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37" r:id="rId2"/>
    <p:sldMasterId id="2147483725" r:id="rId3"/>
    <p:sldMasterId id="2147483701" r:id="rId4"/>
    <p:sldMasterId id="2147483713" r:id="rId5"/>
  </p:sldMasterIdLst>
  <p:notesMasterIdLst>
    <p:notesMasterId r:id="rId27"/>
  </p:notesMasterIdLst>
  <p:sldIdLst>
    <p:sldId id="361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5" autoAdjust="0"/>
    <p:restoredTop sz="94660"/>
  </p:normalViewPr>
  <p:slideViewPr>
    <p:cSldViewPr>
      <p:cViewPr varScale="1">
        <p:scale>
          <a:sx n="112" d="100"/>
          <a:sy n="112" d="100"/>
        </p:scale>
        <p:origin x="-7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F7E4-0499-4962-A3AD-8D22AA15A1E8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967EE-32DC-4EDB-91EF-6934ACCFA3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7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Who we are 2. Activities 3. Funding</a:t>
            </a:r>
          </a:p>
          <a:p>
            <a:endParaRPr lang="en-GB" dirty="0" smtClean="0"/>
          </a:p>
          <a:p>
            <a:r>
              <a:rPr lang="en-GB" dirty="0" smtClean="0"/>
              <a:t>Reminder of</a:t>
            </a:r>
            <a:r>
              <a:rPr lang="en-GB" baseline="0" dirty="0" smtClean="0"/>
              <a:t> process of elaboration of this PWB: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Preliminary consultation with West African regional organisation in Paris on 16 April 2014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Discussion of draft PWB with Members in Strategy and Policy Group meeting on 17 </a:t>
            </a:r>
            <a:r>
              <a:rPr lang="en-GB" baseline="0" dirty="0" err="1" smtClean="0"/>
              <a:t>june</a:t>
            </a:r>
            <a:r>
              <a:rPr lang="en-GB" baseline="0" dirty="0" smtClean="0"/>
              <a:t>; approval in principle of proposed orientations and activities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Finalisation</a:t>
            </a:r>
            <a:r>
              <a:rPr lang="en-GB" baseline="0" dirty="0" smtClean="0"/>
              <a:t> of financing plan with Members and partners, circulation of final version to Members for approval by written procedure in October. </a:t>
            </a:r>
            <a:r>
              <a:rPr lang="en-GB" baseline="0" smtClean="0"/>
              <a:t>Final approval date 3 November 2014.</a:t>
            </a:r>
            <a:endParaRPr lang="en-GB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364A-E830-4AE1-9FA8-20030200658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55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wac-template-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2628508"/>
            <a:ext cx="2628000" cy="4229631"/>
          </a:xfrm>
          <a:prstGeom prst="rect">
            <a:avLst/>
          </a:prstGeom>
        </p:spPr>
      </p:pic>
      <p:pic>
        <p:nvPicPr>
          <p:cNvPr id="36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8"/>
            <a:ext cx="2628000" cy="42296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368000" y="2480400"/>
            <a:ext cx="6300000" cy="1267200"/>
          </a:xfrm>
          <a:prstGeom prst="rect">
            <a:avLst/>
          </a:prstGeom>
        </p:spPr>
        <p:txBody>
          <a:bodyPr lIns="90000" rIns="90000" anchor="b">
            <a:spAutoFit/>
          </a:bodyPr>
          <a:lstStyle>
            <a:lvl1pPr>
              <a:lnSpc>
                <a:spcPts val="450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Presentation title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1368000" y="3805200"/>
            <a:ext cx="6300000" cy="352800"/>
          </a:xfrm>
        </p:spPr>
        <p:txBody>
          <a:bodyPr lIns="90000" rIns="90000">
            <a:sp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Click to </a:t>
            </a:r>
            <a:r>
              <a:rPr kumimoji="0" lang="fr-FR" dirty="0" err="1" smtClean="0"/>
              <a:t>edit</a:t>
            </a:r>
            <a:r>
              <a:rPr kumimoji="0" lang="fr-FR" dirty="0" smtClean="0"/>
              <a:t> </a:t>
            </a:r>
            <a:r>
              <a:rPr kumimoji="0" lang="fr-FR" dirty="0" err="1" smtClean="0"/>
              <a:t>Subtitle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9" y="345972"/>
            <a:ext cx="1268661" cy="1221571"/>
          </a:xfrm>
          <a:prstGeom prst="rect">
            <a:avLst/>
          </a:prstGeom>
        </p:spPr>
      </p:pic>
      <p:pic>
        <p:nvPicPr>
          <p:cNvPr id="11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6001200"/>
            <a:ext cx="1742400" cy="68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877272"/>
            <a:ext cx="2999238" cy="667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0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2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156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88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514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29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426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6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9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7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60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36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2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28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2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95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79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91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7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9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14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824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664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03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495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88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70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425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156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4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1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82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603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960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18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621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4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42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0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0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30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1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16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40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66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7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600" y="5328000"/>
            <a:ext cx="950407" cy="1530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60000" y="2928144"/>
            <a:ext cx="6624000" cy="1041311"/>
          </a:xfrm>
        </p:spPr>
        <p:txBody>
          <a:bodyPr anchor="ctr" anchorCtr="0">
            <a:spAutoFit/>
          </a:bodyPr>
          <a:lstStyle>
            <a:lvl1pPr algn="ctr">
              <a:lnSpc>
                <a:spcPts val="3700"/>
              </a:lnSpc>
              <a:defRPr sz="3700" b="0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Header title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417B10DF-C74D-41D8-B0D1-1A5ABBE36C4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chemeClr val="bg1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tx2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1" y="413662"/>
            <a:ext cx="1032554" cy="9942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TI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2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9872" y="6356350"/>
            <a:ext cx="549424" cy="365125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68000" y="1602000"/>
            <a:ext cx="8218800" cy="4525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115257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00" r:id="rId9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rtl="0" eaLnBrk="1" latinLnBrk="0" hangingPunct="1">
        <a:spcBef>
          <a:spcPts val="768"/>
        </a:spcBef>
        <a:buClr>
          <a:schemeClr val="tx1"/>
        </a:buClr>
        <a:buFont typeface="Arial" pitchFamily="34" charset="0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rtl="0" eaLnBrk="1" latinLnBrk="0" hangingPunct="1">
        <a:spcBef>
          <a:spcPts val="672"/>
        </a:spcBef>
        <a:buClr>
          <a:schemeClr val="tx1"/>
        </a:buClr>
        <a:buFont typeface="Arial" pitchFamily="34" charset="0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rtl="0" eaLnBrk="1" latinLnBrk="0" hangingPunct="1">
        <a:spcBef>
          <a:spcPts val="576"/>
        </a:spcBef>
        <a:buClr>
          <a:schemeClr val="tx1"/>
        </a:buClr>
        <a:buFont typeface="Arial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–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»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D2075-03C2-4582-A1D4-E1744729E99B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36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EAB0-7772-46CE-AEBE-7AFDE04732E2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0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042C-A343-45E7-A6F0-4654900EF653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5" y="390169"/>
            <a:ext cx="737465" cy="8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1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996952"/>
            <a:ext cx="6300000" cy="1267200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 smtClean="0"/>
              <a:t>CARTES I  </a:t>
            </a:r>
            <a:r>
              <a:rPr lang="en-GB" sz="3500" dirty="0" smtClean="0"/>
              <a:t> </a:t>
            </a:r>
            <a:br>
              <a:rPr lang="en-GB" sz="3500" dirty="0" smtClean="0"/>
            </a:br>
            <a:r>
              <a:rPr lang="en-GB" sz="2800" dirty="0" err="1"/>
              <a:t>Coopération</a:t>
            </a:r>
            <a:r>
              <a:rPr lang="en-GB" sz="2800" dirty="0"/>
              <a:t> </a:t>
            </a:r>
            <a:r>
              <a:rPr lang="en-GB" sz="2800" dirty="0" err="1"/>
              <a:t>transfrontalieres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et </a:t>
            </a:r>
            <a:r>
              <a:rPr lang="en-GB" sz="2800" dirty="0" err="1"/>
              <a:t>réseau</a:t>
            </a:r>
            <a:r>
              <a:rPr lang="en-GB" sz="2800" dirty="0"/>
              <a:t> de </a:t>
            </a:r>
            <a:r>
              <a:rPr lang="en-GB" sz="2800" dirty="0" err="1"/>
              <a:t>gouvernance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Afrique</a:t>
            </a:r>
            <a:r>
              <a:rPr lang="en-GB" sz="2800" dirty="0"/>
              <a:t> de l’Ouest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221088"/>
            <a:ext cx="6300000" cy="861774"/>
          </a:xfrm>
        </p:spPr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dirty="0" err="1" smtClean="0"/>
              <a:t>Partie</a:t>
            </a:r>
            <a:r>
              <a:rPr lang="en-GB" dirty="0" smtClean="0"/>
              <a:t> 1</a:t>
            </a:r>
          </a:p>
          <a:p>
            <a:pPr algn="ctr"/>
            <a:r>
              <a:rPr lang="en-GB" dirty="0" smtClean="0"/>
              <a:t>www.oecd.org/csao/cartes</a:t>
            </a:r>
            <a:endParaRPr lang="en-GB" dirty="0"/>
          </a:p>
        </p:txBody>
      </p:sp>
      <p:pic>
        <p:nvPicPr>
          <p:cNvPr id="4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6001200"/>
            <a:ext cx="1742400" cy="685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9" y="345972"/>
            <a:ext cx="1268661" cy="12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60" y="0"/>
            <a:ext cx="5137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49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03" y="0"/>
            <a:ext cx="6651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1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5250"/>
            <a:ext cx="69056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56" y="0"/>
            <a:ext cx="6367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09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28" y="0"/>
            <a:ext cx="6550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33" y="0"/>
            <a:ext cx="5324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49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092"/>
            <a:ext cx="9144000" cy="560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80" y="0"/>
            <a:ext cx="431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10" y="0"/>
            <a:ext cx="5447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0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66" y="0"/>
            <a:ext cx="5973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96" y="0"/>
            <a:ext cx="537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2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90" y="0"/>
            <a:ext cx="6047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49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646086"/>
              </p:ext>
            </p:extLst>
          </p:nvPr>
        </p:nvGraphicFramePr>
        <p:xfrm>
          <a:off x="899592" y="1412776"/>
          <a:ext cx="7428998" cy="4160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242"/>
                <a:gridCol w="6662756"/>
              </a:tblGrid>
              <a:tr h="252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j-lt"/>
                        </a:rPr>
                        <a:t>#</a:t>
                      </a:r>
                      <a:endParaRPr lang="en-GB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Titres</a:t>
                      </a:r>
                      <a:r>
                        <a:rPr lang="en-GB" sz="1100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des </a:t>
                      </a:r>
                      <a:r>
                        <a:rPr lang="en-GB" sz="1100" baseline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cartes</a:t>
                      </a:r>
                      <a:endParaRPr lang="en-GB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CBC_01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1.1 Évolution des tensions de marché, 1960–2020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CBC_02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2.1 Régions administratives 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CBC_03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2.2  Régions couvertes par la publication de l'OCDE sur la coopération transfrontalière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CBC_04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j-lt"/>
                        </a:rPr>
                        <a:t>Carte 3.1 Organisations régionales en Afrique</a:t>
                      </a:r>
                      <a:endParaRPr lang="en-GB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CBC_05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5.1 Potentiel de population des marchés frontaliers ouest-africains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CBC_06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5.2 Potentiel de population en Sénégambie 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CBC_07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5.3 Potentiel de population en Est-Guinée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CBC_08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5.4 Potentiel de population au Sud-Mali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CBC_09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5.5 Potentiel de population des zones frontalières du Burkina Faso, de la Côte d'Ivoire et du Ghana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CBC_10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5.6 Potentiel de population au Nord Togo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CBC_11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5.7 Potentiel de population du Sud Togo-Ghana et du Sud-Ouest Nigéria 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CBC_12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5.8 Potentiel de population : zones frontalièresdu Bénin et du Nigéria 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CBC_13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5.9 Potentiel de population, zones frontalières :Bénin, Niger et Nigéria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CBC_14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5.10 Potentiel de population : lac Tchad et Nord-Est du Nigéria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CBC_15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5.11 Potentiel de population par marché frontalier 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CBC_16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5.12 Potentiel de population, zones frontalières : Cameroun, Niger et Tchad 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CBC_17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5.13 Potentiel de population en Sénégambie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CBC_18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+mj-lt"/>
                        </a:rPr>
                        <a:t>Carte 5.14 Potentiel de population Est-Guinée 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6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CBC_19</a:t>
                      </a:r>
                      <a:endParaRPr lang="en-GB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j-lt"/>
                        </a:rPr>
                        <a:t>Carte 5.15 Potentiel de population Sud-Mali</a:t>
                      </a:r>
                      <a:endParaRPr lang="en-GB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4415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/>
              <a:t>Liste</a:t>
            </a:r>
            <a:r>
              <a:rPr lang="en-GB" sz="3600" b="1" dirty="0" smtClean="0"/>
              <a:t> des </a:t>
            </a:r>
            <a:r>
              <a:rPr lang="en-GB" sz="3600" b="1" dirty="0" err="1" smtClean="0"/>
              <a:t>cartes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16978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" y="95250"/>
            <a:ext cx="86201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95250"/>
            <a:ext cx="82677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2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16" y="0"/>
            <a:ext cx="2511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053"/>
            <a:ext cx="9144000" cy="47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79" y="0"/>
            <a:ext cx="6506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9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72" y="0"/>
            <a:ext cx="6537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0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45" y="0"/>
            <a:ext cx="6303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7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WAC-theme">
  <a:themeElements>
    <a:clrScheme name="OECD white">
      <a:dk1>
        <a:srgbClr val="727272"/>
      </a:dk1>
      <a:lt1>
        <a:sysClr val="window" lastClr="FFFFFF"/>
      </a:lt1>
      <a:dk2>
        <a:srgbClr val="006299"/>
      </a:dk2>
      <a:lt2>
        <a:srgbClr val="E6E6E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ECD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SWAC-theme</Template>
  <TotalTime>228</TotalTime>
  <Words>292</Words>
  <Application>Microsoft Office PowerPoint</Application>
  <PresentationFormat>On-screen Show (4:3)</PresentationFormat>
  <Paragraphs>52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SWAC-theme</vt:lpstr>
      <vt:lpstr>3_Custom Design</vt:lpstr>
      <vt:lpstr>2_Custom Design</vt:lpstr>
      <vt:lpstr>Custom Design</vt:lpstr>
      <vt:lpstr>1_Custom Design</vt:lpstr>
      <vt:lpstr>CARTES I    Coopération transfrontalieres  et réseau de gouvernance  en Afrique de l’Ouest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OECD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WANJIRU-SCHWARZ Julia</dc:creator>
  <cp:lastModifiedBy>WANJIRU-SCHWARZ Julia</cp:lastModifiedBy>
  <cp:revision>18</cp:revision>
  <dcterms:created xsi:type="dcterms:W3CDTF">2018-05-17T12:34:31Z</dcterms:created>
  <dcterms:modified xsi:type="dcterms:W3CDTF">2018-05-22T09:51:19Z</dcterms:modified>
</cp:coreProperties>
</file>