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37" r:id="rId2"/>
    <p:sldMasterId id="2147483725" r:id="rId3"/>
    <p:sldMasterId id="2147483701" r:id="rId4"/>
    <p:sldMasterId id="2147483713" r:id="rId5"/>
  </p:sldMasterIdLst>
  <p:notesMasterIdLst>
    <p:notesMasterId r:id="rId67"/>
  </p:notesMasterIdLst>
  <p:sldIdLst>
    <p:sldId id="361" r:id="rId6"/>
    <p:sldId id="484" r:id="rId7"/>
    <p:sldId id="420" r:id="rId8"/>
    <p:sldId id="421" r:id="rId9"/>
    <p:sldId id="422" r:id="rId10"/>
    <p:sldId id="423" r:id="rId11"/>
    <p:sldId id="424" r:id="rId12"/>
    <p:sldId id="425" r:id="rId13"/>
    <p:sldId id="426" r:id="rId14"/>
    <p:sldId id="427" r:id="rId15"/>
    <p:sldId id="428" r:id="rId16"/>
    <p:sldId id="429" r:id="rId17"/>
    <p:sldId id="430" r:id="rId18"/>
    <p:sldId id="431" r:id="rId19"/>
    <p:sldId id="432" r:id="rId20"/>
    <p:sldId id="433" r:id="rId21"/>
    <p:sldId id="434" r:id="rId22"/>
    <p:sldId id="435" r:id="rId23"/>
    <p:sldId id="436" r:id="rId24"/>
    <p:sldId id="437" r:id="rId25"/>
    <p:sldId id="438" r:id="rId26"/>
    <p:sldId id="439" r:id="rId27"/>
    <p:sldId id="440" r:id="rId28"/>
    <p:sldId id="441" r:id="rId29"/>
    <p:sldId id="442" r:id="rId30"/>
    <p:sldId id="443" r:id="rId31"/>
    <p:sldId id="444" r:id="rId32"/>
    <p:sldId id="445" r:id="rId33"/>
    <p:sldId id="446" r:id="rId34"/>
    <p:sldId id="447" r:id="rId35"/>
    <p:sldId id="448" r:id="rId36"/>
    <p:sldId id="449" r:id="rId37"/>
    <p:sldId id="450" r:id="rId38"/>
    <p:sldId id="451" r:id="rId39"/>
    <p:sldId id="452" r:id="rId40"/>
    <p:sldId id="453" r:id="rId41"/>
    <p:sldId id="454" r:id="rId42"/>
    <p:sldId id="485" r:id="rId43"/>
    <p:sldId id="455" r:id="rId44"/>
    <p:sldId id="456" r:id="rId45"/>
    <p:sldId id="457" r:id="rId46"/>
    <p:sldId id="458" r:id="rId47"/>
    <p:sldId id="459" r:id="rId48"/>
    <p:sldId id="460" r:id="rId49"/>
    <p:sldId id="461" r:id="rId50"/>
    <p:sldId id="462" r:id="rId51"/>
    <p:sldId id="463" r:id="rId52"/>
    <p:sldId id="464" r:id="rId53"/>
    <p:sldId id="465" r:id="rId54"/>
    <p:sldId id="466" r:id="rId55"/>
    <p:sldId id="467" r:id="rId56"/>
    <p:sldId id="468" r:id="rId57"/>
    <p:sldId id="469" r:id="rId58"/>
    <p:sldId id="470" r:id="rId59"/>
    <p:sldId id="471" r:id="rId60"/>
    <p:sldId id="472" r:id="rId61"/>
    <p:sldId id="473" r:id="rId62"/>
    <p:sldId id="474" r:id="rId63"/>
    <p:sldId id="475" r:id="rId64"/>
    <p:sldId id="476" r:id="rId65"/>
    <p:sldId id="477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56" autoAdjust="0"/>
    <p:restoredTop sz="94660"/>
  </p:normalViewPr>
  <p:slideViewPr>
    <p:cSldViewPr>
      <p:cViewPr varScale="1">
        <p:scale>
          <a:sx n="112" d="100"/>
          <a:sy n="112" d="100"/>
        </p:scale>
        <p:origin x="-73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CF7E4-0499-4962-A3AD-8D22AA15A1E8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967EE-32DC-4EDB-91EF-6934ACCFA3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178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1. Who we are 2. Activities 3. Funding</a:t>
            </a:r>
          </a:p>
          <a:p>
            <a:endParaRPr lang="en-GB" dirty="0" smtClean="0"/>
          </a:p>
          <a:p>
            <a:r>
              <a:rPr lang="en-GB" dirty="0" smtClean="0"/>
              <a:t>Reminder of</a:t>
            </a:r>
            <a:r>
              <a:rPr lang="en-GB" baseline="0" dirty="0" smtClean="0"/>
              <a:t> process of elaboration of this PWB: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Preliminary consultation with West African regional organisation in Paris on 16 April 2014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Discussion of draft PWB with Members in Strategy and Policy Group meeting on 17 </a:t>
            </a:r>
            <a:r>
              <a:rPr lang="en-GB" baseline="0" dirty="0" err="1" smtClean="0"/>
              <a:t>june</a:t>
            </a:r>
            <a:r>
              <a:rPr lang="en-GB" baseline="0" dirty="0" smtClean="0"/>
              <a:t>; approval in principle of proposed orientations and activities</a:t>
            </a:r>
          </a:p>
          <a:p>
            <a:pPr marL="171450" indent="-171450">
              <a:buFontTx/>
              <a:buChar char="-"/>
            </a:pPr>
            <a:r>
              <a:rPr lang="en-GB" dirty="0" smtClean="0"/>
              <a:t>Finalisation</a:t>
            </a:r>
            <a:r>
              <a:rPr lang="en-GB" baseline="0" dirty="0" smtClean="0"/>
              <a:t> of financing plan with Members and partners, circulation of final version to Members for approval by written procedure in October. </a:t>
            </a:r>
            <a:r>
              <a:rPr lang="en-GB" baseline="0" smtClean="0"/>
              <a:t>Final approval date 3 November 2014.</a:t>
            </a:r>
            <a:endParaRPr lang="en-GB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0364A-E830-4AE1-9FA8-200302006587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6556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wac-template-cover p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00" y="2628508"/>
            <a:ext cx="2628000" cy="4229631"/>
          </a:xfrm>
          <a:prstGeom prst="rect">
            <a:avLst/>
          </a:prstGeom>
        </p:spPr>
      </p:pic>
      <p:pic>
        <p:nvPicPr>
          <p:cNvPr id="36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08"/>
            <a:ext cx="2628000" cy="422963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1368000" y="2480400"/>
            <a:ext cx="6300000" cy="1267200"/>
          </a:xfrm>
          <a:prstGeom prst="rect">
            <a:avLst/>
          </a:prstGeom>
        </p:spPr>
        <p:txBody>
          <a:bodyPr lIns="90000" rIns="90000" anchor="b">
            <a:spAutoFit/>
          </a:bodyPr>
          <a:lstStyle>
            <a:lvl1pPr>
              <a:lnSpc>
                <a:spcPts val="4500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kumimoji="0" lang="en-US" dirty="0" smtClean="0"/>
              <a:t>Click to edit Presentation title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1368000" y="3805200"/>
            <a:ext cx="6300000" cy="352800"/>
          </a:xfrm>
        </p:spPr>
        <p:txBody>
          <a:bodyPr lIns="90000" rIns="90000">
            <a:sp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dirty="0" smtClean="0"/>
              <a:t>Click to </a:t>
            </a:r>
            <a:r>
              <a:rPr kumimoji="0" lang="fr-FR" dirty="0" err="1" smtClean="0"/>
              <a:t>edit</a:t>
            </a:r>
            <a:r>
              <a:rPr kumimoji="0" lang="fr-FR" dirty="0" smtClean="0"/>
              <a:t> </a:t>
            </a:r>
            <a:r>
              <a:rPr kumimoji="0" lang="fr-FR" dirty="0" err="1" smtClean="0"/>
              <a:t>Subtitle</a:t>
            </a:r>
            <a:endParaRPr kumimoji="0"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39" y="345972"/>
            <a:ext cx="1268661" cy="1221571"/>
          </a:xfrm>
          <a:prstGeom prst="rect">
            <a:avLst/>
          </a:prstGeom>
        </p:spPr>
      </p:pic>
      <p:pic>
        <p:nvPicPr>
          <p:cNvPr id="11" name="Imag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00" y="6001200"/>
            <a:ext cx="1742400" cy="68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877272"/>
            <a:ext cx="2999238" cy="6675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2075-03C2-4582-A1D4-E1744729E99B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7E07-CCE9-417B-88E9-1CCF2A2E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000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2075-03C2-4582-A1D4-E1744729E99B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7E07-CCE9-417B-88E9-1CCF2A2E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528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2075-03C2-4582-A1D4-E1744729E99B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7E07-CCE9-417B-88E9-1CCF2A2E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156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2075-03C2-4582-A1D4-E1744729E99B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7E07-CCE9-417B-88E9-1CCF2A2E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885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2075-03C2-4582-A1D4-E1744729E99B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7E07-CCE9-417B-88E9-1CCF2A2E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514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2075-03C2-4582-A1D4-E1744729E99B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7E07-CCE9-417B-88E9-1CCF2A2E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929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2075-03C2-4582-A1D4-E1744729E99B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7E07-CCE9-417B-88E9-1CCF2A2E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426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2075-03C2-4582-A1D4-E1744729E99B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7E07-CCE9-417B-88E9-1CCF2A2E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46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2075-03C2-4582-A1D4-E1744729E99B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7E07-CCE9-417B-88E9-1CCF2A2E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8993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2075-03C2-4582-A1D4-E1744729E99B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7E07-CCE9-417B-88E9-1CCF2A2E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470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latinLnBrk="0" hangingPunct="1">
              <a:defRPr/>
            </a:lvl1pPr>
            <a:lvl2pPr eaLnBrk="1" latinLnBrk="0" hangingPunct="1">
              <a:defRPr/>
            </a:lvl2pPr>
            <a:lvl3pPr eaLnBrk="1" latinLnBrk="0" hangingPunct="1">
              <a:defRPr/>
            </a:lvl3pPr>
            <a:lvl4pPr eaLnBrk="1" latinLnBrk="0" hangingPunct="1">
              <a:defRPr/>
            </a:lvl4pPr>
            <a:lvl5pPr eaLnBrk="1" latinLnBrk="0" hangingPunct="1"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1263" y="6411600"/>
            <a:ext cx="5566737" cy="294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b="1" kern="1200" baseline="0">
                <a:solidFill>
                  <a:srgbClr val="727272"/>
                </a:solidFill>
                <a:latin typeface="Arial"/>
              </a:defRPr>
            </a:lvl1pPr>
          </a:lstStyle>
          <a:p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000" y="6411600"/>
            <a:ext cx="342000" cy="244800"/>
          </a:xfrm>
          <a:prstGeom prst="rect">
            <a:avLst/>
          </a:prstGeom>
        </p:spPr>
        <p:txBody>
          <a:bodyPr vert="horz" wrap="none" lIns="91440" tIns="45720" rIns="91440" bIns="45720" rtlCol="0" anchor="t" anchorCtr="0"/>
          <a:lstStyle>
            <a:lvl1pPr algn="r">
              <a:defRPr sz="100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25BF22BE-3589-4203-A2F4-0E38E3F8B0C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96563" y="181453"/>
            <a:ext cx="7416000" cy="1022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Slide title</a:t>
            </a:r>
            <a:br>
              <a:rPr lang="en-US" dirty="0" smtClean="0"/>
            </a:br>
            <a:r>
              <a:rPr lang="en-US" dirty="0" smtClean="0"/>
              <a:t>Slide title can be extended to two lines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2075-03C2-4582-A1D4-E1744729E99B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7E07-CCE9-417B-88E9-1CCF2A2E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47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EAB0-7772-46CE-AEBE-7AFDE04732E2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0716-099A-4C3A-A722-98E70DB1F9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605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EAB0-7772-46CE-AEBE-7AFDE04732E2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0716-099A-4C3A-A722-98E70DB1F9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9365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EAB0-7772-46CE-AEBE-7AFDE04732E2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0716-099A-4C3A-A722-98E70DB1F9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024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EAB0-7772-46CE-AEBE-7AFDE04732E2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0716-099A-4C3A-A722-98E70DB1F9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4280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EAB0-7772-46CE-AEBE-7AFDE04732E2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0716-099A-4C3A-A722-98E70DB1F9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528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EAB0-7772-46CE-AEBE-7AFDE04732E2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0716-099A-4C3A-A722-98E70DB1F9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3955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EAB0-7772-46CE-AEBE-7AFDE04732E2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0716-099A-4C3A-A722-98E70DB1F9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87966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EAB0-7772-46CE-AEBE-7AFDE04732E2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0716-099A-4C3A-A722-98E70DB1F9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919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EAB0-7772-46CE-AEBE-7AFDE04732E2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0716-099A-4C3A-A722-98E70DB1F9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372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latinLnBrk="0" hangingPunct="1">
              <a:defRPr/>
            </a:lvl1pPr>
            <a:lvl2pPr eaLnBrk="1" latinLnBrk="0" hangingPunct="1">
              <a:defRPr/>
            </a:lvl2pPr>
            <a:lvl3pPr eaLnBrk="1" latinLnBrk="0" hangingPunct="1">
              <a:defRPr/>
            </a:lvl3pPr>
            <a:lvl4pPr eaLnBrk="1" latinLnBrk="0" hangingPunct="1">
              <a:defRPr/>
            </a:lvl4pPr>
            <a:lvl5pPr eaLnBrk="1" latinLnBrk="0" hangingPunct="1"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1263" y="6411600"/>
            <a:ext cx="5566737" cy="294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b="1" kern="1200" baseline="0">
                <a:solidFill>
                  <a:srgbClr val="727272"/>
                </a:solidFill>
                <a:latin typeface="Arial"/>
              </a:defRPr>
            </a:lvl1pPr>
          </a:lstStyle>
          <a:p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000" y="6411600"/>
            <a:ext cx="342000" cy="244800"/>
          </a:xfrm>
          <a:prstGeom prst="rect">
            <a:avLst/>
          </a:prstGeom>
        </p:spPr>
        <p:txBody>
          <a:bodyPr vert="horz" wrap="none" lIns="91440" tIns="45720" rIns="91440" bIns="45720" rtlCol="0" anchor="t" anchorCtr="0"/>
          <a:lstStyle>
            <a:lvl1pPr algn="r">
              <a:defRPr sz="100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25BF22BE-3589-4203-A2F4-0E38E3F8B0C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96563" y="181453"/>
            <a:ext cx="7416000" cy="1022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Slide title</a:t>
            </a:r>
            <a:br>
              <a:rPr lang="en-US" dirty="0" smtClean="0"/>
            </a:br>
            <a:r>
              <a:rPr lang="en-US" dirty="0" smtClean="0"/>
              <a:t>Slide title can be extended to two lines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5" y="302429"/>
            <a:ext cx="891816" cy="85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998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EAB0-7772-46CE-AEBE-7AFDE04732E2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0716-099A-4C3A-A722-98E70DB1F9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3140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EAB0-7772-46CE-AEBE-7AFDE04732E2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0716-099A-4C3A-A722-98E70DB1F9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824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664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5039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4951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9888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3701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4258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1560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143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latinLnBrk="0" hangingPunct="1">
              <a:defRPr/>
            </a:lvl1pPr>
            <a:lvl2pPr eaLnBrk="1" latinLnBrk="0" hangingPunct="1">
              <a:defRPr/>
            </a:lvl2pPr>
            <a:lvl3pPr eaLnBrk="1" latinLnBrk="0" hangingPunct="1">
              <a:defRPr/>
            </a:lvl3pPr>
            <a:lvl4pPr eaLnBrk="1" latinLnBrk="0" hangingPunct="1">
              <a:defRPr/>
            </a:lvl4pPr>
            <a:lvl5pPr eaLnBrk="1" latinLnBrk="0" hangingPunct="1"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1263" y="6411600"/>
            <a:ext cx="5566737" cy="294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b="1" kern="1200" baseline="0">
                <a:solidFill>
                  <a:srgbClr val="727272"/>
                </a:solidFill>
                <a:latin typeface="Arial"/>
              </a:defRPr>
            </a:lvl1pPr>
          </a:lstStyle>
          <a:p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000" y="6411600"/>
            <a:ext cx="342000" cy="244800"/>
          </a:xfrm>
          <a:prstGeom prst="rect">
            <a:avLst/>
          </a:prstGeom>
        </p:spPr>
        <p:txBody>
          <a:bodyPr vert="horz" wrap="none" lIns="91440" tIns="45720" rIns="91440" bIns="45720" rtlCol="0" anchor="t" anchorCtr="0"/>
          <a:lstStyle>
            <a:lvl1pPr algn="r">
              <a:defRPr sz="100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25BF22BE-3589-4203-A2F4-0E38E3F8B0C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96563" y="181453"/>
            <a:ext cx="7416000" cy="1022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Slide title</a:t>
            </a:r>
            <a:br>
              <a:rPr lang="en-US" dirty="0" smtClean="0"/>
            </a:br>
            <a:r>
              <a:rPr lang="en-US" dirty="0" smtClean="0"/>
              <a:t>Slide title can be extended to two lines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5" y="302429"/>
            <a:ext cx="891816" cy="85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640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2123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9827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6034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9602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0188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6213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944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7426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0300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206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latinLnBrk="0" hangingPunct="1">
              <a:defRPr/>
            </a:lvl1pPr>
            <a:lvl2pPr eaLnBrk="1" latinLnBrk="0" hangingPunct="1">
              <a:defRPr/>
            </a:lvl2pPr>
            <a:lvl3pPr eaLnBrk="1" latinLnBrk="0" hangingPunct="1">
              <a:defRPr/>
            </a:lvl3pPr>
            <a:lvl4pPr eaLnBrk="1" latinLnBrk="0" hangingPunct="1">
              <a:defRPr/>
            </a:lvl4pPr>
            <a:lvl5pPr eaLnBrk="1" latinLnBrk="0" hangingPunct="1"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1263" y="6411600"/>
            <a:ext cx="5566737" cy="294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b="1" kern="1200" baseline="0">
                <a:solidFill>
                  <a:srgbClr val="727272"/>
                </a:solidFill>
                <a:latin typeface="Arial"/>
              </a:defRPr>
            </a:lvl1pPr>
          </a:lstStyle>
          <a:p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000" y="6411600"/>
            <a:ext cx="342000" cy="244800"/>
          </a:xfrm>
          <a:prstGeom prst="rect">
            <a:avLst/>
          </a:prstGeom>
        </p:spPr>
        <p:txBody>
          <a:bodyPr vert="horz" wrap="none" lIns="91440" tIns="45720" rIns="91440" bIns="45720" rtlCol="0" anchor="t" anchorCtr="0"/>
          <a:lstStyle>
            <a:lvl1pPr algn="r">
              <a:defRPr sz="100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25BF22BE-3589-4203-A2F4-0E38E3F8B0C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96563" y="181453"/>
            <a:ext cx="7416000" cy="1022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Slide title</a:t>
            </a:r>
            <a:br>
              <a:rPr lang="en-US" dirty="0" smtClean="0"/>
            </a:br>
            <a:r>
              <a:rPr lang="en-US" dirty="0" smtClean="0"/>
              <a:t>Slide title can be extended to two lines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5" y="302429"/>
            <a:ext cx="891816" cy="85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305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719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161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1400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664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latinLnBrk="0" hangingPunct="1">
              <a:defRPr/>
            </a:lvl1pPr>
            <a:lvl2pPr eaLnBrk="1" latinLnBrk="0" hangingPunct="1">
              <a:defRPr/>
            </a:lvl2pPr>
            <a:lvl3pPr eaLnBrk="1" latinLnBrk="0" hangingPunct="1">
              <a:defRPr/>
            </a:lvl3pPr>
            <a:lvl4pPr eaLnBrk="1" latinLnBrk="0" hangingPunct="1">
              <a:defRPr/>
            </a:lvl4pPr>
            <a:lvl5pPr eaLnBrk="1" latinLnBrk="0" hangingPunct="1"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1263" y="6411600"/>
            <a:ext cx="5566737" cy="294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b="1" kern="1200" baseline="0">
                <a:solidFill>
                  <a:srgbClr val="727272"/>
                </a:solidFill>
                <a:latin typeface="Arial"/>
              </a:defRPr>
            </a:lvl1pPr>
          </a:lstStyle>
          <a:p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000" y="6411600"/>
            <a:ext cx="342000" cy="244800"/>
          </a:xfrm>
          <a:prstGeom prst="rect">
            <a:avLst/>
          </a:prstGeom>
        </p:spPr>
        <p:txBody>
          <a:bodyPr vert="horz" wrap="none" lIns="91440" tIns="45720" rIns="91440" bIns="45720" rtlCol="0" anchor="t" anchorCtr="0"/>
          <a:lstStyle>
            <a:lvl1pPr algn="r">
              <a:defRPr sz="100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25BF22BE-3589-4203-A2F4-0E38E3F8B0C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96563" y="181453"/>
            <a:ext cx="7416000" cy="1022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Slide title</a:t>
            </a:r>
            <a:br>
              <a:rPr lang="en-US" dirty="0" smtClean="0"/>
            </a:br>
            <a:r>
              <a:rPr lang="en-US" dirty="0" smtClean="0"/>
              <a:t>Slide title can be extended to two lines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5" y="302429"/>
            <a:ext cx="891816" cy="85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71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latinLnBrk="0" hangingPunct="1">
              <a:defRPr/>
            </a:lvl1pPr>
            <a:lvl2pPr eaLnBrk="1" latinLnBrk="0" hangingPunct="1">
              <a:defRPr/>
            </a:lvl2pPr>
            <a:lvl3pPr eaLnBrk="1" latinLnBrk="0" hangingPunct="1">
              <a:defRPr/>
            </a:lvl3pPr>
            <a:lvl4pPr eaLnBrk="1" latinLnBrk="0" hangingPunct="1">
              <a:defRPr/>
            </a:lvl4pPr>
            <a:lvl5pPr eaLnBrk="1" latinLnBrk="0" hangingPunct="1"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1263" y="6411600"/>
            <a:ext cx="5566737" cy="294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b="1" kern="1200" baseline="0">
                <a:solidFill>
                  <a:srgbClr val="727272"/>
                </a:solidFill>
                <a:latin typeface="Arial"/>
              </a:defRPr>
            </a:lvl1pPr>
          </a:lstStyle>
          <a:p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000" y="6411600"/>
            <a:ext cx="342000" cy="244800"/>
          </a:xfrm>
          <a:prstGeom prst="rect">
            <a:avLst/>
          </a:prstGeom>
        </p:spPr>
        <p:txBody>
          <a:bodyPr vert="horz" wrap="none" lIns="91440" tIns="45720" rIns="91440" bIns="45720" rtlCol="0" anchor="t" anchorCtr="0"/>
          <a:lstStyle>
            <a:lvl1pPr algn="r">
              <a:defRPr sz="100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25BF22BE-3589-4203-A2F4-0E38E3F8B0C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96563" y="181453"/>
            <a:ext cx="7416000" cy="1022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Slide title</a:t>
            </a:r>
            <a:br>
              <a:rPr lang="en-US" dirty="0" smtClean="0"/>
            </a:br>
            <a:r>
              <a:rPr lang="en-US" dirty="0" smtClean="0"/>
              <a:t>Slide title can be extended to two lines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5" y="302429"/>
            <a:ext cx="891816" cy="85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95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93600" y="5328000"/>
            <a:ext cx="950407" cy="1530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260000" y="2928144"/>
            <a:ext cx="6624000" cy="1041311"/>
          </a:xfrm>
        </p:spPr>
        <p:txBody>
          <a:bodyPr anchor="ctr" anchorCtr="0">
            <a:spAutoFit/>
          </a:bodyPr>
          <a:lstStyle>
            <a:lvl1pPr algn="ctr">
              <a:lnSpc>
                <a:spcPts val="3700"/>
              </a:lnSpc>
              <a:defRPr sz="3700" b="0" i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Section Header title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03200" y="6411600"/>
            <a:ext cx="900000" cy="2448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417B10DF-C74D-41D8-B0D1-1A5ABBE36C4B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68000" y="6411600"/>
            <a:ext cx="4680000" cy="2448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kern="1200" baseline="0">
                <a:solidFill>
                  <a:schemeClr val="bg1"/>
                </a:solidFill>
                <a:latin typeface="Arial"/>
              </a:defRPr>
            </a:lvl1pPr>
          </a:lstStyle>
          <a:p>
            <a:endParaRPr lang="en-GB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000" y="6411600"/>
            <a:ext cx="342000" cy="244800"/>
          </a:xfrm>
          <a:prstGeom prst="rect">
            <a:avLst/>
          </a:prstGeom>
        </p:spPr>
        <p:txBody>
          <a:bodyPr vert="horz" wrap="none" lIns="91440" tIns="45720" rIns="91440" bIns="45720" rtlCol="0" anchor="t" anchorCtr="0"/>
          <a:lstStyle>
            <a:lvl1pPr algn="r">
              <a:defRPr sz="1000" baseline="0">
                <a:solidFill>
                  <a:schemeClr val="tx2"/>
                </a:solidFill>
                <a:latin typeface="Arial"/>
              </a:defRPr>
            </a:lvl1pPr>
          </a:lstStyle>
          <a:p>
            <a:fld id="{25BF22BE-3589-4203-A2F4-0E38E3F8B0CF}" type="slidenum">
              <a:rPr lang="en-GB" smtClean="0"/>
              <a:t>‹#›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41" y="413662"/>
            <a:ext cx="1032554" cy="9942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TILE AND CONTENT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32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9872" y="6356350"/>
            <a:ext cx="549424" cy="365125"/>
          </a:xfrm>
          <a:prstGeom prst="rect">
            <a:avLst/>
          </a:prstGeom>
        </p:spPr>
        <p:txBody>
          <a:bodyPr/>
          <a:lstStyle>
            <a:lvl1pPr>
              <a:defRPr sz="1400" b="1"/>
            </a:lvl1pPr>
          </a:lstStyle>
          <a:p>
            <a:fld id="{25BF22BE-3589-4203-A2F4-0E38E3F8B0C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68000" y="1602000"/>
            <a:ext cx="8218800" cy="4525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1152570" y="237600"/>
            <a:ext cx="7416000" cy="1022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Slide title</a:t>
            </a:r>
            <a:br>
              <a:rPr lang="en-US" dirty="0" smtClean="0"/>
            </a:br>
            <a:r>
              <a:rPr lang="en-US" dirty="0" smtClean="0"/>
              <a:t>Slide title can be extended to two lines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700" r:id="rId9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00" indent="-342000" algn="l" rtl="0" eaLnBrk="1" latinLnBrk="0" hangingPunct="1">
        <a:spcBef>
          <a:spcPts val="768"/>
        </a:spcBef>
        <a:buClr>
          <a:schemeClr val="tx1"/>
        </a:buClr>
        <a:buFont typeface="Arial" pitchFamily="34" charset="0"/>
        <a:buChar char="•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00" indent="-284400" algn="l" rtl="0" eaLnBrk="1" latinLnBrk="0" hangingPunct="1">
        <a:spcBef>
          <a:spcPts val="672"/>
        </a:spcBef>
        <a:buClr>
          <a:schemeClr val="tx1"/>
        </a:buClr>
        <a:buFont typeface="Arial" pitchFamily="34" charset="0"/>
        <a:buChar char="–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4800" indent="-230400" algn="l" rtl="0" eaLnBrk="1" latinLnBrk="0" hangingPunct="1">
        <a:spcBef>
          <a:spcPts val="576"/>
        </a:spcBef>
        <a:buClr>
          <a:schemeClr val="tx1"/>
        </a:buClr>
        <a:buFont typeface="Arial" pitchFamily="34" charset="0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2000" indent="-230400" algn="l" rtl="0" eaLnBrk="1" latinLnBrk="0" hangingPunct="1">
        <a:spcBef>
          <a:spcPts val="480"/>
        </a:spcBef>
        <a:buClr>
          <a:schemeClr val="tx1"/>
        </a:buClr>
        <a:buFont typeface="Arial" pitchFamily="34" charset="0"/>
        <a:buChar char="–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9200" indent="-230400" algn="l" rtl="0" eaLnBrk="1" latinLnBrk="0" hangingPunct="1">
        <a:spcBef>
          <a:spcPts val="480"/>
        </a:spcBef>
        <a:buClr>
          <a:schemeClr val="tx1"/>
        </a:buClr>
        <a:buFont typeface="Arial" pitchFamily="34" charset="0"/>
        <a:buChar char="»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D2075-03C2-4582-A1D4-E1744729E99B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87E07-CCE9-417B-88E9-1CCF2A2E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364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2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BEAB0-7772-46CE-AEBE-7AFDE04732E2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60716-099A-4C3A-A722-98E70DB1F9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4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2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703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2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05" y="390169"/>
            <a:ext cx="737465" cy="81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13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2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400" b="1" dirty="0" smtClean="0"/>
              <a:t>CARTES II  </a:t>
            </a:r>
            <a:r>
              <a:rPr lang="en-GB" sz="3500" dirty="0" smtClean="0"/>
              <a:t> </a:t>
            </a:r>
            <a:r>
              <a:rPr lang="en-GB" sz="3500" dirty="0" smtClean="0"/>
              <a:t/>
            </a:r>
            <a:br>
              <a:rPr lang="en-GB" sz="3500" dirty="0" smtClean="0"/>
            </a:br>
            <a:r>
              <a:rPr lang="en-GB" sz="3500" dirty="0" smtClean="0"/>
              <a:t>Atlas </a:t>
            </a:r>
            <a:r>
              <a:rPr lang="en-GB" sz="3500" dirty="0" err="1" smtClean="0"/>
              <a:t>régional</a:t>
            </a:r>
            <a:r>
              <a:rPr lang="en-GB" sz="3500" dirty="0" smtClean="0"/>
              <a:t> </a:t>
            </a:r>
            <a:br>
              <a:rPr lang="en-GB" sz="3500" dirty="0" smtClean="0"/>
            </a:br>
            <a:r>
              <a:rPr lang="en-GB" sz="3500" dirty="0" smtClean="0"/>
              <a:t>De l’Afrique de l’Ouest</a:t>
            </a:r>
            <a:endParaRPr lang="en-GB" sz="35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000" y="3805200"/>
            <a:ext cx="6300000" cy="861774"/>
          </a:xfrm>
        </p:spPr>
        <p:txBody>
          <a:bodyPr/>
          <a:lstStyle/>
          <a:p>
            <a:pPr algn="ctr"/>
            <a:endParaRPr lang="en-GB" dirty="0"/>
          </a:p>
          <a:p>
            <a:pPr algn="ctr"/>
            <a:r>
              <a:rPr lang="en-GB" dirty="0" smtClean="0"/>
              <a:t>Parties 3 &amp; 4 : </a:t>
            </a:r>
            <a:r>
              <a:rPr lang="en-GB" dirty="0" err="1" smtClean="0"/>
              <a:t>Économie</a:t>
            </a:r>
            <a:r>
              <a:rPr lang="en-GB" dirty="0" smtClean="0"/>
              <a:t> - </a:t>
            </a:r>
            <a:r>
              <a:rPr lang="en-GB" dirty="0" err="1" smtClean="0"/>
              <a:t>Vulnérabilités</a:t>
            </a:r>
            <a:endParaRPr lang="en-GB" dirty="0" smtClean="0"/>
          </a:p>
          <a:p>
            <a:pPr algn="ctr"/>
            <a:r>
              <a:rPr lang="en-GB" dirty="0" smtClean="0"/>
              <a:t>www.oecd.org/csao/cartes</a:t>
            </a:r>
            <a:endParaRPr lang="en-GB" dirty="0"/>
          </a:p>
        </p:txBody>
      </p:sp>
      <p:pic>
        <p:nvPicPr>
          <p:cNvPr id="4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00" y="6001200"/>
            <a:ext cx="1742400" cy="685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39" y="345972"/>
            <a:ext cx="1268661" cy="122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0"/>
            <a:ext cx="914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445"/>
            <a:ext cx="9144000" cy="606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95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246"/>
            <a:ext cx="9144000" cy="582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5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730"/>
            <a:ext cx="9144000" cy="616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56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95250"/>
            <a:ext cx="893445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57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589"/>
            <a:ext cx="9144000" cy="583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273" y="0"/>
            <a:ext cx="5349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95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95250"/>
            <a:ext cx="843915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5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5250"/>
            <a:ext cx="79248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56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95250"/>
            <a:ext cx="847725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57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539951"/>
              </p:ext>
            </p:extLst>
          </p:nvPr>
        </p:nvGraphicFramePr>
        <p:xfrm>
          <a:off x="1259632" y="836712"/>
          <a:ext cx="7056784" cy="58193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7889"/>
                <a:gridCol w="6308895"/>
              </a:tblGrid>
              <a:tr h="856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 dirty="0">
                          <a:effectLst/>
                        </a:rPr>
                        <a:t>#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 dirty="0">
                          <a:effectLst/>
                        </a:rPr>
                        <a:t>Titre de la carte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712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REG_58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9.1 : Investissements directs étrangers dans le monde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712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REG_59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9.2 : Population chinoise dans quelques pays d’Afrique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712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REG_60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9.3 : Importations chinoises de pétrole (1995)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712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REG_61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9.3bis : Importations chinoises de pétrole (2005)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712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REG_62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9.4 : Principaux pays d’investissements des compagnies pétrolières chinoises (1995-2006)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712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REG_63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9.5 : Destination des exportations africaines de pétrole (2005)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712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REG_64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9.6 : Importations chinoises de coton (1994-2004)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712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REG_65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10.1 : Production, consommation et flux commerciaux intra-régionaux de pétrole brut (2005)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712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REG_66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 dirty="0">
                          <a:effectLst/>
                        </a:rPr>
                        <a:t>Carte 10.2 : Réserves gazières et pétrolières prouvées (fin 2005)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712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REG_67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10.3 : Commerce interrégional du gaz dans le monde (2005)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712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REG_68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10.4 : Évolution de la production pétrolière en Afrique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712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REG_69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10.5 : Principaux gisements gaziers et pétroliers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712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REG_70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10.6 : Exportations pétrolières de l’Afrique de l’Ouest (2005)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712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REG_71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10.7 : Réserves prouvées de gaz et de pétrole en Afrique (fin 2005)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712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REG_72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10.8 : Commerce du pétrole et des produits pétroliers : flux internationaux et intra-régionaux (2005)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712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REG_73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10.9 : Infrastructures gazières et pétrolières en Afrique du Nord et de l’Ouest (2005)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712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REG_74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 dirty="0">
                          <a:effectLst/>
                        </a:rPr>
                        <a:t>Carte 11.1 : Production et consommation de fibres de coton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712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REG_75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11.2 : Principaux flux d’exportations de coton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712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REG_76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11.3 : Destination des exportations de coton d’Afrique de l’Ouest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712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REG_77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11.4 : Bassins de production de coton en Afrique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712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REG_78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11.5 : Aptitude agricole des sols pour la culture cotonnière en Afrique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712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REG_79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11.6 : Évolution des bassins cotonniers (1960)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712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REG_80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11.6bis : Évolution des bassins cotonniers (2000)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712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REG_81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11.7 : Zones cotonnières du Burkina Faso (2001-02)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712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REG_82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11.8 : Zones cotonnières ouest-africaines 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712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REG_83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11.9 : Traction animale et zones cotonnières en Afrique de l’Ouest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712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REG_84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12.1 : Production d’arabica et de robusta dans le monde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712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REG_85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12.2 : Production et consommation de café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712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REG_86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12.3 : Exportations mondiales de café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712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REG_87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12.4 : Bassins de production de café en Afrique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712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REG_88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13.2. Principaux flux d’exportation du cacao dans le monde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712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REG_89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13.3. Principales zones de production de cacao en Afrique de l’Ouest 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712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REG_90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 dirty="0">
                          <a:effectLst/>
                        </a:rPr>
                        <a:t>13.4. Cacao : Évolution des fronts pionniers en Afrique de l’Ouest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202377"/>
            <a:ext cx="91440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755650" algn="l"/>
                <a:tab pos="971550" algn="l"/>
              </a:tabLst>
              <a:defRPr>
                <a:solidFill>
                  <a:schemeClr val="tx1"/>
                </a:solidFill>
                <a:latin typeface="Arial" pitchFamily="34" charset="2"/>
                <a:cs typeface="Arial" pitchFamily="34" charset="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755650" algn="l"/>
                <a:tab pos="971550" algn="l"/>
              </a:tabLst>
              <a:defRPr>
                <a:solidFill>
                  <a:schemeClr val="tx1"/>
                </a:solidFill>
                <a:latin typeface="Arial" pitchFamily="34" charset="2"/>
                <a:cs typeface="Arial" pitchFamily="34" charset="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755650" algn="l"/>
                <a:tab pos="971550" algn="l"/>
              </a:tabLst>
              <a:defRPr>
                <a:solidFill>
                  <a:schemeClr val="tx1"/>
                </a:solidFill>
                <a:latin typeface="Arial" pitchFamily="34" charset="2"/>
                <a:cs typeface="Arial" pitchFamily="34" charset="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755650" algn="l"/>
                <a:tab pos="971550" algn="l"/>
              </a:tabLst>
              <a:defRPr>
                <a:solidFill>
                  <a:schemeClr val="tx1"/>
                </a:solidFill>
                <a:latin typeface="Arial" pitchFamily="34" charset="2"/>
                <a:cs typeface="Arial" pitchFamily="34" charset="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755650" algn="l"/>
                <a:tab pos="971550" algn="l"/>
              </a:tabLst>
              <a:defRPr>
                <a:solidFill>
                  <a:schemeClr val="tx1"/>
                </a:solidFill>
                <a:latin typeface="Arial" pitchFamily="34" charset="2"/>
                <a:cs typeface="Arial" pitchFamily="34" charset="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755650" algn="l"/>
                <a:tab pos="971550" algn="l"/>
              </a:tabLst>
              <a:defRPr>
                <a:solidFill>
                  <a:schemeClr val="tx1"/>
                </a:solidFill>
                <a:latin typeface="Arial" pitchFamily="34" charset="2"/>
                <a:cs typeface="Arial" pitchFamily="34" charset="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755650" algn="l"/>
                <a:tab pos="971550" algn="l"/>
              </a:tabLst>
              <a:defRPr>
                <a:solidFill>
                  <a:schemeClr val="tx1"/>
                </a:solidFill>
                <a:latin typeface="Arial" pitchFamily="34" charset="2"/>
                <a:cs typeface="Arial" pitchFamily="34" charset="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755650" algn="l"/>
                <a:tab pos="971550" algn="l"/>
              </a:tabLst>
              <a:defRPr>
                <a:solidFill>
                  <a:schemeClr val="tx1"/>
                </a:solidFill>
                <a:latin typeface="Arial" pitchFamily="34" charset="2"/>
                <a:cs typeface="Arial" pitchFamily="34" charset="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755650" algn="l"/>
                <a:tab pos="971550" algn="l"/>
              </a:tabLst>
              <a:defRPr>
                <a:solidFill>
                  <a:schemeClr val="tx1"/>
                </a:solidFill>
                <a:latin typeface="Arial" pitchFamily="34" charset="2"/>
                <a:cs typeface="Arial" pitchFamily="34" charset="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  <a:tab pos="755650" algn="l"/>
                <a:tab pos="971550" algn="l"/>
              </a:tabLst>
            </a:pPr>
            <a:r>
              <a:rPr kumimoji="0" lang="en-GB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Partie</a:t>
            </a:r>
            <a:r>
              <a:rPr kumimoji="0" lang="en-GB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3 : </a:t>
            </a:r>
            <a:r>
              <a:rPr kumimoji="0" lang="en-GB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Économie</a:t>
            </a:r>
            <a:endParaRPr kumimoji="0" lang="en-GB" altLang="zh-C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  <a:tab pos="755650" algn="l"/>
                <a:tab pos="971550" algn="l"/>
              </a:tabLst>
            </a:pPr>
            <a:endParaRPr kumimoji="0" lang="en-GB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2"/>
              <a:cs typeface="Arial" pitchFamily="34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73303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95250"/>
            <a:ext cx="913447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95250"/>
            <a:ext cx="913447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95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06" y="0"/>
            <a:ext cx="6079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5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985" y="0"/>
            <a:ext cx="5802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56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95250"/>
            <a:ext cx="813435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57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95250"/>
            <a:ext cx="82677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7" y="95250"/>
            <a:ext cx="812482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95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14" y="0"/>
            <a:ext cx="763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53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95250"/>
            <a:ext cx="8763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56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95250"/>
            <a:ext cx="84201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57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95250"/>
            <a:ext cx="89154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56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81"/>
            <a:ext cx="9144000" cy="66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1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535"/>
            <a:ext cx="9144000" cy="645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958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169" y="0"/>
            <a:ext cx="6031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53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95250"/>
            <a:ext cx="824865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566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95250"/>
            <a:ext cx="81915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579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" y="95250"/>
            <a:ext cx="882967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1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" y="95250"/>
            <a:ext cx="884872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958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53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9278"/>
              </p:ext>
            </p:extLst>
          </p:nvPr>
        </p:nvGraphicFramePr>
        <p:xfrm>
          <a:off x="1539572" y="980728"/>
          <a:ext cx="6632828" cy="44645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2957"/>
                <a:gridCol w="5929871"/>
              </a:tblGrid>
              <a:tr h="1860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#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Titre de la carte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60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fr-FR" sz="1100">
                          <a:effectLst/>
                        </a:rPr>
                        <a:t>REG_91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14.1 : Contribution des régions aux émissions de CO2 (1960-2004)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60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fr-FR" sz="1100">
                          <a:effectLst/>
                        </a:rPr>
                        <a:t>REG_92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 dirty="0">
                          <a:effectLst/>
                        </a:rPr>
                        <a:t>Carte 14.2 : Les zones climatiques en Afrique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60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REG_93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14.3 : Image possible des changements climatiques en Afrique 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60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REG_94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14.4 : Cycle de la mousson en Afrique de l’Ouest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60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REG_95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14.5 : Évolution des indices pluviométriques en Afrique de l’Ouest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60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REG_96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14.6 : Débit des principaux cours d’eau en Afrique de Ouest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60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REG_97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14.7 : Évolution de la superficie du lac Tchad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60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REG_98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14.8 : Irrigation et hydroélectricité dans le bassin du fleuve Niger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60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REG_99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14.9 : Évolution des couloirs de transhumance des Peuls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60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REG_100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14.10 : Principaux centres urbains et zones côtières vulnérables en Afrique de l’Ouest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60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REG_101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14.11 : Zones climatiques favorables au paludisme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60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REG_102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15.1 : Pluviométrie et zones climatiques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60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REG_103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15.2 : Criquets migrateurs en Afrique de l’Ouest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60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REG_104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15.3 : Aptitudes des sols et peuplement rural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60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REG_105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15.4 : Evolution de la longueur de la saison de végétation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60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REG_106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en-GB" sz="1100">
                          <a:effectLst/>
                        </a:rPr>
                        <a:t>Carte 15.5 : Zone fragile sahélienne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60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REG_107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15.6 : Systèmes de production agricoles des pays sahéliens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60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REG_108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15.7 : Principales cultures agricoles des pays sahéliens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60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REG_109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15.8 : Cheptel bovin en Afrique de l’Ouest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60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REG_110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15.9 : Peuplement de la zone fragile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60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REG_111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15.10 : Infrastructures routières et réseau urbain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60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REG_112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15.11 : Ratio cheptel bovin et population rurale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60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REG_113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 dirty="0">
                          <a:effectLst/>
                        </a:rPr>
                        <a:t>Carte 15.12 : Principales sources de revenus monétaires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96668"/>
            <a:ext cx="91440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755650" algn="l"/>
                <a:tab pos="971550" algn="l"/>
              </a:tabLst>
              <a:defRPr>
                <a:solidFill>
                  <a:schemeClr val="tx1"/>
                </a:solidFill>
                <a:latin typeface="Arial" pitchFamily="34" charset="2"/>
                <a:cs typeface="Arial" pitchFamily="34" charset="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755650" algn="l"/>
                <a:tab pos="971550" algn="l"/>
              </a:tabLst>
              <a:defRPr>
                <a:solidFill>
                  <a:schemeClr val="tx1"/>
                </a:solidFill>
                <a:latin typeface="Arial" pitchFamily="34" charset="2"/>
                <a:cs typeface="Arial" pitchFamily="34" charset="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755650" algn="l"/>
                <a:tab pos="971550" algn="l"/>
              </a:tabLst>
              <a:defRPr>
                <a:solidFill>
                  <a:schemeClr val="tx1"/>
                </a:solidFill>
                <a:latin typeface="Arial" pitchFamily="34" charset="2"/>
                <a:cs typeface="Arial" pitchFamily="34" charset="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755650" algn="l"/>
                <a:tab pos="971550" algn="l"/>
              </a:tabLst>
              <a:defRPr>
                <a:solidFill>
                  <a:schemeClr val="tx1"/>
                </a:solidFill>
                <a:latin typeface="Arial" pitchFamily="34" charset="2"/>
                <a:cs typeface="Arial" pitchFamily="34" charset="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755650" algn="l"/>
                <a:tab pos="971550" algn="l"/>
              </a:tabLst>
              <a:defRPr>
                <a:solidFill>
                  <a:schemeClr val="tx1"/>
                </a:solidFill>
                <a:latin typeface="Arial" pitchFamily="34" charset="2"/>
                <a:cs typeface="Arial" pitchFamily="34" charset="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755650" algn="l"/>
                <a:tab pos="971550" algn="l"/>
              </a:tabLst>
              <a:defRPr>
                <a:solidFill>
                  <a:schemeClr val="tx1"/>
                </a:solidFill>
                <a:latin typeface="Arial" pitchFamily="34" charset="2"/>
                <a:cs typeface="Arial" pitchFamily="34" charset="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755650" algn="l"/>
                <a:tab pos="971550" algn="l"/>
              </a:tabLst>
              <a:defRPr>
                <a:solidFill>
                  <a:schemeClr val="tx1"/>
                </a:solidFill>
                <a:latin typeface="Arial" pitchFamily="34" charset="2"/>
                <a:cs typeface="Arial" pitchFamily="34" charset="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755650" algn="l"/>
                <a:tab pos="971550" algn="l"/>
              </a:tabLst>
              <a:defRPr>
                <a:solidFill>
                  <a:schemeClr val="tx1"/>
                </a:solidFill>
                <a:latin typeface="Arial" pitchFamily="34" charset="2"/>
                <a:cs typeface="Arial" pitchFamily="34" charset="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755650" algn="l"/>
                <a:tab pos="971550" algn="l"/>
              </a:tabLst>
              <a:defRPr>
                <a:solidFill>
                  <a:schemeClr val="tx1"/>
                </a:solidFill>
                <a:latin typeface="Arial" pitchFamily="34" charset="2"/>
                <a:cs typeface="Arial" pitchFamily="34" charset="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  <a:tab pos="755650" algn="l"/>
                <a:tab pos="971550" algn="l"/>
              </a:tabLst>
            </a:pPr>
            <a:r>
              <a:rPr kumimoji="0" lang="fr-FR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Partie  4 : Vulnérabilités</a:t>
            </a:r>
            <a:endParaRPr kumimoji="0" lang="en-GB" altLang="zh-C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  <a:tab pos="755650" algn="l"/>
                <a:tab pos="971550" algn="l"/>
              </a:tabLst>
            </a:pPr>
            <a:endParaRPr kumimoji="0" lang="en-GB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2"/>
              <a:cs typeface="Arial" pitchFamily="34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712132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" y="95250"/>
            <a:ext cx="873442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56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802" y="0"/>
            <a:ext cx="47263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579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726" y="0"/>
            <a:ext cx="5846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579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858" y="0"/>
            <a:ext cx="5110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1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94" y="0"/>
            <a:ext cx="4514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958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53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09" y="0"/>
            <a:ext cx="7793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566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" y="0"/>
            <a:ext cx="7092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579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" y="95250"/>
            <a:ext cx="801052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1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876" y="0"/>
            <a:ext cx="3082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958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"/>
            <a:ext cx="914400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53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797" y="0"/>
            <a:ext cx="65564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56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95250"/>
            <a:ext cx="836295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1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5250"/>
            <a:ext cx="86868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579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552"/>
            <a:ext cx="9144000" cy="597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1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972"/>
            <a:ext cx="9144000" cy="598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958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545"/>
            <a:ext cx="9144000" cy="581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53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281"/>
            <a:ext cx="9144000" cy="643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566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456"/>
            <a:ext cx="9144000" cy="588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579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36" y="0"/>
            <a:ext cx="6948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1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" y="95250"/>
            <a:ext cx="818197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958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" y="95250"/>
            <a:ext cx="905827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53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569" y="0"/>
            <a:ext cx="5512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56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95250"/>
            <a:ext cx="836295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958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600"/>
            <a:ext cx="9144000" cy="603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579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766"/>
            <a:ext cx="9144000" cy="567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95250"/>
            <a:ext cx="874395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5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" y="95250"/>
            <a:ext cx="909637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56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188"/>
            <a:ext cx="9144000" cy="628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579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WAC-theme">
  <a:themeElements>
    <a:clrScheme name="OECD white">
      <a:dk1>
        <a:srgbClr val="727272"/>
      </a:dk1>
      <a:lt1>
        <a:sysClr val="window" lastClr="FFFFFF"/>
      </a:lt1>
      <a:dk2>
        <a:srgbClr val="006299"/>
      </a:dk2>
      <a:lt2>
        <a:srgbClr val="E6E6E6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ECD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SWAC-theme</Template>
  <TotalTime>473</TotalTime>
  <Words>753</Words>
  <Application>Microsoft Office PowerPoint</Application>
  <PresentationFormat>On-screen Show (4:3)</PresentationFormat>
  <Paragraphs>129</Paragraphs>
  <Slides>61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61</vt:i4>
      </vt:variant>
    </vt:vector>
  </HeadingPairs>
  <TitlesOfParts>
    <vt:vector size="66" baseType="lpstr">
      <vt:lpstr>SWAC-theme</vt:lpstr>
      <vt:lpstr>3_Custom Design</vt:lpstr>
      <vt:lpstr>2_Custom Design</vt:lpstr>
      <vt:lpstr>Custom Design</vt:lpstr>
      <vt:lpstr>1_Custom Design</vt:lpstr>
      <vt:lpstr>CARTES II    Atlas régional  De l’Afrique de l’Ouest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OECD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WANJIRU-SCHWARZ Julia</dc:creator>
  <cp:lastModifiedBy>WANJIRU-SCHWARZ Julia</cp:lastModifiedBy>
  <cp:revision>18</cp:revision>
  <dcterms:created xsi:type="dcterms:W3CDTF">2018-05-17T12:34:31Z</dcterms:created>
  <dcterms:modified xsi:type="dcterms:W3CDTF">2018-05-23T13:59:05Z</dcterms:modified>
</cp:coreProperties>
</file>