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  <p:sldMasterId id="2147483737" r:id="rId2"/>
    <p:sldMasterId id="2147483725" r:id="rId3"/>
    <p:sldMasterId id="2147483701" r:id="rId4"/>
    <p:sldMasterId id="2147483713" r:id="rId5"/>
  </p:sldMasterIdLst>
  <p:notesMasterIdLst>
    <p:notesMasterId r:id="rId66"/>
  </p:notesMasterIdLst>
  <p:sldIdLst>
    <p:sldId id="361" r:id="rId6"/>
    <p:sldId id="482" r:id="rId7"/>
    <p:sldId id="362" r:id="rId8"/>
    <p:sldId id="363" r:id="rId9"/>
    <p:sldId id="364" r:id="rId10"/>
    <p:sldId id="365" r:id="rId11"/>
    <p:sldId id="366" r:id="rId12"/>
    <p:sldId id="367" r:id="rId13"/>
    <p:sldId id="368" r:id="rId14"/>
    <p:sldId id="369" r:id="rId15"/>
    <p:sldId id="370" r:id="rId16"/>
    <p:sldId id="371" r:id="rId17"/>
    <p:sldId id="372" r:id="rId18"/>
    <p:sldId id="373" r:id="rId19"/>
    <p:sldId id="374" r:id="rId20"/>
    <p:sldId id="375" r:id="rId21"/>
    <p:sldId id="376" r:id="rId22"/>
    <p:sldId id="377" r:id="rId23"/>
    <p:sldId id="378" r:id="rId24"/>
    <p:sldId id="386" r:id="rId25"/>
    <p:sldId id="387" r:id="rId26"/>
    <p:sldId id="388" r:id="rId27"/>
    <p:sldId id="389" r:id="rId28"/>
    <p:sldId id="390" r:id="rId29"/>
    <p:sldId id="391" r:id="rId30"/>
    <p:sldId id="392" r:id="rId31"/>
    <p:sldId id="483" r:id="rId32"/>
    <p:sldId id="393" r:id="rId33"/>
    <p:sldId id="394" r:id="rId34"/>
    <p:sldId id="395" r:id="rId35"/>
    <p:sldId id="396" r:id="rId36"/>
    <p:sldId id="379" r:id="rId37"/>
    <p:sldId id="380" r:id="rId38"/>
    <p:sldId id="382" r:id="rId39"/>
    <p:sldId id="383" r:id="rId40"/>
    <p:sldId id="384" r:id="rId41"/>
    <p:sldId id="385" r:id="rId42"/>
    <p:sldId id="381" r:id="rId43"/>
    <p:sldId id="397" r:id="rId44"/>
    <p:sldId id="398" r:id="rId45"/>
    <p:sldId id="399" r:id="rId46"/>
    <p:sldId id="400" r:id="rId47"/>
    <p:sldId id="401" r:id="rId48"/>
    <p:sldId id="402" r:id="rId49"/>
    <p:sldId id="403" r:id="rId50"/>
    <p:sldId id="404" r:id="rId51"/>
    <p:sldId id="405" r:id="rId52"/>
    <p:sldId id="406" r:id="rId53"/>
    <p:sldId id="407" r:id="rId54"/>
    <p:sldId id="408" r:id="rId55"/>
    <p:sldId id="409" r:id="rId56"/>
    <p:sldId id="410" r:id="rId57"/>
    <p:sldId id="412" r:id="rId58"/>
    <p:sldId id="413" r:id="rId59"/>
    <p:sldId id="414" r:id="rId60"/>
    <p:sldId id="415" r:id="rId61"/>
    <p:sldId id="416" r:id="rId62"/>
    <p:sldId id="417" r:id="rId63"/>
    <p:sldId id="418" r:id="rId64"/>
    <p:sldId id="419" r:id="rId6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56" autoAdjust="0"/>
    <p:restoredTop sz="94660"/>
  </p:normalViewPr>
  <p:slideViewPr>
    <p:cSldViewPr>
      <p:cViewPr varScale="1">
        <p:scale>
          <a:sx n="112" d="100"/>
          <a:sy n="112" d="100"/>
        </p:scale>
        <p:origin x="-738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CF7E4-0499-4962-A3AD-8D22AA15A1E8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D967EE-32DC-4EDB-91EF-6934ACCFA3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4178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1. Who we are 2. Activities 3. Funding</a:t>
            </a:r>
          </a:p>
          <a:p>
            <a:endParaRPr lang="en-GB" dirty="0" smtClean="0"/>
          </a:p>
          <a:p>
            <a:r>
              <a:rPr lang="en-GB" dirty="0" smtClean="0"/>
              <a:t>Reminder of</a:t>
            </a:r>
            <a:r>
              <a:rPr lang="en-GB" baseline="0" dirty="0" smtClean="0"/>
              <a:t> process of elaboration of this PWB:</a:t>
            </a:r>
          </a:p>
          <a:p>
            <a:pPr marL="171450" indent="-171450">
              <a:buFontTx/>
              <a:buChar char="-"/>
            </a:pPr>
            <a:r>
              <a:rPr lang="en-GB" baseline="0" dirty="0" smtClean="0"/>
              <a:t>Preliminary consultation with West African regional organisation in Paris on 16 April 2014</a:t>
            </a:r>
          </a:p>
          <a:p>
            <a:pPr marL="171450" indent="-171450">
              <a:buFontTx/>
              <a:buChar char="-"/>
            </a:pPr>
            <a:r>
              <a:rPr lang="en-GB" baseline="0" dirty="0" smtClean="0"/>
              <a:t>Discussion of draft PWB with Members in Strategy and Policy Group meeting on 17 </a:t>
            </a:r>
            <a:r>
              <a:rPr lang="en-GB" baseline="0" dirty="0" err="1" smtClean="0"/>
              <a:t>june</a:t>
            </a:r>
            <a:r>
              <a:rPr lang="en-GB" baseline="0" dirty="0" smtClean="0"/>
              <a:t>; approval in principle of proposed orientations and activities</a:t>
            </a:r>
          </a:p>
          <a:p>
            <a:pPr marL="171450" indent="-171450">
              <a:buFontTx/>
              <a:buChar char="-"/>
            </a:pPr>
            <a:r>
              <a:rPr lang="en-GB" dirty="0" smtClean="0"/>
              <a:t>Finalisation</a:t>
            </a:r>
            <a:r>
              <a:rPr lang="en-GB" baseline="0" dirty="0" smtClean="0"/>
              <a:t> of financing plan with Members and partners, circulation of final version to Members for approval by written procedure in October. </a:t>
            </a:r>
            <a:r>
              <a:rPr lang="en-GB" baseline="0" smtClean="0"/>
              <a:t>Final approval date 3 November 2014.</a:t>
            </a:r>
            <a:endParaRPr lang="en-GB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0364A-E830-4AE1-9FA8-200302006587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6556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wac-template-cover p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000" y="2628508"/>
            <a:ext cx="2628000" cy="4229631"/>
          </a:xfrm>
          <a:prstGeom prst="rect">
            <a:avLst/>
          </a:prstGeom>
        </p:spPr>
      </p:pic>
      <p:pic>
        <p:nvPicPr>
          <p:cNvPr id="36" name="Imag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508"/>
            <a:ext cx="2628000" cy="4229631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ctrTitle" hasCustomPrompt="1"/>
          </p:nvPr>
        </p:nvSpPr>
        <p:spPr>
          <a:xfrm>
            <a:off x="1368000" y="2480400"/>
            <a:ext cx="6300000" cy="1267200"/>
          </a:xfrm>
          <a:prstGeom prst="rect">
            <a:avLst/>
          </a:prstGeom>
        </p:spPr>
        <p:txBody>
          <a:bodyPr lIns="90000" rIns="90000" anchor="b">
            <a:spAutoFit/>
          </a:bodyPr>
          <a:lstStyle>
            <a:lvl1pPr>
              <a:lnSpc>
                <a:spcPts val="4500"/>
              </a:lnSpc>
              <a:defRPr sz="4500" cap="all" baseline="0">
                <a:solidFill>
                  <a:schemeClr val="bg1"/>
                </a:solidFill>
              </a:defRPr>
            </a:lvl1pPr>
          </a:lstStyle>
          <a:p>
            <a:r>
              <a:rPr kumimoji="0" lang="en-US" dirty="0" smtClean="0"/>
              <a:t>Click to edit Presentation title</a:t>
            </a:r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 hasCustomPrompt="1"/>
          </p:nvPr>
        </p:nvSpPr>
        <p:spPr>
          <a:xfrm>
            <a:off x="1368000" y="3805200"/>
            <a:ext cx="6300000" cy="352800"/>
          </a:xfrm>
        </p:spPr>
        <p:txBody>
          <a:bodyPr lIns="90000" rIns="90000">
            <a:sp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dirty="0" smtClean="0"/>
              <a:t>Click to </a:t>
            </a:r>
            <a:r>
              <a:rPr kumimoji="0" lang="fr-FR" dirty="0" err="1" smtClean="0"/>
              <a:t>edit</a:t>
            </a:r>
            <a:r>
              <a:rPr kumimoji="0" lang="fr-FR" dirty="0" smtClean="0"/>
              <a:t> </a:t>
            </a:r>
            <a:r>
              <a:rPr kumimoji="0" lang="fr-FR" dirty="0" err="1" smtClean="0"/>
              <a:t>Subtitle</a:t>
            </a:r>
            <a:endParaRPr kumimoji="0"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39" y="345972"/>
            <a:ext cx="1268661" cy="1221571"/>
          </a:xfrm>
          <a:prstGeom prst="rect">
            <a:avLst/>
          </a:prstGeom>
        </p:spPr>
      </p:pic>
      <p:pic>
        <p:nvPicPr>
          <p:cNvPr id="11" name="Imag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000" y="6001200"/>
            <a:ext cx="1742400" cy="6856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5877272"/>
            <a:ext cx="2999238" cy="6675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D2075-03C2-4582-A1D4-E1744729E99B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87E07-CCE9-417B-88E9-1CCF2A2E4F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6000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D2075-03C2-4582-A1D4-E1744729E99B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87E07-CCE9-417B-88E9-1CCF2A2E4F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15287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D2075-03C2-4582-A1D4-E1744729E99B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87E07-CCE9-417B-88E9-1CCF2A2E4F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31563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D2075-03C2-4582-A1D4-E1744729E99B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87E07-CCE9-417B-88E9-1CCF2A2E4F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9885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D2075-03C2-4582-A1D4-E1744729E99B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87E07-CCE9-417B-88E9-1CCF2A2E4F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35143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D2075-03C2-4582-A1D4-E1744729E99B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87E07-CCE9-417B-88E9-1CCF2A2E4F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19299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D2075-03C2-4582-A1D4-E1744729E99B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87E07-CCE9-417B-88E9-1CCF2A2E4F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54263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D2075-03C2-4582-A1D4-E1744729E99B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87E07-CCE9-417B-88E9-1CCF2A2E4F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5461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D2075-03C2-4582-A1D4-E1744729E99B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87E07-CCE9-417B-88E9-1CCF2A2E4F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68993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D2075-03C2-4582-A1D4-E1744729E99B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87E07-CCE9-417B-88E9-1CCF2A2E4F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5470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eaLnBrk="1" latinLnBrk="0" hangingPunct="1">
              <a:defRPr/>
            </a:lvl1pPr>
            <a:lvl2pPr eaLnBrk="1" latinLnBrk="0" hangingPunct="1">
              <a:defRPr/>
            </a:lvl2pPr>
            <a:lvl3pPr eaLnBrk="1" latinLnBrk="0" hangingPunct="1">
              <a:defRPr/>
            </a:lvl3pPr>
            <a:lvl4pPr eaLnBrk="1" latinLnBrk="0" hangingPunct="1">
              <a:defRPr/>
            </a:lvl4pPr>
            <a:lvl5pPr eaLnBrk="1" latinLnBrk="0" hangingPunct="1">
              <a:defRPr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1263" y="6411600"/>
            <a:ext cx="5566737" cy="2940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1000" b="1" kern="1200" baseline="0">
                <a:solidFill>
                  <a:srgbClr val="727272"/>
                </a:solidFill>
                <a:latin typeface="Arial"/>
              </a:defRPr>
            </a:lvl1pPr>
          </a:lstStyle>
          <a:p>
            <a:endParaRPr lang="en-GB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0000" y="6411600"/>
            <a:ext cx="342000" cy="244800"/>
          </a:xfrm>
          <a:prstGeom prst="rect">
            <a:avLst/>
          </a:prstGeom>
        </p:spPr>
        <p:txBody>
          <a:bodyPr vert="horz" wrap="none" lIns="91440" tIns="45720" rIns="91440" bIns="45720" rtlCol="0" anchor="t" anchorCtr="0"/>
          <a:lstStyle>
            <a:lvl1pPr algn="r">
              <a:defRPr sz="1000" baseline="0">
                <a:solidFill>
                  <a:schemeClr val="bg1"/>
                </a:solidFill>
                <a:latin typeface="Arial"/>
              </a:defRPr>
            </a:lvl1pPr>
          </a:lstStyle>
          <a:p>
            <a:fld id="{25BF22BE-3589-4203-A2F4-0E38E3F8B0CF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296563" y="181453"/>
            <a:ext cx="7416000" cy="1022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/>
            </a:lvl1pPr>
          </a:lstStyle>
          <a:p>
            <a:r>
              <a:rPr lang="en-US" dirty="0" smtClean="0"/>
              <a:t>Click to edit Slide title</a:t>
            </a:r>
            <a:br>
              <a:rPr lang="en-US" dirty="0" smtClean="0"/>
            </a:br>
            <a:r>
              <a:rPr lang="en-US" dirty="0" smtClean="0"/>
              <a:t>Slide title can be extended to two lines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D2075-03C2-4582-A1D4-E1744729E99B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87E07-CCE9-417B-88E9-1CCF2A2E4F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7472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BEAB0-7772-46CE-AEBE-7AFDE04732E2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60716-099A-4C3A-A722-98E70DB1F9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5605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BEAB0-7772-46CE-AEBE-7AFDE04732E2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60716-099A-4C3A-A722-98E70DB1F9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79365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BEAB0-7772-46CE-AEBE-7AFDE04732E2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60716-099A-4C3A-A722-98E70DB1F9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5024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BEAB0-7772-46CE-AEBE-7AFDE04732E2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60716-099A-4C3A-A722-98E70DB1F9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24280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BEAB0-7772-46CE-AEBE-7AFDE04732E2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60716-099A-4C3A-A722-98E70DB1F9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55280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BEAB0-7772-46CE-AEBE-7AFDE04732E2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60716-099A-4C3A-A722-98E70DB1F9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43955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BEAB0-7772-46CE-AEBE-7AFDE04732E2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60716-099A-4C3A-A722-98E70DB1F9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87966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BEAB0-7772-46CE-AEBE-7AFDE04732E2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60716-099A-4C3A-A722-98E70DB1F9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29198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BEAB0-7772-46CE-AEBE-7AFDE04732E2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60716-099A-4C3A-A722-98E70DB1F9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4372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eaLnBrk="1" latinLnBrk="0" hangingPunct="1">
              <a:defRPr/>
            </a:lvl1pPr>
            <a:lvl2pPr eaLnBrk="1" latinLnBrk="0" hangingPunct="1">
              <a:defRPr/>
            </a:lvl2pPr>
            <a:lvl3pPr eaLnBrk="1" latinLnBrk="0" hangingPunct="1">
              <a:defRPr/>
            </a:lvl3pPr>
            <a:lvl4pPr eaLnBrk="1" latinLnBrk="0" hangingPunct="1">
              <a:defRPr/>
            </a:lvl4pPr>
            <a:lvl5pPr eaLnBrk="1" latinLnBrk="0" hangingPunct="1">
              <a:defRPr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1263" y="6411600"/>
            <a:ext cx="5566737" cy="2940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1000" b="1" kern="1200" baseline="0">
                <a:solidFill>
                  <a:srgbClr val="727272"/>
                </a:solidFill>
                <a:latin typeface="Arial"/>
              </a:defRPr>
            </a:lvl1pPr>
          </a:lstStyle>
          <a:p>
            <a:endParaRPr lang="en-GB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0000" y="6411600"/>
            <a:ext cx="342000" cy="244800"/>
          </a:xfrm>
          <a:prstGeom prst="rect">
            <a:avLst/>
          </a:prstGeom>
        </p:spPr>
        <p:txBody>
          <a:bodyPr vert="horz" wrap="none" lIns="91440" tIns="45720" rIns="91440" bIns="45720" rtlCol="0" anchor="t" anchorCtr="0"/>
          <a:lstStyle>
            <a:lvl1pPr algn="r">
              <a:defRPr sz="1000" baseline="0">
                <a:solidFill>
                  <a:schemeClr val="bg1"/>
                </a:solidFill>
                <a:latin typeface="Arial"/>
              </a:defRPr>
            </a:lvl1pPr>
          </a:lstStyle>
          <a:p>
            <a:fld id="{25BF22BE-3589-4203-A2F4-0E38E3F8B0CF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296563" y="181453"/>
            <a:ext cx="7416000" cy="1022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/>
            </a:lvl1pPr>
          </a:lstStyle>
          <a:p>
            <a:r>
              <a:rPr lang="en-US" dirty="0" smtClean="0"/>
              <a:t>Click to edit Slide title</a:t>
            </a:r>
            <a:br>
              <a:rPr lang="en-US" dirty="0" smtClean="0"/>
            </a:br>
            <a:r>
              <a:rPr lang="en-US" dirty="0" smtClean="0"/>
              <a:t>Slide title can be extended to two lines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5" y="302429"/>
            <a:ext cx="891816" cy="85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1998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BEAB0-7772-46CE-AEBE-7AFDE04732E2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60716-099A-4C3A-A722-98E70DB1F9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13140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BEAB0-7772-46CE-AEBE-7AFDE04732E2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60716-099A-4C3A-A722-98E70DB1F9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2824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5042C-A343-45E7-A6F0-4654900EF653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2A2A9-5AD3-490B-8B06-2583D8E15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66645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5042C-A343-45E7-A6F0-4654900EF653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2A2A9-5AD3-490B-8B06-2583D8E15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5039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5042C-A343-45E7-A6F0-4654900EF653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2A2A9-5AD3-490B-8B06-2583D8E15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44951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5042C-A343-45E7-A6F0-4654900EF653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2A2A9-5AD3-490B-8B06-2583D8E15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39888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5042C-A343-45E7-A6F0-4654900EF653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2A2A9-5AD3-490B-8B06-2583D8E15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03701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5042C-A343-45E7-A6F0-4654900EF653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2A2A9-5AD3-490B-8B06-2583D8E15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44258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5042C-A343-45E7-A6F0-4654900EF653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2A2A9-5AD3-490B-8B06-2583D8E15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71560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5042C-A343-45E7-A6F0-4654900EF653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2A2A9-5AD3-490B-8B06-2583D8E15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2143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eaLnBrk="1" latinLnBrk="0" hangingPunct="1">
              <a:defRPr/>
            </a:lvl1pPr>
            <a:lvl2pPr eaLnBrk="1" latinLnBrk="0" hangingPunct="1">
              <a:defRPr/>
            </a:lvl2pPr>
            <a:lvl3pPr eaLnBrk="1" latinLnBrk="0" hangingPunct="1">
              <a:defRPr/>
            </a:lvl3pPr>
            <a:lvl4pPr eaLnBrk="1" latinLnBrk="0" hangingPunct="1">
              <a:defRPr/>
            </a:lvl4pPr>
            <a:lvl5pPr eaLnBrk="1" latinLnBrk="0" hangingPunct="1">
              <a:defRPr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1263" y="6411600"/>
            <a:ext cx="5566737" cy="2940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1000" b="1" kern="1200" baseline="0">
                <a:solidFill>
                  <a:srgbClr val="727272"/>
                </a:solidFill>
                <a:latin typeface="Arial"/>
              </a:defRPr>
            </a:lvl1pPr>
          </a:lstStyle>
          <a:p>
            <a:endParaRPr lang="en-GB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0000" y="6411600"/>
            <a:ext cx="342000" cy="244800"/>
          </a:xfrm>
          <a:prstGeom prst="rect">
            <a:avLst/>
          </a:prstGeom>
        </p:spPr>
        <p:txBody>
          <a:bodyPr vert="horz" wrap="none" lIns="91440" tIns="45720" rIns="91440" bIns="45720" rtlCol="0" anchor="t" anchorCtr="0"/>
          <a:lstStyle>
            <a:lvl1pPr algn="r">
              <a:defRPr sz="1000" baseline="0">
                <a:solidFill>
                  <a:schemeClr val="bg1"/>
                </a:solidFill>
                <a:latin typeface="Arial"/>
              </a:defRPr>
            </a:lvl1pPr>
          </a:lstStyle>
          <a:p>
            <a:fld id="{25BF22BE-3589-4203-A2F4-0E38E3F8B0CF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296563" y="181453"/>
            <a:ext cx="7416000" cy="1022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/>
            </a:lvl1pPr>
          </a:lstStyle>
          <a:p>
            <a:r>
              <a:rPr lang="en-US" dirty="0" smtClean="0"/>
              <a:t>Click to edit Slide title</a:t>
            </a:r>
            <a:br>
              <a:rPr lang="en-US" dirty="0" smtClean="0"/>
            </a:br>
            <a:r>
              <a:rPr lang="en-US" dirty="0" smtClean="0"/>
              <a:t>Slide title can be extended to two lines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5" y="302429"/>
            <a:ext cx="891816" cy="85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7640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5042C-A343-45E7-A6F0-4654900EF653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2A2A9-5AD3-490B-8B06-2583D8E15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22123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5042C-A343-45E7-A6F0-4654900EF653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2A2A9-5AD3-490B-8B06-2583D8E15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09827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5042C-A343-45E7-A6F0-4654900EF653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2A2A9-5AD3-490B-8B06-2583D8E15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56034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5042C-A343-45E7-A6F0-4654900EF653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2A2A9-5AD3-490B-8B06-2583D8E15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79602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5042C-A343-45E7-A6F0-4654900EF653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2A2A9-5AD3-490B-8B06-2583D8E15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0188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5042C-A343-45E7-A6F0-4654900EF653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2A2A9-5AD3-490B-8B06-2583D8E15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16213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5042C-A343-45E7-A6F0-4654900EF653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2A2A9-5AD3-490B-8B06-2583D8E15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0944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5042C-A343-45E7-A6F0-4654900EF653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2A2A9-5AD3-490B-8B06-2583D8E15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07426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5042C-A343-45E7-A6F0-4654900EF653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2A2A9-5AD3-490B-8B06-2583D8E15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90300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5042C-A343-45E7-A6F0-4654900EF653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2A2A9-5AD3-490B-8B06-2583D8E15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6206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eaLnBrk="1" latinLnBrk="0" hangingPunct="1">
              <a:defRPr/>
            </a:lvl1pPr>
            <a:lvl2pPr eaLnBrk="1" latinLnBrk="0" hangingPunct="1">
              <a:defRPr/>
            </a:lvl2pPr>
            <a:lvl3pPr eaLnBrk="1" latinLnBrk="0" hangingPunct="1">
              <a:defRPr/>
            </a:lvl3pPr>
            <a:lvl4pPr eaLnBrk="1" latinLnBrk="0" hangingPunct="1">
              <a:defRPr/>
            </a:lvl4pPr>
            <a:lvl5pPr eaLnBrk="1" latinLnBrk="0" hangingPunct="1">
              <a:defRPr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1263" y="6411600"/>
            <a:ext cx="5566737" cy="2940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1000" b="1" kern="1200" baseline="0">
                <a:solidFill>
                  <a:srgbClr val="727272"/>
                </a:solidFill>
                <a:latin typeface="Arial"/>
              </a:defRPr>
            </a:lvl1pPr>
          </a:lstStyle>
          <a:p>
            <a:endParaRPr lang="en-GB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0000" y="6411600"/>
            <a:ext cx="342000" cy="244800"/>
          </a:xfrm>
          <a:prstGeom prst="rect">
            <a:avLst/>
          </a:prstGeom>
        </p:spPr>
        <p:txBody>
          <a:bodyPr vert="horz" wrap="none" lIns="91440" tIns="45720" rIns="91440" bIns="45720" rtlCol="0" anchor="t" anchorCtr="0"/>
          <a:lstStyle>
            <a:lvl1pPr algn="r">
              <a:defRPr sz="1000" baseline="0">
                <a:solidFill>
                  <a:schemeClr val="bg1"/>
                </a:solidFill>
                <a:latin typeface="Arial"/>
              </a:defRPr>
            </a:lvl1pPr>
          </a:lstStyle>
          <a:p>
            <a:fld id="{25BF22BE-3589-4203-A2F4-0E38E3F8B0CF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296563" y="181453"/>
            <a:ext cx="7416000" cy="1022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/>
            </a:lvl1pPr>
          </a:lstStyle>
          <a:p>
            <a:r>
              <a:rPr lang="en-US" dirty="0" smtClean="0"/>
              <a:t>Click to edit Slide title</a:t>
            </a:r>
            <a:br>
              <a:rPr lang="en-US" dirty="0" smtClean="0"/>
            </a:br>
            <a:r>
              <a:rPr lang="en-US" dirty="0" smtClean="0"/>
              <a:t>Slide title can be extended to two lines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5" y="302429"/>
            <a:ext cx="891816" cy="85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0305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5042C-A343-45E7-A6F0-4654900EF653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2A2A9-5AD3-490B-8B06-2583D8E15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1719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5042C-A343-45E7-A6F0-4654900EF653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2A2A9-5AD3-490B-8B06-2583D8E15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4161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5042C-A343-45E7-A6F0-4654900EF653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2A2A9-5AD3-490B-8B06-2583D8E15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61400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5042C-A343-45E7-A6F0-4654900EF653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2A2A9-5AD3-490B-8B06-2583D8E15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6664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eaLnBrk="1" latinLnBrk="0" hangingPunct="1">
              <a:defRPr/>
            </a:lvl1pPr>
            <a:lvl2pPr eaLnBrk="1" latinLnBrk="0" hangingPunct="1">
              <a:defRPr/>
            </a:lvl2pPr>
            <a:lvl3pPr eaLnBrk="1" latinLnBrk="0" hangingPunct="1">
              <a:defRPr/>
            </a:lvl3pPr>
            <a:lvl4pPr eaLnBrk="1" latinLnBrk="0" hangingPunct="1">
              <a:defRPr/>
            </a:lvl4pPr>
            <a:lvl5pPr eaLnBrk="1" latinLnBrk="0" hangingPunct="1">
              <a:defRPr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1263" y="6411600"/>
            <a:ext cx="5566737" cy="2940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1000" b="1" kern="1200" baseline="0">
                <a:solidFill>
                  <a:srgbClr val="727272"/>
                </a:solidFill>
                <a:latin typeface="Arial"/>
              </a:defRPr>
            </a:lvl1pPr>
          </a:lstStyle>
          <a:p>
            <a:endParaRPr lang="en-GB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0000" y="6411600"/>
            <a:ext cx="342000" cy="244800"/>
          </a:xfrm>
          <a:prstGeom prst="rect">
            <a:avLst/>
          </a:prstGeom>
        </p:spPr>
        <p:txBody>
          <a:bodyPr vert="horz" wrap="none" lIns="91440" tIns="45720" rIns="91440" bIns="45720" rtlCol="0" anchor="t" anchorCtr="0"/>
          <a:lstStyle>
            <a:lvl1pPr algn="r">
              <a:defRPr sz="1000" baseline="0">
                <a:solidFill>
                  <a:schemeClr val="bg1"/>
                </a:solidFill>
                <a:latin typeface="Arial"/>
              </a:defRPr>
            </a:lvl1pPr>
          </a:lstStyle>
          <a:p>
            <a:fld id="{25BF22BE-3589-4203-A2F4-0E38E3F8B0CF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296563" y="181453"/>
            <a:ext cx="7416000" cy="1022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/>
            </a:lvl1pPr>
          </a:lstStyle>
          <a:p>
            <a:r>
              <a:rPr lang="en-US" dirty="0" smtClean="0"/>
              <a:t>Click to edit Slide title</a:t>
            </a:r>
            <a:br>
              <a:rPr lang="en-US" dirty="0" smtClean="0"/>
            </a:br>
            <a:r>
              <a:rPr lang="en-US" dirty="0" smtClean="0"/>
              <a:t>Slide title can be extended to two lines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5" y="302429"/>
            <a:ext cx="891816" cy="85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71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eaLnBrk="1" latinLnBrk="0" hangingPunct="1">
              <a:defRPr/>
            </a:lvl1pPr>
            <a:lvl2pPr eaLnBrk="1" latinLnBrk="0" hangingPunct="1">
              <a:defRPr/>
            </a:lvl2pPr>
            <a:lvl3pPr eaLnBrk="1" latinLnBrk="0" hangingPunct="1">
              <a:defRPr/>
            </a:lvl3pPr>
            <a:lvl4pPr eaLnBrk="1" latinLnBrk="0" hangingPunct="1">
              <a:defRPr/>
            </a:lvl4pPr>
            <a:lvl5pPr eaLnBrk="1" latinLnBrk="0" hangingPunct="1">
              <a:defRPr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1263" y="6411600"/>
            <a:ext cx="5566737" cy="2940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1000" b="1" kern="1200" baseline="0">
                <a:solidFill>
                  <a:srgbClr val="727272"/>
                </a:solidFill>
                <a:latin typeface="Arial"/>
              </a:defRPr>
            </a:lvl1pPr>
          </a:lstStyle>
          <a:p>
            <a:endParaRPr lang="en-GB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0000" y="6411600"/>
            <a:ext cx="342000" cy="244800"/>
          </a:xfrm>
          <a:prstGeom prst="rect">
            <a:avLst/>
          </a:prstGeom>
        </p:spPr>
        <p:txBody>
          <a:bodyPr vert="horz" wrap="none" lIns="91440" tIns="45720" rIns="91440" bIns="45720" rtlCol="0" anchor="t" anchorCtr="0"/>
          <a:lstStyle>
            <a:lvl1pPr algn="r">
              <a:defRPr sz="1000" baseline="0">
                <a:solidFill>
                  <a:schemeClr val="bg1"/>
                </a:solidFill>
                <a:latin typeface="Arial"/>
              </a:defRPr>
            </a:lvl1pPr>
          </a:lstStyle>
          <a:p>
            <a:fld id="{25BF22BE-3589-4203-A2F4-0E38E3F8B0CF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296563" y="181453"/>
            <a:ext cx="7416000" cy="1022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/>
            </a:lvl1pPr>
          </a:lstStyle>
          <a:p>
            <a:r>
              <a:rPr lang="en-US" dirty="0" smtClean="0"/>
              <a:t>Click to edit Slide title</a:t>
            </a:r>
            <a:br>
              <a:rPr lang="en-US" dirty="0" smtClean="0"/>
            </a:br>
            <a:r>
              <a:rPr lang="en-US" dirty="0" smtClean="0"/>
              <a:t>Slide title can be extended to two lines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5" y="302429"/>
            <a:ext cx="891816" cy="85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995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93600" y="5328000"/>
            <a:ext cx="950407" cy="1530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260000" y="2928144"/>
            <a:ext cx="6624000" cy="1041311"/>
          </a:xfrm>
        </p:spPr>
        <p:txBody>
          <a:bodyPr anchor="ctr" anchorCtr="0">
            <a:spAutoFit/>
          </a:bodyPr>
          <a:lstStyle>
            <a:lvl1pPr algn="ctr">
              <a:lnSpc>
                <a:spcPts val="3700"/>
              </a:lnSpc>
              <a:defRPr sz="3700" b="0" i="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Section Header title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403200" y="6411600"/>
            <a:ext cx="900000" cy="2448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1000" baseline="0">
                <a:solidFill>
                  <a:schemeClr val="bg1"/>
                </a:solidFill>
                <a:latin typeface="Arial"/>
              </a:defRPr>
            </a:lvl1pPr>
          </a:lstStyle>
          <a:p>
            <a:fld id="{417B10DF-C74D-41D8-B0D1-1A5ABBE36C4B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68000" y="6411600"/>
            <a:ext cx="4680000" cy="2448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1000" kern="1200" baseline="0">
                <a:solidFill>
                  <a:schemeClr val="bg1"/>
                </a:solidFill>
                <a:latin typeface="Arial"/>
              </a:defRPr>
            </a:lvl1pPr>
          </a:lstStyle>
          <a:p>
            <a:endParaRPr lang="en-GB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0000" y="6411600"/>
            <a:ext cx="342000" cy="244800"/>
          </a:xfrm>
          <a:prstGeom prst="rect">
            <a:avLst/>
          </a:prstGeom>
        </p:spPr>
        <p:txBody>
          <a:bodyPr vert="horz" wrap="none" lIns="91440" tIns="45720" rIns="91440" bIns="45720" rtlCol="0" anchor="t" anchorCtr="0"/>
          <a:lstStyle>
            <a:lvl1pPr algn="r">
              <a:defRPr sz="1000" baseline="0">
                <a:solidFill>
                  <a:schemeClr val="tx2"/>
                </a:solidFill>
                <a:latin typeface="Arial"/>
              </a:defRPr>
            </a:lvl1pPr>
          </a:lstStyle>
          <a:p>
            <a:fld id="{25BF22BE-3589-4203-A2F4-0E38E3F8B0CF}" type="slidenum">
              <a:rPr lang="en-GB" smtClean="0"/>
              <a:t>‹#›</a:t>
            </a:fld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41" y="413662"/>
            <a:ext cx="1032554" cy="9942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TILE AND CONTENT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326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9872" y="6356350"/>
            <a:ext cx="549424" cy="365125"/>
          </a:xfrm>
          <a:prstGeom prst="rect">
            <a:avLst/>
          </a:prstGeom>
        </p:spPr>
        <p:txBody>
          <a:bodyPr/>
          <a:lstStyle>
            <a:lvl1pPr>
              <a:defRPr sz="1400" b="1"/>
            </a:lvl1pPr>
          </a:lstStyle>
          <a:p>
            <a:fld id="{25BF22BE-3589-4203-A2F4-0E38E3F8B0CF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68000" y="1602000"/>
            <a:ext cx="8218800" cy="45252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 dirty="0"/>
          </a:p>
        </p:txBody>
      </p:sp>
      <p:sp>
        <p:nvSpPr>
          <p:cNvPr id="25" name="Title Placeholder 1"/>
          <p:cNvSpPr>
            <a:spLocks noGrp="1"/>
          </p:cNvSpPr>
          <p:nvPr>
            <p:ph type="title"/>
          </p:nvPr>
        </p:nvSpPr>
        <p:spPr>
          <a:xfrm>
            <a:off x="1152570" y="237600"/>
            <a:ext cx="7416000" cy="1022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Slide title</a:t>
            </a:r>
            <a:br>
              <a:rPr lang="en-US" dirty="0" smtClean="0"/>
            </a:br>
            <a:r>
              <a:rPr lang="en-US" dirty="0" smtClean="0"/>
              <a:t>Slide title can be extended to two lines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700" r:id="rId9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000" indent="-342000" algn="l" rtl="0" eaLnBrk="1" latinLnBrk="0" hangingPunct="1">
        <a:spcBef>
          <a:spcPts val="768"/>
        </a:spcBef>
        <a:buClr>
          <a:schemeClr val="tx1"/>
        </a:buClr>
        <a:buFont typeface="Arial" pitchFamily="34" charset="0"/>
        <a:buChar char="•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600" indent="-284400" algn="l" rtl="0" eaLnBrk="1" latinLnBrk="0" hangingPunct="1">
        <a:spcBef>
          <a:spcPts val="672"/>
        </a:spcBef>
        <a:buClr>
          <a:schemeClr val="tx1"/>
        </a:buClr>
        <a:buFont typeface="Arial" pitchFamily="34" charset="0"/>
        <a:buChar char="–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4800" indent="-230400" algn="l" rtl="0" eaLnBrk="1" latinLnBrk="0" hangingPunct="1">
        <a:spcBef>
          <a:spcPts val="576"/>
        </a:spcBef>
        <a:buClr>
          <a:schemeClr val="tx1"/>
        </a:buClr>
        <a:buFont typeface="Arial" pitchFamily="34" charset="0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2000" indent="-230400" algn="l" rtl="0" eaLnBrk="1" latinLnBrk="0" hangingPunct="1">
        <a:spcBef>
          <a:spcPts val="480"/>
        </a:spcBef>
        <a:buClr>
          <a:schemeClr val="tx1"/>
        </a:buClr>
        <a:buFont typeface="Arial" pitchFamily="34" charset="0"/>
        <a:buChar char="–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9200" indent="-230400" algn="l" rtl="0" eaLnBrk="1" latinLnBrk="0" hangingPunct="1">
        <a:spcBef>
          <a:spcPts val="480"/>
        </a:spcBef>
        <a:buClr>
          <a:schemeClr val="tx1"/>
        </a:buClr>
        <a:buFont typeface="Arial" pitchFamily="34" charset="0"/>
        <a:buChar char="»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5D2075-03C2-4582-A1D4-E1744729E99B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87E07-CCE9-417B-88E9-1CCF2A2E4F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9364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2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2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2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2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2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2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2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2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2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0BEAB0-7772-46CE-AEBE-7AFDE04732E2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60716-099A-4C3A-A722-98E70DB1F9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8416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2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2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2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2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2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2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2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2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2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5042C-A343-45E7-A6F0-4654900EF653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2A2A9-5AD3-490B-8B06-2583D8E15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5703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2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2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2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2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2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2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2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2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2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5042C-A343-45E7-A6F0-4654900EF653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2A2A9-5AD3-490B-8B06-2583D8E15B21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05" y="390169"/>
            <a:ext cx="737465" cy="81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813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2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2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2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2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2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2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2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2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2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en-GB" sz="4400" b="1" dirty="0" smtClean="0"/>
              <a:t>CARTES I  </a:t>
            </a:r>
            <a:r>
              <a:rPr lang="en-GB" sz="3500" dirty="0" smtClean="0"/>
              <a:t/>
            </a:r>
            <a:br>
              <a:rPr lang="en-GB" sz="3500" dirty="0" smtClean="0"/>
            </a:br>
            <a:r>
              <a:rPr lang="en-GB" sz="3500" dirty="0" smtClean="0"/>
              <a:t>Atlas </a:t>
            </a:r>
            <a:r>
              <a:rPr lang="en-GB" sz="3500" dirty="0" err="1" smtClean="0"/>
              <a:t>régional</a:t>
            </a:r>
            <a:r>
              <a:rPr lang="en-GB" sz="3500" dirty="0" smtClean="0"/>
              <a:t> </a:t>
            </a:r>
            <a:r>
              <a:rPr lang="en-GB" sz="3500" dirty="0" smtClean="0"/>
              <a:t/>
            </a:r>
            <a:br>
              <a:rPr lang="en-GB" sz="3500" dirty="0" smtClean="0"/>
            </a:br>
            <a:r>
              <a:rPr lang="en-GB" sz="3500" dirty="0" smtClean="0"/>
              <a:t>De l’Afrique de l’Ouest</a:t>
            </a:r>
            <a:endParaRPr lang="en-GB" sz="35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8000" y="3805200"/>
            <a:ext cx="6300000" cy="605294"/>
          </a:xfrm>
        </p:spPr>
        <p:txBody>
          <a:bodyPr/>
          <a:lstStyle/>
          <a:p>
            <a:pPr algn="ctr"/>
            <a:r>
              <a:rPr lang="en-GB" dirty="0" smtClean="0"/>
              <a:t>Parties 1 &amp; 2 : Population et </a:t>
            </a:r>
            <a:r>
              <a:rPr lang="en-GB" dirty="0" err="1" smtClean="0"/>
              <a:t>peuplement</a:t>
            </a:r>
            <a:r>
              <a:rPr lang="en-GB" dirty="0" smtClean="0"/>
              <a:t> - </a:t>
            </a:r>
            <a:r>
              <a:rPr lang="en-GB" dirty="0" err="1" smtClean="0"/>
              <a:t>Territoires</a:t>
            </a:r>
            <a:endParaRPr lang="en-GB" dirty="0"/>
          </a:p>
          <a:p>
            <a:pPr algn="ctr"/>
            <a:r>
              <a:rPr lang="en-GB" dirty="0" smtClean="0"/>
              <a:t>www.oecd.org/csao/cartes</a:t>
            </a:r>
            <a:endParaRPr lang="en-GB" dirty="0"/>
          </a:p>
        </p:txBody>
      </p:sp>
      <p:pic>
        <p:nvPicPr>
          <p:cNvPr id="4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000" y="6001200"/>
            <a:ext cx="1742400" cy="6856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39" y="345972"/>
            <a:ext cx="1268661" cy="122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38" y="0"/>
            <a:ext cx="84147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6750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87" y="95250"/>
            <a:ext cx="8734425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0264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" y="95250"/>
            <a:ext cx="82677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6750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95250"/>
            <a:ext cx="83439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0264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13" y="0"/>
            <a:ext cx="77229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6750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" y="95250"/>
            <a:ext cx="828675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0264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0"/>
            <a:ext cx="91440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6750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95250"/>
            <a:ext cx="88011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0264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819" y="0"/>
            <a:ext cx="60263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6750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329" y="0"/>
            <a:ext cx="57873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026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4644148"/>
              </p:ext>
            </p:extLst>
          </p:nvPr>
        </p:nvGraphicFramePr>
        <p:xfrm>
          <a:off x="1619672" y="1484784"/>
          <a:ext cx="6560820" cy="44645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5325"/>
                <a:gridCol w="5865495"/>
              </a:tblGrid>
              <a:tr h="1785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 dirty="0">
                          <a:effectLst/>
                        </a:rPr>
                        <a:t>#</a:t>
                      </a:r>
                      <a:endParaRPr lang="en-GB" sz="11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Titre de la carte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1785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REG_01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0.1 : Densités de population en Afrique (2000)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1785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REG_02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0.2 : Expansion des aires d’attraction des marchés urbains (1960-1990-2020)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1785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REG_03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1.1 : Répartition et évolution de la population mondiale en 2007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1785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REG_04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1.2 :  Évolution de la population urbaine mondiale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1785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REG_05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 dirty="0">
                          <a:effectLst/>
                        </a:rPr>
                        <a:t>Carte 1.3 : Répartition et évolution de la population ouest-africaine</a:t>
                      </a:r>
                      <a:endParaRPr lang="en-GB" sz="11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1785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 dirty="0">
                          <a:effectLst/>
                        </a:rPr>
                        <a:t>REG_06</a:t>
                      </a:r>
                      <a:endParaRPr lang="en-GB" sz="11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2.1 : Évolution prévisionnelle de l’espérance de vie à la naissance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1785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REG_07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 dirty="0">
                          <a:effectLst/>
                        </a:rPr>
                        <a:t>Carte 2.2 : Mortalité infantile en Afrique</a:t>
                      </a:r>
                      <a:endParaRPr lang="en-GB" sz="11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1785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REG_08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2.3 : Nombre de cas de rougeole (2006)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1785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REG_09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2.4 : Nombre de cas de paludisme (2005)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1785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REG_10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2.5 : Prévalence du VIH/SIDA chez les adultes ouest-africains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1785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REG_11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2.6 : Prévalence de la tuberculose par 100 000 habitants (2004)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1785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REG_12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3.1 : Grandes familles linguistiques africaines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1785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REG_13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3.2 : Langues ouest-africaines parlées par plus d’un million de locuteurs natifs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1785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REG_14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en-GB" sz="1100">
                          <a:effectLst/>
                        </a:rPr>
                        <a:t>Carte 3.3 : Langues véhiculaires 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1785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REG_15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4.1 : Les migrants dans le monde (1960-2000)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1785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REG_16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4.2 : Effectifs des migrants en Afrique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1785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REG_17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4.3 : Principaux pays d’accueil en Europe (1993)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1785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REG_18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4.4 : Principaux pays d’accueil en Europe (2000)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1785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REG_19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en-GB" sz="1100" dirty="0">
                          <a:effectLst/>
                        </a:rPr>
                        <a:t>Carte 4.5 : </a:t>
                      </a:r>
                      <a:r>
                        <a:rPr lang="en-GB" sz="1100" dirty="0" err="1">
                          <a:effectLst/>
                        </a:rPr>
                        <a:t>Principales</a:t>
                      </a:r>
                      <a:r>
                        <a:rPr lang="en-GB" sz="1100" dirty="0">
                          <a:effectLst/>
                        </a:rPr>
                        <a:t> migrations </a:t>
                      </a:r>
                      <a:r>
                        <a:rPr lang="en-GB" sz="1100" dirty="0" err="1">
                          <a:effectLst/>
                        </a:rPr>
                        <a:t>régionales</a:t>
                      </a:r>
                      <a:r>
                        <a:rPr lang="en-GB" sz="1100" dirty="0">
                          <a:effectLst/>
                        </a:rPr>
                        <a:t> (1976-1980)</a:t>
                      </a:r>
                      <a:endParaRPr lang="en-GB" sz="11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1785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REG_20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en-GB" sz="1100">
                          <a:effectLst/>
                        </a:rPr>
                        <a:t>Carte 4.6 : Principales migrations régionales (1988-1992)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1785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REG_21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4.7 : Flux de réfugiés ouest-africains (2005)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1785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REG_22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4.8 : Évolutions démographiques Europe-Afrique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1785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REG_23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4.9:  Migrations ouest-africaines vers l’Europe et les États-Unis (2000)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1785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REG_24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 dirty="0">
                          <a:effectLst/>
                        </a:rPr>
                        <a:t>Carte 4.10 : Migrations maghrébines et ouest-africaines</a:t>
                      </a:r>
                      <a:endParaRPr lang="en-GB" sz="11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640672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  <a:tab pos="755650" algn="l"/>
                <a:tab pos="971550" algn="l"/>
              </a:tabLst>
              <a:defRPr>
                <a:solidFill>
                  <a:schemeClr val="tx1"/>
                </a:solidFill>
                <a:latin typeface="Arial" pitchFamily="34" charset="2"/>
                <a:cs typeface="Arial" pitchFamily="34" charset="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  <a:tab pos="755650" algn="l"/>
                <a:tab pos="971550" algn="l"/>
              </a:tabLst>
              <a:defRPr>
                <a:solidFill>
                  <a:schemeClr val="tx1"/>
                </a:solidFill>
                <a:latin typeface="Arial" pitchFamily="34" charset="2"/>
                <a:cs typeface="Arial" pitchFamily="34" charset="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  <a:tab pos="755650" algn="l"/>
                <a:tab pos="971550" algn="l"/>
              </a:tabLst>
              <a:defRPr>
                <a:solidFill>
                  <a:schemeClr val="tx1"/>
                </a:solidFill>
                <a:latin typeface="Arial" pitchFamily="34" charset="2"/>
                <a:cs typeface="Arial" pitchFamily="34" charset="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  <a:tab pos="755650" algn="l"/>
                <a:tab pos="971550" algn="l"/>
              </a:tabLst>
              <a:defRPr>
                <a:solidFill>
                  <a:schemeClr val="tx1"/>
                </a:solidFill>
                <a:latin typeface="Arial" pitchFamily="34" charset="2"/>
                <a:cs typeface="Arial" pitchFamily="34" charset="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  <a:tab pos="755650" algn="l"/>
                <a:tab pos="971550" algn="l"/>
              </a:tabLst>
              <a:defRPr>
                <a:solidFill>
                  <a:schemeClr val="tx1"/>
                </a:solidFill>
                <a:latin typeface="Arial" pitchFamily="34" charset="2"/>
                <a:cs typeface="Arial" pitchFamily="34" charset="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  <a:tab pos="755650" algn="l"/>
                <a:tab pos="971550" algn="l"/>
              </a:tabLst>
              <a:defRPr>
                <a:solidFill>
                  <a:schemeClr val="tx1"/>
                </a:solidFill>
                <a:latin typeface="Arial" pitchFamily="34" charset="2"/>
                <a:cs typeface="Arial" pitchFamily="34" charset="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  <a:tab pos="755650" algn="l"/>
                <a:tab pos="971550" algn="l"/>
              </a:tabLst>
              <a:defRPr>
                <a:solidFill>
                  <a:schemeClr val="tx1"/>
                </a:solidFill>
                <a:latin typeface="Arial" pitchFamily="34" charset="2"/>
                <a:cs typeface="Arial" pitchFamily="34" charset="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  <a:tab pos="755650" algn="l"/>
                <a:tab pos="971550" algn="l"/>
              </a:tabLst>
              <a:defRPr>
                <a:solidFill>
                  <a:schemeClr val="tx1"/>
                </a:solidFill>
                <a:latin typeface="Arial" pitchFamily="34" charset="2"/>
                <a:cs typeface="Arial" pitchFamily="34" charset="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  <a:tab pos="755650" algn="l"/>
                <a:tab pos="971550" algn="l"/>
              </a:tabLst>
              <a:defRPr>
                <a:solidFill>
                  <a:schemeClr val="tx1"/>
                </a:solidFill>
                <a:latin typeface="Arial" pitchFamily="34" charset="2"/>
                <a:cs typeface="Arial" pitchFamily="34" charset="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  <a:tab pos="755650" algn="l"/>
                <a:tab pos="971550" algn="l"/>
              </a:tabLst>
            </a:pPr>
            <a:r>
              <a:rPr kumimoji="0" lang="en-GB" altLang="zh-CN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Partie</a:t>
            </a:r>
            <a:r>
              <a:rPr kumimoji="0" lang="en-GB" altLang="zh-CN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1 : Population et </a:t>
            </a:r>
            <a:r>
              <a:rPr kumimoji="0" lang="en-GB" altLang="zh-CN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peuplement</a:t>
            </a:r>
            <a:endParaRPr kumimoji="0" lang="en-GB" altLang="zh-CN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689850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590" y="0"/>
            <a:ext cx="58968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9793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437" y="95250"/>
            <a:ext cx="6715125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8278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" y="95250"/>
            <a:ext cx="6867525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8278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95250"/>
            <a:ext cx="771525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8278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038" y="0"/>
            <a:ext cx="56259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8278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62" y="95250"/>
            <a:ext cx="7762875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8278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928" y="0"/>
            <a:ext cx="6550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8278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5998063"/>
              </p:ext>
            </p:extLst>
          </p:nvPr>
        </p:nvGraphicFramePr>
        <p:xfrm>
          <a:off x="1607111" y="705272"/>
          <a:ext cx="6781313" cy="57930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18694"/>
                <a:gridCol w="6062619"/>
              </a:tblGrid>
              <a:tr h="23964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 dirty="0">
                          <a:effectLst/>
                        </a:rPr>
                        <a:t>#</a:t>
                      </a:r>
                      <a:endParaRPr lang="en-GB" sz="11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 dirty="0">
                          <a:effectLst/>
                        </a:rPr>
                        <a:t>Titre de la carte</a:t>
                      </a:r>
                      <a:endParaRPr lang="en-GB" sz="11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/>
                </a:tc>
              </a:tr>
              <a:tr h="15045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REG_25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5.1 : Degré de ruralité en Afrique de l’Ouest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/>
                </a:tc>
              </a:tr>
              <a:tr h="15045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REG_26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en-GB" sz="1100">
                          <a:effectLst/>
                        </a:rPr>
                        <a:t>Carte 5.2 : Conditions agro-climatiques 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/>
                </a:tc>
              </a:tr>
              <a:tr h="15045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REG_27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5.3 : Peuplement rural en Afrique de l’Ouest (2005)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/>
                </a:tc>
              </a:tr>
              <a:tr h="15045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REG_28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5.4 : Systèmes de production en Afrique de l’Ouest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/>
                </a:tc>
              </a:tr>
              <a:tr h="15045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REG_29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5.5 : Contraintes environnementales dans l’espace côtier du Golfe de Guinée 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/>
                </a:tc>
              </a:tr>
              <a:tr h="15045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REG_30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5.6 : Couvert forestier en Afrique (2005)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/>
                </a:tc>
              </a:tr>
              <a:tr h="15045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REG_31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5.7 : Pluviométrie en Afrique de l’Ouest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/>
                </a:tc>
              </a:tr>
              <a:tr h="15045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REG_32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5.8 : Variation du potentiel de production de biomasse en Afrique de l’Ouest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/>
                </a:tc>
              </a:tr>
              <a:tr h="15045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REG_33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5.9 : Commerce de céréales et de bétail en Afrique de l’Ouest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/>
                </a:tc>
              </a:tr>
              <a:tr h="15045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REG_34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5.10 : Commerce de la tomate fraîche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/>
                </a:tc>
              </a:tr>
              <a:tr h="15045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REG_35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5.11 : Commerce de l’huile de palme en Sénégambie méridionale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/>
                </a:tc>
              </a:tr>
              <a:tr h="15045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REG_36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5.12 : Intensité d’irrigation en Afrique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/>
                </a:tc>
              </a:tr>
              <a:tr h="15045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REG_37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6.1 : Zones climatiques ouest-africaines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/>
                </a:tc>
              </a:tr>
              <a:tr h="15045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REG_38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6.2 : Cours d’eau transfrontaliers de l’Afrique de l’Ouest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/>
                </a:tc>
              </a:tr>
              <a:tr h="15045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REG_39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6.3 : Principaux systèmes aquifères transfrontaliers de l’Afrique de l’Ouest 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/>
                </a:tc>
              </a:tr>
              <a:tr h="15045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REG_40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6.4 : Densités de population dans les bassins fluviaux de l’Afrique de l’Ouest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/>
                </a:tc>
              </a:tr>
              <a:tr h="15045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REG_41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6.5 : Grands barrages en Afrique de l’Ouest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/>
                </a:tc>
              </a:tr>
              <a:tr h="15045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REG_42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6.6 : Migration de populations avec le retrait du lac Tchad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/>
                </a:tc>
              </a:tr>
              <a:tr h="15045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REG_43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6.7 : Accords bilatéraux le long du fleuve Niger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/>
                </a:tc>
              </a:tr>
              <a:tr h="15045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REG_44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7.1 : Infrastructures de transport en Afrique de l’Ouest (2005)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/>
                </a:tc>
              </a:tr>
              <a:tr h="15045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REG_45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7.2 : Principales routes revêtues ou partiellement améliorées dans la zone CEDEAO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/>
                </a:tc>
              </a:tr>
              <a:tr h="15045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REG_46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7.3 : Praticabilité de quelques axes routiers en Afrique de l’Ouest (2005)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/>
                </a:tc>
              </a:tr>
              <a:tr h="15045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REG_47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7.4 : Trafic de marchandises des principaux ports en Afrique de l’Ouest hors hydrocarbures (2003)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/>
                </a:tc>
              </a:tr>
              <a:tr h="15045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REG_48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7.5 : Corridors de transit et de réexportation de marchandises dans la zone CEDEAO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/>
                </a:tc>
              </a:tr>
              <a:tr h="18891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REG_49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 dirty="0">
                          <a:effectLst/>
                        </a:rPr>
                        <a:t>Carte 7.6 : Corridors d’exportation du coton des pays sahéliens depuis le début de la crise ivoirienne</a:t>
                      </a:r>
                      <a:endParaRPr lang="en-GB" sz="11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/>
                </a:tc>
              </a:tr>
              <a:tr h="15045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REG_50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7.7 : Voies ferrées et transport de marchandises en Afrique de l’Ouest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/>
                </a:tc>
              </a:tr>
              <a:tr h="15045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REG_51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7.8 : Voies ferrées existantes et en projet en Afrique de l’Ouest (2005)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/>
                </a:tc>
              </a:tr>
              <a:tr h="15045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REG_52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7.9 : Trafic passager et fret aérien en Afrique de l’Ouest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/>
                </a:tc>
              </a:tr>
              <a:tr h="15045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REG_53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 dirty="0">
                          <a:effectLst/>
                        </a:rPr>
                        <a:t>Carte 7.10 : Espace aérien régional : passagers et connexions directes inter-États</a:t>
                      </a:r>
                      <a:endParaRPr lang="en-GB" sz="11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/>
                </a:tc>
              </a:tr>
              <a:tr h="15045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REG_54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8.1 : Abonnés à un réseau de téléphone fixe et mobile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/>
                </a:tc>
              </a:tr>
              <a:tr h="15045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REG_55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8.2 : Couverture GSM en Afrique de l’Ouest (2005)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/>
                </a:tc>
              </a:tr>
              <a:tr h="15045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REG_56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>
                          <a:effectLst/>
                        </a:rPr>
                        <a:t>Carte 8.3 : Les cables sous-marins en Afrique (2003)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/>
                </a:tc>
              </a:tr>
              <a:tr h="15045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  <a:tab pos="457200" algn="l"/>
                        </a:tabLst>
                      </a:pPr>
                      <a:r>
                        <a:rPr lang="en-GB" sz="1100">
                          <a:effectLst/>
                        </a:rPr>
                        <a:t>REG_57</a:t>
                      </a:r>
                      <a:endParaRPr lang="en-GB" sz="11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39750" algn="l"/>
                          <a:tab pos="756285" algn="l"/>
                          <a:tab pos="972185" algn="l"/>
                        </a:tabLst>
                      </a:pPr>
                      <a:r>
                        <a:rPr lang="fr-FR" sz="1100" dirty="0">
                          <a:effectLst/>
                        </a:rPr>
                        <a:t>Carte 8.4 : Internet et câbles fibre optique (2003)</a:t>
                      </a:r>
                      <a:endParaRPr lang="en-GB" sz="11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457" marR="54457" marT="0" marB="0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753522" y="120497"/>
            <a:ext cx="362708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  <a:tab pos="755650" algn="l"/>
                <a:tab pos="971550" algn="l"/>
              </a:tabLst>
              <a:defRPr>
                <a:solidFill>
                  <a:schemeClr val="tx1"/>
                </a:solidFill>
                <a:latin typeface="Arial" pitchFamily="34" charset="2"/>
                <a:cs typeface="Arial" pitchFamily="34" charset="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  <a:tab pos="755650" algn="l"/>
                <a:tab pos="971550" algn="l"/>
              </a:tabLst>
              <a:defRPr>
                <a:solidFill>
                  <a:schemeClr val="tx1"/>
                </a:solidFill>
                <a:latin typeface="Arial" pitchFamily="34" charset="2"/>
                <a:cs typeface="Arial" pitchFamily="34" charset="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  <a:tab pos="755650" algn="l"/>
                <a:tab pos="971550" algn="l"/>
              </a:tabLst>
              <a:defRPr>
                <a:solidFill>
                  <a:schemeClr val="tx1"/>
                </a:solidFill>
                <a:latin typeface="Arial" pitchFamily="34" charset="2"/>
                <a:cs typeface="Arial" pitchFamily="34" charset="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  <a:tab pos="755650" algn="l"/>
                <a:tab pos="971550" algn="l"/>
              </a:tabLst>
              <a:defRPr>
                <a:solidFill>
                  <a:schemeClr val="tx1"/>
                </a:solidFill>
                <a:latin typeface="Arial" pitchFamily="34" charset="2"/>
                <a:cs typeface="Arial" pitchFamily="34" charset="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  <a:tab pos="755650" algn="l"/>
                <a:tab pos="971550" algn="l"/>
              </a:tabLst>
              <a:defRPr>
                <a:solidFill>
                  <a:schemeClr val="tx1"/>
                </a:solidFill>
                <a:latin typeface="Arial" pitchFamily="34" charset="2"/>
                <a:cs typeface="Arial" pitchFamily="34" charset="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  <a:tab pos="755650" algn="l"/>
                <a:tab pos="971550" algn="l"/>
              </a:tabLst>
              <a:defRPr>
                <a:solidFill>
                  <a:schemeClr val="tx1"/>
                </a:solidFill>
                <a:latin typeface="Arial" pitchFamily="34" charset="2"/>
                <a:cs typeface="Arial" pitchFamily="34" charset="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  <a:tab pos="755650" algn="l"/>
                <a:tab pos="971550" algn="l"/>
              </a:tabLst>
              <a:defRPr>
                <a:solidFill>
                  <a:schemeClr val="tx1"/>
                </a:solidFill>
                <a:latin typeface="Arial" pitchFamily="34" charset="2"/>
                <a:cs typeface="Arial" pitchFamily="34" charset="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  <a:tab pos="755650" algn="l"/>
                <a:tab pos="971550" algn="l"/>
              </a:tabLst>
              <a:defRPr>
                <a:solidFill>
                  <a:schemeClr val="tx1"/>
                </a:solidFill>
                <a:latin typeface="Arial" pitchFamily="34" charset="2"/>
                <a:cs typeface="Arial" pitchFamily="34" charset="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  <a:tab pos="755650" algn="l"/>
                <a:tab pos="971550" algn="l"/>
              </a:tabLst>
              <a:defRPr>
                <a:solidFill>
                  <a:schemeClr val="tx1"/>
                </a:solidFill>
                <a:latin typeface="Arial" pitchFamily="34" charset="2"/>
                <a:cs typeface="Arial" pitchFamily="34" charset="2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  <a:tab pos="755650" algn="l"/>
                <a:tab pos="971550" algn="l"/>
              </a:tabLst>
            </a:pPr>
            <a:r>
              <a:rPr kumimoji="0" lang="en-GB" altLang="zh-CN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Partie</a:t>
            </a:r>
            <a:r>
              <a:rPr kumimoji="0" lang="en-GB" altLang="zh-CN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2 : </a:t>
            </a:r>
            <a:r>
              <a:rPr kumimoji="0" lang="en-GB" altLang="zh-CN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Territoires</a:t>
            </a:r>
            <a:endParaRPr kumimoji="0" lang="en-GB" altLang="zh-CN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136121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68" y="0"/>
            <a:ext cx="75362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8278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" y="95250"/>
            <a:ext cx="782955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827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521" y="0"/>
            <a:ext cx="60529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8678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5" y="95250"/>
            <a:ext cx="832485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8278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03" y="0"/>
            <a:ext cx="73741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8278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0"/>
            <a:ext cx="91440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6750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521" y="0"/>
            <a:ext cx="60529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0264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29" y="0"/>
            <a:ext cx="84981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9859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90" y="0"/>
            <a:ext cx="79744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1758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95250"/>
            <a:ext cx="73914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7957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95250"/>
            <a:ext cx="81153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2478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76" y="0"/>
            <a:ext cx="70194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6750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550" y="0"/>
            <a:ext cx="546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13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307" y="0"/>
            <a:ext cx="52753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500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62" y="95250"/>
            <a:ext cx="7762875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4720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2" y="95250"/>
            <a:ext cx="8829675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3246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" y="95250"/>
            <a:ext cx="851535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0016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" y="95250"/>
            <a:ext cx="851535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3115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" y="95250"/>
            <a:ext cx="851535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9456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" y="95250"/>
            <a:ext cx="851535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6284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95250"/>
            <a:ext cx="90678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7751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304"/>
            <a:ext cx="9144000" cy="656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2448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58" y="0"/>
            <a:ext cx="75946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655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328"/>
            <a:ext cx="9144000" cy="618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8038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2" y="95250"/>
            <a:ext cx="8905875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8816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95250"/>
            <a:ext cx="802005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3528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7" y="95250"/>
            <a:ext cx="8353425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053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439" y="0"/>
            <a:ext cx="53411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65663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728"/>
            <a:ext cx="9144000" cy="663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81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447"/>
            <a:ext cx="9144000" cy="648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8958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95250"/>
            <a:ext cx="87249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0530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87" y="95250"/>
            <a:ext cx="8734425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6566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469" y="0"/>
            <a:ext cx="54170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8579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95250"/>
            <a:ext cx="866775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819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255" y="0"/>
            <a:ext cx="64454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895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728"/>
            <a:ext cx="9144000" cy="647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90181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95250"/>
            <a:ext cx="840105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053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37" y="95250"/>
            <a:ext cx="8239125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7039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37" y="95250"/>
            <a:ext cx="8239125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054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02641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WAC-theme">
  <a:themeElements>
    <a:clrScheme name="OECD white">
      <a:dk1>
        <a:srgbClr val="727272"/>
      </a:dk1>
      <a:lt1>
        <a:sysClr val="window" lastClr="FFFFFF"/>
      </a:lt1>
      <a:dk2>
        <a:srgbClr val="006299"/>
      </a:dk2>
      <a:lt2>
        <a:srgbClr val="E6E6E6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ECD">
      <a:majorFont>
        <a:latin typeface="Arial"/>
        <a:ea typeface=""/>
        <a:cs typeface=""/>
      </a:majorFont>
      <a:minorFont>
        <a:latin typeface="Georgia"/>
        <a:ea typeface=""/>
        <a:cs typeface="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SWAC-theme</Template>
  <TotalTime>474</TotalTime>
  <Words>800</Words>
  <Application>Microsoft Office PowerPoint</Application>
  <PresentationFormat>On-screen Show (4:3)</PresentationFormat>
  <Paragraphs>130</Paragraphs>
  <Slides>60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60</vt:i4>
      </vt:variant>
    </vt:vector>
  </HeadingPairs>
  <TitlesOfParts>
    <vt:vector size="65" baseType="lpstr">
      <vt:lpstr>SWAC-theme</vt:lpstr>
      <vt:lpstr>3_Custom Design</vt:lpstr>
      <vt:lpstr>2_Custom Design</vt:lpstr>
      <vt:lpstr>Custom Design</vt:lpstr>
      <vt:lpstr>1_Custom Design</vt:lpstr>
      <vt:lpstr>CARTES I   Atlas régional  De l’Afrique de l’Ouest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OECD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WANJIRU-SCHWARZ Julia</dc:creator>
  <cp:lastModifiedBy>WANJIRU-SCHWARZ Julia</cp:lastModifiedBy>
  <cp:revision>18</cp:revision>
  <dcterms:created xsi:type="dcterms:W3CDTF">2018-05-17T12:34:31Z</dcterms:created>
  <dcterms:modified xsi:type="dcterms:W3CDTF">2018-05-23T13:58:06Z</dcterms:modified>
</cp:coreProperties>
</file>