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6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5488DC"/>
                </a:solidFill>
                <a:latin typeface="Century Gothic" panose="020B0502020202020204" pitchFamily="34" charset="0"/>
              </a:rPr>
              <a:t>Singapore</a:t>
            </a: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69551"/>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Singapore</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GB" sz="1200" dirty="0" smtClean="0">
                <a:latin typeface="Candara" panose="020E0502030303020204" pitchFamily="34" charset="0"/>
                <a:ea typeface="Calibri" panose="020F0502020204030204" pitchFamily="34" charset="0"/>
              </a:rPr>
              <a:t>Singapore witnessed one of most precipitous falls in the availability of computers in schools, driven mostly by </a:t>
            </a:r>
            <a:r>
              <a:rPr lang="en-US" sz="1200" dirty="0">
                <a:latin typeface="Candara" panose="020E0502030303020204" pitchFamily="34" charset="0"/>
                <a:ea typeface="Calibri" panose="020F0502020204030204" pitchFamily="34" charset="0"/>
              </a:rPr>
              <a:t>a decrease in students’ access to computers during maths, science and reading lessons in the 4th grade. </a:t>
            </a:r>
            <a:endParaRPr lang="en-US" sz="1200" dirty="0" smtClean="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In the classroom, pedagogical activities based on active learning have seen an outstanding increase in science lessons, mainly </a:t>
            </a:r>
            <a:r>
              <a:rPr lang="en-US" sz="1200">
                <a:latin typeface="Candara" panose="020E0502030303020204" pitchFamily="34" charset="0"/>
                <a:ea typeface="Calibri" panose="020F0502020204030204" pitchFamily="34" charset="0"/>
              </a:rPr>
              <a:t>in </a:t>
            </a:r>
            <a:r>
              <a:rPr lang="en-US" sz="1200" smtClean="0">
                <a:latin typeface="Candara" panose="020E0502030303020204" pitchFamily="34" charset="0"/>
                <a:ea typeface="Calibri" panose="020F0502020204030204" pitchFamily="34" charset="0"/>
              </a:rPr>
              <a:t>primary, </a:t>
            </a:r>
            <a:r>
              <a:rPr lang="en-US" sz="1200" dirty="0" smtClean="0">
                <a:latin typeface="Candara" panose="020E0502030303020204" pitchFamily="34" charset="0"/>
                <a:ea typeface="Calibri" panose="020F0502020204030204" pitchFamily="34" charset="0"/>
              </a:rPr>
              <a:t>where it has been one of the highest among the countries surveyed.</a:t>
            </a:r>
            <a:endParaRPr lang="en-GB" sz="1200" dirty="0">
              <a:latin typeface="Candara" panose="020E0502030303020204" pitchFamily="34" charset="0"/>
              <a:ea typeface="Calibri" panose="020F0502020204030204" pitchFamily="34" charset="0"/>
            </a:endParaRPr>
          </a:p>
        </p:txBody>
      </p:sp>
      <p:pic>
        <p:nvPicPr>
          <p:cNvPr id="3" name="Picture 2"/>
          <p:cNvPicPr>
            <a:picLocks/>
          </p:cNvPicPr>
          <p:nvPr/>
        </p:nvPicPr>
        <p:blipFill>
          <a:blip r:embed="rId2"/>
          <a:stretch>
            <a:fillRect/>
          </a:stretch>
        </p:blipFill>
        <p:spPr>
          <a:xfrm>
            <a:off x="13472125" y="258312"/>
            <a:ext cx="1411200" cy="705600"/>
          </a:xfrm>
          <a:prstGeom prst="rect">
            <a:avLst/>
          </a:prstGeom>
          <a:ln>
            <a:solidFill>
              <a:schemeClr val="bg1">
                <a:lumMod val="85000"/>
              </a:schemeClr>
            </a:solidFill>
          </a:ln>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Singapore</a:t>
            </a: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24 </a:t>
            </a:r>
            <a:r>
              <a:rPr lang="en-US" sz="1400" dirty="0" smtClean="0">
                <a:latin typeface="Candara" panose="020E0502030303020204" pitchFamily="34" charset="0"/>
                <a:ea typeface="Calibri" panose="020F0502020204030204" pitchFamily="34" charset="0"/>
              </a:rPr>
              <a:t>more </a:t>
            </a:r>
            <a:r>
              <a:rPr lang="en-US" sz="1400" dirty="0">
                <a:latin typeface="Candara" panose="020E0502030303020204" pitchFamily="34" charset="0"/>
                <a:ea typeface="Calibri" panose="020F0502020204030204" pitchFamily="34" charset="0"/>
              </a:rPr>
              <a:t>primary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had their teachers visiting another classroom to learn more about teaching, reaching a 25%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30 </a:t>
            </a:r>
            <a:r>
              <a:rPr lang="en-US" sz="1400" dirty="0" smtClean="0">
                <a:latin typeface="Candara" panose="020E0502030303020204" pitchFamily="34" charset="0"/>
                <a:ea typeface="Calibri" panose="020F0502020204030204" pitchFamily="34" charset="0"/>
              </a:rPr>
              <a:t>less </a:t>
            </a:r>
            <a:r>
              <a:rPr lang="en-US" sz="1400" dirty="0">
                <a:latin typeface="Candara" panose="020E0502030303020204" pitchFamily="34" charset="0"/>
                <a:ea typeface="Calibri" panose="020F0502020204030204" pitchFamily="34" charset="0"/>
              </a:rPr>
              <a:t>primary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visited a library other than their classroom library,  reaching a 50% </a:t>
            </a:r>
            <a:r>
              <a:rPr lang="en-US" sz="1400" dirty="0" smtClean="0">
                <a:latin typeface="Candara" panose="020E0502030303020204" pitchFamily="34" charset="0"/>
                <a:ea typeface="Calibri" panose="020F0502020204030204" pitchFamily="34" charset="0"/>
              </a:rPr>
              <a:t>coverage;</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27 </a:t>
            </a:r>
            <a:r>
              <a:rPr lang="en-US" sz="1400" dirty="0" smtClean="0">
                <a:latin typeface="Candara" panose="020E0502030303020204" pitchFamily="34" charset="0"/>
                <a:ea typeface="Calibri" panose="020F0502020204030204" pitchFamily="34" charset="0"/>
              </a:rPr>
              <a:t>more </a:t>
            </a:r>
            <a:r>
              <a:rPr lang="en-US" sz="1400" dirty="0">
                <a:latin typeface="Candara" panose="020E0502030303020204" pitchFamily="34" charset="0"/>
                <a:ea typeface="Calibri" panose="020F0502020204030204" pitchFamily="34" charset="0"/>
              </a:rPr>
              <a:t>secondary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had teachers frequently using </a:t>
            </a:r>
            <a:r>
              <a:rPr lang="en-US" sz="1400" dirty="0" err="1">
                <a:latin typeface="Candara" panose="020E0502030303020204" pitchFamily="34" charset="0"/>
                <a:ea typeface="Calibri" panose="020F0502020204030204" pitchFamily="34" charset="0"/>
              </a:rPr>
              <a:t>memorisation</a:t>
            </a:r>
            <a:r>
              <a:rPr lang="en-US" sz="1400" dirty="0">
                <a:latin typeface="Candara" panose="020E0502030303020204" pitchFamily="34" charset="0"/>
                <a:ea typeface="Calibri" panose="020F0502020204030204" pitchFamily="34" charset="0"/>
              </a:rPr>
              <a:t> of rules, procedures and facts as a pedagogical technique  in  </a:t>
            </a:r>
            <a:r>
              <a:rPr lang="en-US" sz="1400" dirty="0" err="1">
                <a:latin typeface="Candara" panose="020E0502030303020204" pitchFamily="34" charset="0"/>
                <a:ea typeface="Calibri" panose="020F0502020204030204" pitchFamily="34" charset="0"/>
              </a:rPr>
              <a:t>maths</a:t>
            </a:r>
            <a:r>
              <a:rPr lang="en-US" sz="1400" dirty="0">
                <a:latin typeface="Candara" panose="020E0502030303020204" pitchFamily="34" charset="0"/>
                <a:ea typeface="Calibri" panose="020F0502020204030204" pitchFamily="34" charset="0"/>
              </a:rPr>
              <a:t>, reaching a 43% coverage </a:t>
            </a:r>
            <a:r>
              <a:rPr lang="en-US" sz="1400" dirty="0" smtClean="0">
                <a:latin typeface="Candara" panose="020E0502030303020204" pitchFamily="34" charset="0"/>
                <a:ea typeface="Calibri" panose="020F0502020204030204" pitchFamily="34" charset="0"/>
              </a:rPr>
              <a:t>;</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18 </a:t>
            </a:r>
            <a:r>
              <a:rPr lang="en-US" sz="1400" dirty="0" smtClean="0">
                <a:latin typeface="Candara" panose="020E0502030303020204" pitchFamily="34" charset="0"/>
                <a:ea typeface="Calibri" panose="020F0502020204030204" pitchFamily="34" charset="0"/>
              </a:rPr>
              <a:t>more </a:t>
            </a:r>
            <a:r>
              <a:rPr lang="en-US" sz="1400" dirty="0">
                <a:latin typeface="Candara" panose="020E0502030303020204" pitchFamily="34" charset="0"/>
                <a:ea typeface="Calibri" panose="020F0502020204030204" pitchFamily="34" charset="0"/>
              </a:rPr>
              <a:t>secondary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had their math teachers visiting another classroom to learn more about teaching, reaching a 20% </a:t>
            </a:r>
            <a:r>
              <a:rPr lang="en-US" sz="1400" dirty="0" smtClean="0">
                <a:latin typeface="Candara" panose="020E0502030303020204" pitchFamily="34" charset="0"/>
                <a:ea typeface="Calibri" panose="020F0502020204030204" pitchFamily="34" charset="0"/>
              </a:rPr>
              <a:t>coverage;</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2"/>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77931" y="-1"/>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912</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9</cp:revision>
  <dcterms:created xsi:type="dcterms:W3CDTF">2019-01-25T09:30:00Z</dcterms:created>
  <dcterms:modified xsi:type="dcterms:W3CDTF">2019-01-25T16:54:05Z</dcterms:modified>
</cp:coreProperties>
</file>