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818" y="-16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2353355"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5488DC"/>
                </a:solidFill>
                <a:latin typeface="Century Gothic" panose="020B0502020202020204" pitchFamily="34" charset="0"/>
              </a:rPr>
              <a:t>New Zealand</a:t>
            </a: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446153"/>
            <a:ext cx="7287462" cy="1169551"/>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a:t>
            </a:r>
            <a:r>
              <a:rPr lang="en-IN" sz="1200" b="1" dirty="0" smtClean="0">
                <a:solidFill>
                  <a:srgbClr val="5488DC"/>
                </a:solidFill>
                <a:latin typeface="Candara" panose="020E0502030303020204" pitchFamily="34" charset="0"/>
                <a:ea typeface="Calibri" panose="020F0502020204030204" pitchFamily="34" charset="0"/>
              </a:rPr>
              <a:t>New Zealand</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smtClean="0">
                <a:latin typeface="Candara" panose="020E0502030303020204" pitchFamily="34" charset="0"/>
                <a:ea typeface="Calibri" panose="020F0502020204030204" pitchFamily="34" charset="0"/>
              </a:rPr>
              <a:t>The </a:t>
            </a:r>
            <a:r>
              <a:rPr lang="en-US" sz="1200" dirty="0">
                <a:latin typeface="Candara" panose="020E0502030303020204" pitchFamily="34" charset="0"/>
                <a:ea typeface="Calibri" panose="020F0502020204030204" pitchFamily="34" charset="0"/>
              </a:rPr>
              <a:t>main pedagogical innovation for students was the reinforcement of practices </a:t>
            </a:r>
            <a:r>
              <a:rPr lang="en-US" sz="1200" dirty="0" err="1">
                <a:latin typeface="Candara" panose="020E0502030303020204" pitchFamily="34" charset="0"/>
                <a:ea typeface="Calibri" panose="020F0502020204030204" pitchFamily="34" charset="0"/>
              </a:rPr>
              <a:t>emphasising</a:t>
            </a:r>
            <a:r>
              <a:rPr lang="en-US" sz="1200" dirty="0">
                <a:latin typeface="Candara" panose="020E0502030303020204" pitchFamily="34" charset="0"/>
                <a:ea typeface="Calibri" panose="020F0502020204030204" pitchFamily="34" charset="0"/>
              </a:rPr>
              <a:t> knowledge transmission and </a:t>
            </a:r>
            <a:r>
              <a:rPr lang="en-US" sz="1200" dirty="0" smtClean="0">
                <a:latin typeface="Candara" panose="020E0502030303020204" pitchFamily="34" charset="0"/>
                <a:ea typeface="Calibri" panose="020F0502020204030204" pitchFamily="34" charset="0"/>
              </a:rPr>
              <a:t>acquisition; active </a:t>
            </a:r>
            <a:r>
              <a:rPr lang="en-US" sz="1200" dirty="0">
                <a:latin typeface="Candara" panose="020E0502030303020204" pitchFamily="34" charset="0"/>
                <a:ea typeface="Calibri" panose="020F0502020204030204" pitchFamily="34" charset="0"/>
              </a:rPr>
              <a:t>learning practices have also increased in </a:t>
            </a:r>
            <a:r>
              <a:rPr lang="en-US" sz="1200" dirty="0" smtClean="0">
                <a:latin typeface="Candara" panose="020E0502030303020204" pitchFamily="34" charset="0"/>
                <a:ea typeface="Calibri" panose="020F0502020204030204" pitchFamily="34" charset="0"/>
              </a:rPr>
              <a:t>science.</a:t>
            </a:r>
          </a:p>
          <a:p>
            <a:pPr marL="171450" indent="-171450" algn="just">
              <a:buFont typeface="Arial" panose="020B0604020202020204" pitchFamily="34" charset="0"/>
              <a:buChar char="•"/>
              <a:tabLst>
                <a:tab pos="539750" algn="l"/>
                <a:tab pos="756285" algn="l"/>
                <a:tab pos="972185" algn="l"/>
              </a:tabLst>
            </a:pPr>
            <a:r>
              <a:rPr lang="en-US" sz="1200" smtClean="0">
                <a:latin typeface="Candara" panose="020E0502030303020204" pitchFamily="34" charset="0"/>
                <a:ea typeface="Calibri" panose="020F0502020204030204" pitchFamily="34" charset="0"/>
              </a:rPr>
              <a:t>New </a:t>
            </a:r>
            <a:r>
              <a:rPr lang="en-US" sz="1200" dirty="0">
                <a:latin typeface="Candara" panose="020E0502030303020204" pitchFamily="34" charset="0"/>
                <a:ea typeface="Calibri" panose="020F0502020204030204" pitchFamily="34" charset="0"/>
              </a:rPr>
              <a:t>Zealand is actually one of the few OECD countries having seen no decrease in ICT availability in school – quite the contrary: a huge increase relative to the average OECD </a:t>
            </a:r>
            <a:r>
              <a:rPr lang="en-US" sz="1200">
                <a:latin typeface="Candara" panose="020E0502030303020204" pitchFamily="34" charset="0"/>
                <a:ea typeface="Calibri" panose="020F0502020204030204" pitchFamily="34" charset="0"/>
              </a:rPr>
              <a:t>country</a:t>
            </a:r>
            <a:r>
              <a:rPr lang="en-US" sz="1200" smtClean="0">
                <a:latin typeface="Candara" panose="020E0502030303020204" pitchFamily="34" charset="0"/>
                <a:ea typeface="Calibri" panose="020F0502020204030204" pitchFamily="34" charset="0"/>
              </a:rPr>
              <a:t>.</a:t>
            </a:r>
            <a:endParaRPr lang="en-GB" sz="1200" dirty="0">
              <a:latin typeface="Candara" panose="020E0502030303020204" pitchFamily="34" charset="0"/>
              <a:ea typeface="Calibri" panose="020F0502020204030204" pitchFamily="34" charset="0"/>
            </a:endParaRPr>
          </a:p>
        </p:txBody>
      </p:sp>
      <p:pic>
        <p:nvPicPr>
          <p:cNvPr id="1026" name="Picture 2" descr="ÐÐ°ÑÑÐ¸Ð½ÐºÐ¸ Ð¿Ð¾ Ð·Ð°Ð¿ÑÐ¾ÑÑ New Zealand flag wiki"/>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2125" y="214768"/>
            <a:ext cx="1411200" cy="705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a:solidFill>
                  <a:srgbClr val="5488DC"/>
                </a:solidFill>
                <a:latin typeface="Candara" panose="020E0502030303020204" pitchFamily="34" charset="0"/>
                <a:ea typeface="Calibri" panose="020F0502020204030204" pitchFamily="34" charset="0"/>
              </a:rPr>
              <a:t>Some additional findings on New Zealand</a:t>
            </a: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30 more primary </a:t>
            </a:r>
            <a:r>
              <a:rPr lang="en-US" sz="1400" dirty="0" smtClean="0">
                <a:latin typeface="Candara" panose="020E0502030303020204" pitchFamily="34" charset="0"/>
                <a:ea typeface="Calibri" panose="020F0502020204030204" pitchFamily="34" charset="0"/>
              </a:rPr>
              <a:t>students </a:t>
            </a:r>
            <a:r>
              <a:rPr lang="en-US" sz="1400" dirty="0">
                <a:latin typeface="Candara" panose="020E0502030303020204" pitchFamily="34" charset="0"/>
                <a:ea typeface="Calibri" panose="020F0502020204030204" pitchFamily="34" charset="0"/>
              </a:rPr>
              <a:t>in 100 frequently observed and described natural phenomena in science lessons, reaching a 44%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20 more primary </a:t>
            </a:r>
            <a:r>
              <a:rPr lang="en-US" sz="1400" dirty="0" smtClean="0">
                <a:latin typeface="Candara" panose="020E0502030303020204" pitchFamily="34" charset="0"/>
                <a:ea typeface="Calibri" panose="020F0502020204030204" pitchFamily="34" charset="0"/>
              </a:rPr>
              <a:t>students </a:t>
            </a:r>
            <a:r>
              <a:rPr lang="en-US" sz="1400" dirty="0">
                <a:latin typeface="Candara" panose="020E0502030303020204" pitchFamily="34" charset="0"/>
                <a:ea typeface="Calibri" panose="020F0502020204030204" pitchFamily="34" charset="0"/>
              </a:rPr>
              <a:t>in 100  frequently watched teachers demonstrate an experiment,  reaching a 25% </a:t>
            </a:r>
            <a:r>
              <a:rPr lang="en-US" sz="1400" dirty="0" smtClean="0">
                <a:latin typeface="Candara" panose="020E0502030303020204" pitchFamily="34" charset="0"/>
                <a:ea typeface="Calibri" panose="020F0502020204030204" pitchFamily="34" charset="0"/>
              </a:rPr>
              <a:t>coverage;</a:t>
            </a: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smtClean="0">
                <a:latin typeface="Candara" panose="020E0502030303020204" pitchFamily="34" charset="0"/>
                <a:ea typeface="Calibri" panose="020F0502020204030204" pitchFamily="34" charset="0"/>
              </a:rPr>
              <a:t>28 </a:t>
            </a:r>
            <a:r>
              <a:rPr lang="en-US" sz="1400" dirty="0">
                <a:latin typeface="Candara" panose="020E0502030303020204" pitchFamily="34" charset="0"/>
                <a:ea typeface="Calibri" panose="020F0502020204030204" pitchFamily="34" charset="0"/>
              </a:rPr>
              <a:t>more secondary </a:t>
            </a:r>
            <a:r>
              <a:rPr lang="en-US" sz="1400" dirty="0" smtClean="0">
                <a:latin typeface="Candara" panose="020E0502030303020204" pitchFamily="34" charset="0"/>
                <a:ea typeface="Calibri" panose="020F0502020204030204" pitchFamily="34" charset="0"/>
              </a:rPr>
              <a:t>students </a:t>
            </a:r>
            <a:r>
              <a:rPr lang="en-US" sz="1400" dirty="0">
                <a:latin typeface="Candara" panose="020E0502030303020204" pitchFamily="34" charset="0"/>
                <a:ea typeface="Calibri" panose="020F0502020204030204" pitchFamily="34" charset="0"/>
              </a:rPr>
              <a:t>in 100  frequently </a:t>
            </a:r>
            <a:r>
              <a:rPr lang="en-US" sz="1400" dirty="0" smtClean="0">
                <a:latin typeface="Candara" panose="020E0502030303020204" pitchFamily="34" charset="0"/>
                <a:ea typeface="Calibri" panose="020F0502020204030204" pitchFamily="34" charset="0"/>
              </a:rPr>
              <a:t>practiced </a:t>
            </a:r>
            <a:r>
              <a:rPr lang="en-US" sz="1400" dirty="0">
                <a:latin typeface="Candara" panose="020E0502030303020204" pitchFamily="34" charset="0"/>
                <a:ea typeface="Calibri" panose="020F0502020204030204" pitchFamily="34" charset="0"/>
              </a:rPr>
              <a:t>math skills and procedures on computers,  reaching a 47%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23 more secondary </a:t>
            </a:r>
            <a:r>
              <a:rPr lang="en-US" sz="1400" dirty="0" smtClean="0">
                <a:latin typeface="Candara" panose="020E0502030303020204" pitchFamily="34" charset="0"/>
                <a:ea typeface="Calibri" panose="020F0502020204030204" pitchFamily="34" charset="0"/>
              </a:rPr>
              <a:t>students </a:t>
            </a:r>
            <a:r>
              <a:rPr lang="en-US" sz="1400" dirty="0">
                <a:latin typeface="Candara" panose="020E0502030303020204" pitchFamily="34" charset="0"/>
                <a:ea typeface="Calibri" panose="020F0502020204030204" pitchFamily="34" charset="0"/>
              </a:rPr>
              <a:t>in 100 had their math teachers discussing how to teach a particular topic, reaching a 70% coverage .</a:t>
            </a: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2"/>
            <a:ext cx="757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577931" y="-1"/>
            <a:ext cx="757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887</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8</cp:revision>
  <dcterms:created xsi:type="dcterms:W3CDTF">2019-01-25T09:30:00Z</dcterms:created>
  <dcterms:modified xsi:type="dcterms:W3CDTF">2019-01-25T16:30:17Z</dcterms:modified>
</cp:coreProperties>
</file>