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Lst>
  <p:sldSz cx="15155863" cy="1069181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88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43" autoAdjust="0"/>
  </p:normalViewPr>
  <p:slideViewPr>
    <p:cSldViewPr snapToGrid="0">
      <p:cViewPr>
        <p:scale>
          <a:sx n="80" d="100"/>
          <a:sy n="80" d="100"/>
        </p:scale>
        <p:origin x="60"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6690" y="1749795"/>
            <a:ext cx="12882484" cy="3722335"/>
          </a:xfrm>
        </p:spPr>
        <p:txBody>
          <a:bodyPr anchor="b"/>
          <a:lstStyle>
            <a:lvl1pPr algn="ctr">
              <a:defRPr sz="9354"/>
            </a:lvl1pPr>
          </a:lstStyle>
          <a:p>
            <a:r>
              <a:rPr lang="en-US" smtClean="0"/>
              <a:t>Click to edit Master title style</a:t>
            </a:r>
            <a:endParaRPr lang="en-US" dirty="0"/>
          </a:p>
        </p:txBody>
      </p:sp>
      <p:sp>
        <p:nvSpPr>
          <p:cNvPr id="3" name="Subtitle 2"/>
          <p:cNvSpPr>
            <a:spLocks noGrp="1"/>
          </p:cNvSpPr>
          <p:nvPr>
            <p:ph type="subTitle" idx="1"/>
          </p:nvPr>
        </p:nvSpPr>
        <p:spPr>
          <a:xfrm>
            <a:off x="1894483" y="5615678"/>
            <a:ext cx="11366897"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1162278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30043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45915" y="569240"/>
            <a:ext cx="3267983" cy="90608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41966" y="569240"/>
            <a:ext cx="9614501" cy="9060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817987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615253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4073" y="2665532"/>
            <a:ext cx="13071932" cy="4447496"/>
          </a:xfrm>
        </p:spPr>
        <p:txBody>
          <a:bodyPr anchor="b"/>
          <a:lstStyle>
            <a:lvl1pPr>
              <a:defRPr sz="9354"/>
            </a:lvl1pPr>
          </a:lstStyle>
          <a:p>
            <a:r>
              <a:rPr lang="en-US" smtClean="0"/>
              <a:t>Click to edit Master title style</a:t>
            </a:r>
            <a:endParaRPr lang="en-US" dirty="0"/>
          </a:p>
        </p:txBody>
      </p:sp>
      <p:sp>
        <p:nvSpPr>
          <p:cNvPr id="3" name="Text Placeholder 2"/>
          <p:cNvSpPr>
            <a:spLocks noGrp="1"/>
          </p:cNvSpPr>
          <p:nvPr>
            <p:ph type="body" idx="1"/>
          </p:nvPr>
        </p:nvSpPr>
        <p:spPr>
          <a:xfrm>
            <a:off x="1034073" y="7155103"/>
            <a:ext cx="13071932"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60490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41965" y="2846200"/>
            <a:ext cx="6441242" cy="67838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672656" y="2846200"/>
            <a:ext cx="6441242" cy="67838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F96FE1-7617-437F-BB03-65696CDB41B9}" type="datetimeFigureOut">
              <a:rPr lang="en-GB" smtClean="0"/>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3803146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3940" y="569242"/>
            <a:ext cx="13071932" cy="206659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43942" y="2620980"/>
            <a:ext cx="6411639"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smtClean="0"/>
              <a:t>Edit Master text styles</a:t>
            </a:r>
          </a:p>
        </p:txBody>
      </p:sp>
      <p:sp>
        <p:nvSpPr>
          <p:cNvPr id="4" name="Content Placeholder 3"/>
          <p:cNvSpPr>
            <a:spLocks noGrp="1"/>
          </p:cNvSpPr>
          <p:nvPr>
            <p:ph sz="half" idx="2"/>
          </p:nvPr>
        </p:nvSpPr>
        <p:spPr>
          <a:xfrm>
            <a:off x="1043942" y="3905482"/>
            <a:ext cx="6411639" cy="5744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672656" y="2620980"/>
            <a:ext cx="6443216"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smtClean="0"/>
              <a:t>Edit Master text styles</a:t>
            </a:r>
          </a:p>
        </p:txBody>
      </p:sp>
      <p:sp>
        <p:nvSpPr>
          <p:cNvPr id="6" name="Content Placeholder 5"/>
          <p:cNvSpPr>
            <a:spLocks noGrp="1"/>
          </p:cNvSpPr>
          <p:nvPr>
            <p:ph sz="quarter" idx="4"/>
          </p:nvPr>
        </p:nvSpPr>
        <p:spPr>
          <a:xfrm>
            <a:off x="7672656" y="3905482"/>
            <a:ext cx="6443216" cy="5744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4F96FE1-7617-437F-BB03-65696CDB41B9}" type="datetimeFigureOut">
              <a:rPr lang="en-GB" smtClean="0"/>
              <a:t>25/01/2019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3342502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F96FE1-7617-437F-BB03-65696CDB41B9}" type="datetimeFigureOut">
              <a:rPr lang="en-GB" smtClean="0"/>
              <a:t>25/01/2019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2163685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96FE1-7617-437F-BB03-65696CDB41B9}" type="datetimeFigureOut">
              <a:rPr lang="en-GB" smtClean="0"/>
              <a:t>25/01/2019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2326302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3940" y="712788"/>
            <a:ext cx="4888160" cy="2494756"/>
          </a:xfrm>
        </p:spPr>
        <p:txBody>
          <a:bodyPr anchor="b"/>
          <a:lstStyle>
            <a:lvl1pPr>
              <a:defRPr sz="4989"/>
            </a:lvl1pPr>
          </a:lstStyle>
          <a:p>
            <a:r>
              <a:rPr lang="en-US" smtClean="0"/>
              <a:t>Click to edit Master title style</a:t>
            </a:r>
            <a:endParaRPr lang="en-US" dirty="0"/>
          </a:p>
        </p:txBody>
      </p:sp>
      <p:sp>
        <p:nvSpPr>
          <p:cNvPr id="3" name="Content Placeholder 2"/>
          <p:cNvSpPr>
            <a:spLocks noGrp="1"/>
          </p:cNvSpPr>
          <p:nvPr>
            <p:ph idx="1"/>
          </p:nvPr>
        </p:nvSpPr>
        <p:spPr>
          <a:xfrm>
            <a:off x="6443216" y="1539425"/>
            <a:ext cx="7672656"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43940" y="3207544"/>
            <a:ext cx="4888160"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smtClean="0"/>
              <a:t>Edit Master text styles</a:t>
            </a:r>
          </a:p>
        </p:txBody>
      </p:sp>
      <p:sp>
        <p:nvSpPr>
          <p:cNvPr id="5" name="Date Placeholder 4"/>
          <p:cNvSpPr>
            <a:spLocks noGrp="1"/>
          </p:cNvSpPr>
          <p:nvPr>
            <p:ph type="dt" sz="half" idx="10"/>
          </p:nvPr>
        </p:nvSpPr>
        <p:spPr/>
        <p:txBody>
          <a:bodyPr/>
          <a:lstStyle/>
          <a:p>
            <a:fld id="{64F96FE1-7617-437F-BB03-65696CDB41B9}" type="datetimeFigureOut">
              <a:rPr lang="en-GB" smtClean="0"/>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547391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3940" y="712788"/>
            <a:ext cx="4888160" cy="2494756"/>
          </a:xfrm>
        </p:spPr>
        <p:txBody>
          <a:bodyPr anchor="b"/>
          <a:lstStyle>
            <a:lvl1pPr>
              <a:defRPr sz="498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443216" y="1539425"/>
            <a:ext cx="7672656"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US" smtClean="0"/>
              <a:t>Click icon to add picture</a:t>
            </a:r>
            <a:endParaRPr lang="en-US" dirty="0"/>
          </a:p>
        </p:txBody>
      </p:sp>
      <p:sp>
        <p:nvSpPr>
          <p:cNvPr id="4" name="Text Placeholder 3"/>
          <p:cNvSpPr>
            <a:spLocks noGrp="1"/>
          </p:cNvSpPr>
          <p:nvPr>
            <p:ph type="body" sz="half" idx="2"/>
          </p:nvPr>
        </p:nvSpPr>
        <p:spPr>
          <a:xfrm>
            <a:off x="1043940" y="3207544"/>
            <a:ext cx="4888160"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smtClean="0"/>
              <a:t>Edit Master text styles</a:t>
            </a:r>
          </a:p>
        </p:txBody>
      </p:sp>
      <p:sp>
        <p:nvSpPr>
          <p:cNvPr id="5" name="Date Placeholder 4"/>
          <p:cNvSpPr>
            <a:spLocks noGrp="1"/>
          </p:cNvSpPr>
          <p:nvPr>
            <p:ph type="dt" sz="half" idx="10"/>
          </p:nvPr>
        </p:nvSpPr>
        <p:spPr/>
        <p:txBody>
          <a:bodyPr/>
          <a:lstStyle/>
          <a:p>
            <a:fld id="{64F96FE1-7617-437F-BB03-65696CDB41B9}" type="datetimeFigureOut">
              <a:rPr lang="en-GB" smtClean="0"/>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288296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1966" y="569242"/>
            <a:ext cx="13071932" cy="206659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1966" y="2846200"/>
            <a:ext cx="13071932" cy="678385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1966" y="9909729"/>
            <a:ext cx="3410069"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64F96FE1-7617-437F-BB03-65696CDB41B9}" type="datetimeFigureOut">
              <a:rPr lang="en-GB" smtClean="0"/>
              <a:t>25/01/2019</a:t>
            </a:fld>
            <a:endParaRPr lang="en-GB"/>
          </a:p>
        </p:txBody>
      </p:sp>
      <p:sp>
        <p:nvSpPr>
          <p:cNvPr id="5" name="Footer Placeholder 4"/>
          <p:cNvSpPr>
            <a:spLocks noGrp="1"/>
          </p:cNvSpPr>
          <p:nvPr>
            <p:ph type="ftr" sz="quarter" idx="3"/>
          </p:nvPr>
        </p:nvSpPr>
        <p:spPr>
          <a:xfrm>
            <a:off x="5020380" y="9909729"/>
            <a:ext cx="5115104"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703828" y="9909729"/>
            <a:ext cx="3410069"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3E320E40-0BDA-4090-899A-F6DB77505017}" type="slidenum">
              <a:rPr lang="en-GB" smtClean="0"/>
              <a:t>‹#›</a:t>
            </a:fld>
            <a:endParaRPr lang="en-GB"/>
          </a:p>
        </p:txBody>
      </p:sp>
    </p:spTree>
    <p:extLst>
      <p:ext uri="{BB962C8B-B14F-4D97-AF65-F5344CB8AC3E}">
        <p14:creationId xmlns:p14="http://schemas.microsoft.com/office/powerpoint/2010/main" val="8088108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ephan.VINCENT-LANCRIN@oecd.org"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tinyurl.com/MIE201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7595863" y="0"/>
            <a:ext cx="0" cy="10691813"/>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595863" y="0"/>
            <a:ext cx="7560000" cy="10691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595863" y="313898"/>
            <a:ext cx="2353355" cy="464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5488DC"/>
                </a:solidFill>
                <a:latin typeface="Century Gothic" panose="020B0502020202020204" pitchFamily="34" charset="0"/>
              </a:rPr>
              <a:t>Hungary</a:t>
            </a:r>
            <a:endParaRPr lang="en-GB" sz="2400" b="1" dirty="0">
              <a:solidFill>
                <a:srgbClr val="5488DC"/>
              </a:solidFill>
              <a:latin typeface="Century Gothic" panose="020B0502020202020204" pitchFamily="34" charset="0"/>
            </a:endParaRPr>
          </a:p>
        </p:txBody>
      </p:sp>
      <p:sp>
        <p:nvSpPr>
          <p:cNvPr id="9" name="Rectangle 8"/>
          <p:cNvSpPr/>
          <p:nvPr/>
        </p:nvSpPr>
        <p:spPr>
          <a:xfrm>
            <a:off x="7580313" y="1062815"/>
            <a:ext cx="7575550" cy="646331"/>
          </a:xfrm>
          <a:prstGeom prst="rect">
            <a:avLst/>
          </a:prstGeom>
        </p:spPr>
        <p:txBody>
          <a:bodyPr>
            <a:spAutoFit/>
          </a:bodyPr>
          <a:lstStyle/>
          <a:p>
            <a:pPr algn="ctr"/>
            <a:r>
              <a:rPr lang="en-IN" sz="2000" b="1" dirty="0">
                <a:latin typeface="Candara" panose="020E0502030303020204" pitchFamily="34" charset="0"/>
                <a:ea typeface="Calibri" panose="020F0502020204030204" pitchFamily="34" charset="0"/>
              </a:rPr>
              <a:t>Measuring Innovation in Education 2019</a:t>
            </a:r>
            <a:r>
              <a:rPr lang="en-IN" sz="2000" b="1" dirty="0" smtClean="0">
                <a:latin typeface="Candara" panose="020E0502030303020204" pitchFamily="34" charset="0"/>
                <a:ea typeface="Calibri" panose="020F0502020204030204" pitchFamily="34" charset="0"/>
              </a:rPr>
              <a:t>:</a:t>
            </a:r>
          </a:p>
          <a:p>
            <a:pPr algn="ctr"/>
            <a:r>
              <a:rPr lang="en-IN" sz="1600" b="1" dirty="0" smtClean="0">
                <a:latin typeface="Candara" panose="020E0502030303020204" pitchFamily="34" charset="0"/>
                <a:ea typeface="Calibri" panose="020F0502020204030204" pitchFamily="34" charset="0"/>
              </a:rPr>
              <a:t> </a:t>
            </a:r>
            <a:r>
              <a:rPr lang="en-IN" sz="1600" b="1" dirty="0">
                <a:latin typeface="Candara" panose="020E0502030303020204" pitchFamily="34" charset="0"/>
                <a:ea typeface="Calibri" panose="020F0502020204030204" pitchFamily="34" charset="0"/>
              </a:rPr>
              <a:t>What has changed in the </a:t>
            </a:r>
            <a:r>
              <a:rPr lang="en-IN" sz="1600" b="1" dirty="0" smtClean="0">
                <a:latin typeface="Candara" panose="020E0502030303020204" pitchFamily="34" charset="0"/>
                <a:ea typeface="Calibri" panose="020F0502020204030204" pitchFamily="34" charset="0"/>
              </a:rPr>
              <a:t>classroom</a:t>
            </a:r>
            <a:r>
              <a:rPr lang="en-IN" sz="1600" b="1" dirty="0">
                <a:latin typeface="Candara" panose="020E0502030303020204" pitchFamily="34" charset="0"/>
                <a:ea typeface="Calibri" panose="020F0502020204030204" pitchFamily="34" charset="0"/>
              </a:rPr>
              <a:t>?</a:t>
            </a:r>
            <a:endParaRPr lang="en-GB" sz="1600" dirty="0">
              <a:latin typeface="Candara" panose="020E0502030303020204" pitchFamily="34" charset="0"/>
            </a:endParaRPr>
          </a:p>
        </p:txBody>
      </p:sp>
      <p:sp>
        <p:nvSpPr>
          <p:cNvPr id="11" name="Rectangle 10"/>
          <p:cNvSpPr/>
          <p:nvPr/>
        </p:nvSpPr>
        <p:spPr>
          <a:xfrm>
            <a:off x="7724357" y="1808049"/>
            <a:ext cx="7287462" cy="830997"/>
          </a:xfrm>
          <a:prstGeom prst="rect">
            <a:avLst/>
          </a:prstGeom>
        </p:spPr>
        <p:txBody>
          <a:bodyPr wrap="square">
            <a:spAutoFit/>
          </a:bodyPr>
          <a:lstStyle/>
          <a:p>
            <a:pPr algn="just">
              <a:spcAft>
                <a:spcPts val="0"/>
              </a:spcAft>
              <a:tabLst>
                <a:tab pos="539750" algn="l"/>
                <a:tab pos="756285" algn="l"/>
                <a:tab pos="972185" algn="l"/>
              </a:tabLst>
            </a:pPr>
            <a:r>
              <a:rPr lang="en-IN" sz="1200" dirty="0">
                <a:latin typeface="Candara" panose="020E0502030303020204" pitchFamily="34" charset="0"/>
                <a:ea typeface="Calibri" panose="020F0502020204030204" pitchFamily="34" charset="0"/>
              </a:rPr>
              <a:t>How much have the education systems across the world innovated in the last decade? Have pedagogical practices changed significantly? Has the use of technology spread? Have assessments become more important in pedagogical practices? Are students given more agency in their learning? Are they still asked to memorise facts and procedures? </a:t>
            </a:r>
            <a:endParaRPr lang="en-GB" sz="1200" dirty="0">
              <a:latin typeface="Candara" panose="020E0502030303020204" pitchFamily="34" charset="0"/>
              <a:ea typeface="Calibri" panose="020F0502020204030204" pitchFamily="34" charset="0"/>
            </a:endParaRPr>
          </a:p>
        </p:txBody>
      </p:sp>
      <p:sp>
        <p:nvSpPr>
          <p:cNvPr id="12" name="Rectangle 11"/>
          <p:cNvSpPr/>
          <p:nvPr/>
        </p:nvSpPr>
        <p:spPr>
          <a:xfrm>
            <a:off x="7724357" y="2622140"/>
            <a:ext cx="7287462" cy="1938992"/>
          </a:xfrm>
          <a:prstGeom prst="rect">
            <a:avLst/>
          </a:prstGeom>
        </p:spPr>
        <p:txBody>
          <a:bodyPr wrap="square">
            <a:spAutoFit/>
          </a:bodyPr>
          <a:lstStyle/>
          <a:p>
            <a:pPr algn="just">
              <a:tabLst>
                <a:tab pos="539750" algn="l"/>
                <a:tab pos="756285" algn="l"/>
                <a:tab pos="972185" algn="l"/>
              </a:tabLst>
            </a:pPr>
            <a:r>
              <a:rPr lang="en-IN" sz="1200" b="1" dirty="0">
                <a:solidFill>
                  <a:srgbClr val="5488DC"/>
                </a:solidFill>
                <a:latin typeface="Candara" panose="020E0502030303020204" pitchFamily="34" charset="0"/>
                <a:ea typeface="Calibri" panose="020F0502020204030204" pitchFamily="34" charset="0"/>
              </a:rPr>
              <a:t>Purpose of the </a:t>
            </a:r>
            <a:r>
              <a:rPr lang="en-IN" sz="1200" b="1" dirty="0" smtClean="0">
                <a:solidFill>
                  <a:srgbClr val="5488DC"/>
                </a:solidFill>
                <a:latin typeface="Candara" panose="020E0502030303020204" pitchFamily="34" charset="0"/>
                <a:ea typeface="Calibri" panose="020F0502020204030204" pitchFamily="34" charset="0"/>
              </a:rPr>
              <a:t>report</a:t>
            </a:r>
          </a:p>
          <a:p>
            <a:pPr algn="just">
              <a:tabLst>
                <a:tab pos="539750" algn="l"/>
                <a:tab pos="756285" algn="l"/>
                <a:tab pos="972185" algn="l"/>
              </a:tabLst>
            </a:pPr>
            <a:endParaRPr lang="en-GB" sz="1000" b="1" dirty="0">
              <a:latin typeface="Candara" panose="020E0502030303020204" pitchFamily="34" charset="0"/>
              <a:ea typeface="Calibri" panose="020F0502020204030204" pitchFamily="34" charset="0"/>
            </a:endParaRPr>
          </a:p>
          <a:p>
            <a:pPr algn="just">
              <a:tabLst>
                <a:tab pos="539750" algn="l"/>
                <a:tab pos="756285" algn="l"/>
                <a:tab pos="972185" algn="l"/>
              </a:tabLst>
            </a:pPr>
            <a:r>
              <a:rPr lang="en-GB" sz="1200" dirty="0">
                <a:latin typeface="Candara" panose="020E0502030303020204" pitchFamily="34" charset="0"/>
                <a:ea typeface="Calibri" panose="020F0502020204030204" pitchFamily="34" charset="0"/>
              </a:rPr>
              <a:t>Measuring innovation in education and understanding how it works is essential to improve the quality of the education sector. We need to examine whether, and how, practices are changing within classrooms and educational organisations and how students use learning resources. We should know much more about how teachers change their professional development practices, how schools change their ways to relate to parents, and, more generally, to what extent change and innovation are linked to better educational outcomes. This would help policy makers to better target interventions and resources, and get quick feedback on whether reforms do change educational practices as expected. This would also enable us to better understand the role of innovation in education.</a:t>
            </a:r>
          </a:p>
        </p:txBody>
      </p:sp>
      <p:sp>
        <p:nvSpPr>
          <p:cNvPr id="13" name="Rectangle 12"/>
          <p:cNvSpPr/>
          <p:nvPr/>
        </p:nvSpPr>
        <p:spPr>
          <a:xfrm>
            <a:off x="7724357" y="8396948"/>
            <a:ext cx="7158968" cy="2123658"/>
          </a:xfrm>
          <a:prstGeom prst="rect">
            <a:avLst/>
          </a:prstGeom>
        </p:spPr>
        <p:txBody>
          <a:bodyPr wrap="square">
            <a:spAutoFit/>
          </a:bodyPr>
          <a:lstStyle/>
          <a:p>
            <a:pPr algn="just">
              <a:tabLst>
                <a:tab pos="539750" algn="l"/>
                <a:tab pos="756285" algn="l"/>
                <a:tab pos="972185" algn="l"/>
              </a:tabLst>
            </a:pPr>
            <a:r>
              <a:rPr lang="en-IN" sz="1200" b="1" dirty="0" smtClean="0">
                <a:solidFill>
                  <a:srgbClr val="5488DC"/>
                </a:solidFill>
                <a:latin typeface="Candara" panose="020E0502030303020204" pitchFamily="34" charset="0"/>
                <a:ea typeface="Calibri" panose="020F0502020204030204" pitchFamily="34" charset="0"/>
              </a:rPr>
              <a:t>Methodology</a:t>
            </a:r>
          </a:p>
          <a:p>
            <a:pPr algn="just">
              <a:tabLst>
                <a:tab pos="539750" algn="l"/>
                <a:tab pos="756285" algn="l"/>
                <a:tab pos="972185" algn="l"/>
              </a:tabLst>
            </a:pPr>
            <a:endParaRPr lang="en-GB" sz="1000" b="1" dirty="0">
              <a:latin typeface="Candara" panose="020E0502030303020204" pitchFamily="34" charset="0"/>
              <a:ea typeface="Calibri" panose="020F0502020204030204" pitchFamily="34" charset="0"/>
            </a:endParaRPr>
          </a:p>
          <a:p>
            <a:pPr algn="just">
              <a:tabLst>
                <a:tab pos="539750" algn="l"/>
                <a:tab pos="756285" algn="l"/>
                <a:tab pos="972185" algn="l"/>
              </a:tabLst>
            </a:pPr>
            <a:r>
              <a:rPr lang="en-GB" sz="1200" dirty="0">
                <a:latin typeface="Candara" panose="020E0502030303020204" pitchFamily="34" charset="0"/>
                <a:ea typeface="Calibri" panose="020F0502020204030204" pitchFamily="34" charset="0"/>
              </a:rPr>
              <a:t>The book examines the diffusion or contraction of about 150 educational </a:t>
            </a:r>
            <a:r>
              <a:rPr lang="en-GB" sz="1200" dirty="0" smtClean="0">
                <a:latin typeface="Candara" panose="020E0502030303020204" pitchFamily="34" charset="0"/>
                <a:ea typeface="Calibri" panose="020F0502020204030204" pitchFamily="34" charset="0"/>
              </a:rPr>
              <a:t>practices </a:t>
            </a:r>
            <a:r>
              <a:rPr lang="en-GB" sz="1200" dirty="0">
                <a:latin typeface="Candara" panose="020E0502030303020204" pitchFamily="34" charset="0"/>
                <a:ea typeface="Calibri" panose="020F0502020204030204" pitchFamily="34" charset="0"/>
              </a:rPr>
              <a:t>from 2006 to 2016 by analysing </a:t>
            </a:r>
            <a:r>
              <a:rPr lang="en-IN" sz="1200" dirty="0">
                <a:latin typeface="Candara" panose="020E0502030303020204" pitchFamily="34" charset="0"/>
                <a:ea typeface="Calibri" panose="020F0502020204030204" pitchFamily="34" charset="0"/>
              </a:rPr>
              <a:t>data from three international education datasets – Trends in International Mathematics and Science Study (TIMSS), Progress in International Reading Literacy Study (PIRLS), and the Programme on International Student Assessment (PISA). </a:t>
            </a:r>
            <a:r>
              <a:rPr lang="en-IN" sz="1200" dirty="0" smtClean="0">
                <a:latin typeface="Candara" panose="020E0502030303020204" pitchFamily="34" charset="0"/>
                <a:ea typeface="Calibri" panose="020F0502020204030204" pitchFamily="34" charset="0"/>
              </a:rPr>
              <a:t>Beyond </a:t>
            </a:r>
            <a:r>
              <a:rPr lang="en-IN" sz="1200" dirty="0">
                <a:latin typeface="Candara" panose="020E0502030303020204" pitchFamily="34" charset="0"/>
                <a:ea typeface="Calibri" panose="020F0502020204030204" pitchFamily="34" charset="0"/>
              </a:rPr>
              <a:t>identifying the areas in which each education system has demonstrated emerging or changing organisational and pedagogic practices over a specific period, the book synthesises the education systems’ intensity of innovation by computing composite indices for countries for which enough information is available. </a:t>
            </a:r>
            <a:r>
              <a:rPr lang="en-GB" sz="1200" dirty="0">
                <a:latin typeface="Candara" panose="020E0502030303020204" pitchFamily="34" charset="0"/>
                <a:ea typeface="Calibri" panose="020F0502020204030204" pitchFamily="34" charset="0"/>
              </a:rPr>
              <a:t>Based on effects sizes (multiplied by 100), the indices propose a continuum, but innovation intensity can be considered as </a:t>
            </a:r>
            <a:r>
              <a:rPr lang="en-GB" sz="1200" dirty="0" smtClean="0">
                <a:latin typeface="Candara" panose="020E0502030303020204" pitchFamily="34" charset="0"/>
                <a:ea typeface="Calibri" panose="020F0502020204030204" pitchFamily="34" charset="0"/>
              </a:rPr>
              <a:t>relatively </a:t>
            </a:r>
            <a:r>
              <a:rPr lang="en-GB" sz="1200" dirty="0">
                <a:latin typeface="Candara" panose="020E0502030303020204" pitchFamily="34" charset="0"/>
                <a:ea typeface="Calibri" panose="020F0502020204030204" pitchFamily="34" charset="0"/>
              </a:rPr>
              <a:t>small when below 20, moderate between 20 and 40, and large above 40. More details on the methodology can be found in the report.</a:t>
            </a:r>
          </a:p>
        </p:txBody>
      </p:sp>
      <p:sp>
        <p:nvSpPr>
          <p:cNvPr id="15" name="Rectangle 14"/>
          <p:cNvSpPr/>
          <p:nvPr/>
        </p:nvSpPr>
        <p:spPr>
          <a:xfrm>
            <a:off x="7732132" y="4514716"/>
            <a:ext cx="7287462" cy="1169551"/>
          </a:xfrm>
          <a:prstGeom prst="rect">
            <a:avLst/>
          </a:prstGeom>
        </p:spPr>
        <p:txBody>
          <a:bodyPr wrap="square">
            <a:spAutoFit/>
          </a:bodyPr>
          <a:lstStyle/>
          <a:p>
            <a:pPr algn="just">
              <a:tabLst>
                <a:tab pos="539750" algn="l"/>
                <a:tab pos="756285" algn="l"/>
                <a:tab pos="972185" algn="l"/>
              </a:tabLst>
            </a:pPr>
            <a:r>
              <a:rPr lang="en-IN" sz="1200" b="1" dirty="0" smtClean="0">
                <a:solidFill>
                  <a:srgbClr val="5488DC"/>
                </a:solidFill>
                <a:latin typeface="Candara" panose="020E0502030303020204" pitchFamily="34" charset="0"/>
                <a:ea typeface="Calibri" panose="020F0502020204030204" pitchFamily="34" charset="0"/>
              </a:rPr>
              <a:t>Key findings for Hungary</a:t>
            </a:r>
          </a:p>
          <a:p>
            <a:pPr algn="just">
              <a:tabLst>
                <a:tab pos="539750" algn="l"/>
                <a:tab pos="756285" algn="l"/>
                <a:tab pos="972185" algn="l"/>
              </a:tabLst>
            </a:pPr>
            <a:endParaRPr lang="en-GB" sz="1000" b="1"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200" dirty="0">
                <a:latin typeface="Candara" panose="020E0502030303020204" pitchFamily="34" charset="0"/>
                <a:ea typeface="Calibri" panose="020F0502020204030204" pitchFamily="34" charset="0"/>
              </a:rPr>
              <a:t>Pedagogical practices focusing on homework and on knowledge transmission and acquisition have gained ground, much more than in the rest of the OECD area</a:t>
            </a:r>
            <a:r>
              <a:rPr lang="en-US" sz="1200" dirty="0" smtClean="0">
                <a:latin typeface="Candara" panose="020E0502030303020204" pitchFamily="34" charset="0"/>
                <a:ea typeface="Calibri" panose="020F0502020204030204" pitchFamily="34" charset="0"/>
              </a:rPr>
              <a:t>.</a:t>
            </a:r>
          </a:p>
          <a:p>
            <a:pPr marL="171450" indent="-171450" algn="just">
              <a:buFont typeface="Arial" panose="020B0604020202020204" pitchFamily="34" charset="0"/>
              <a:buChar char="•"/>
              <a:tabLst>
                <a:tab pos="539750" algn="l"/>
                <a:tab pos="756285" algn="l"/>
                <a:tab pos="972185" algn="l"/>
              </a:tabLst>
            </a:pPr>
            <a:r>
              <a:rPr lang="en-GB" sz="1200" dirty="0" smtClean="0">
                <a:latin typeface="Candara" panose="020E0502030303020204" pitchFamily="34" charset="0"/>
                <a:ea typeface="Calibri" panose="020F0502020204030204" pitchFamily="34" charset="0"/>
              </a:rPr>
              <a:t>At the same time as Hungary saw one of the largest falls in participation rates in formal teacher training programmes, there was an encouraging rise in the tendency of teachers to engage in </a:t>
            </a:r>
            <a:r>
              <a:rPr lang="en-GB" sz="1200" smtClean="0">
                <a:latin typeface="Candara" panose="020E0502030303020204" pitchFamily="34" charset="0"/>
                <a:ea typeface="Calibri" panose="020F0502020204030204" pitchFamily="34" charset="0"/>
              </a:rPr>
              <a:t>peer learning.</a:t>
            </a:r>
            <a:endParaRPr lang="en-GB" sz="1200" dirty="0">
              <a:latin typeface="Candara" panose="020E0502030303020204" pitchFamily="34" charset="0"/>
              <a:ea typeface="Calibri" panose="020F0502020204030204" pitchFamily="34" charset="0"/>
            </a:endParaRPr>
          </a:p>
        </p:txBody>
      </p:sp>
      <p:pic>
        <p:nvPicPr>
          <p:cNvPr id="3" name="Picture 2"/>
          <p:cNvPicPr>
            <a:picLocks/>
          </p:cNvPicPr>
          <p:nvPr/>
        </p:nvPicPr>
        <p:blipFill>
          <a:blip r:embed="rId2"/>
          <a:stretch>
            <a:fillRect/>
          </a:stretch>
        </p:blipFill>
        <p:spPr>
          <a:xfrm>
            <a:off x="13472125" y="178608"/>
            <a:ext cx="1411200" cy="705600"/>
          </a:xfrm>
          <a:prstGeom prst="rect">
            <a:avLst/>
          </a:prstGeom>
        </p:spPr>
      </p:pic>
      <p:sp>
        <p:nvSpPr>
          <p:cNvPr id="14" name="Rectangle 13"/>
          <p:cNvSpPr/>
          <p:nvPr/>
        </p:nvSpPr>
        <p:spPr>
          <a:xfrm>
            <a:off x="293953" y="201871"/>
            <a:ext cx="7150092" cy="3239348"/>
          </a:xfrm>
          <a:prstGeom prst="rect">
            <a:avLst/>
          </a:prstGeom>
        </p:spPr>
        <p:txBody>
          <a:bodyPr wrap="square">
            <a:spAutoFit/>
          </a:bodyPr>
          <a:lstStyle/>
          <a:p>
            <a:pPr algn="just">
              <a:tabLst>
                <a:tab pos="539750" algn="l"/>
                <a:tab pos="756285" algn="l"/>
                <a:tab pos="972185" algn="l"/>
              </a:tabLst>
            </a:pPr>
            <a:r>
              <a:rPr lang="en-IN" sz="1600" b="1" dirty="0" smtClean="0">
                <a:solidFill>
                  <a:srgbClr val="5488DC"/>
                </a:solidFill>
                <a:latin typeface="Candara" panose="020E0502030303020204" pitchFamily="34" charset="0"/>
                <a:ea typeface="Calibri" panose="020F0502020204030204" pitchFamily="34" charset="0"/>
              </a:rPr>
              <a:t>Some additional findings on </a:t>
            </a:r>
            <a:r>
              <a:rPr lang="en-IN" sz="1600" b="1" dirty="0" smtClean="0">
                <a:solidFill>
                  <a:srgbClr val="5488DC"/>
                </a:solidFill>
                <a:latin typeface="Candara" panose="020E0502030303020204" pitchFamily="34" charset="0"/>
                <a:ea typeface="Calibri" panose="020F0502020204030204" pitchFamily="34" charset="0"/>
              </a:rPr>
              <a:t>Hungary</a:t>
            </a:r>
            <a:endParaRPr lang="en-IN" sz="1600" b="1" dirty="0" smtClean="0">
              <a:solidFill>
                <a:srgbClr val="5488DC"/>
              </a:solidFill>
              <a:latin typeface="Candara" panose="020E0502030303020204" pitchFamily="34" charset="0"/>
              <a:ea typeface="Calibri" panose="020F0502020204030204" pitchFamily="34" charset="0"/>
            </a:endParaRPr>
          </a:p>
          <a:p>
            <a:pPr algn="just">
              <a:tabLst>
                <a:tab pos="539750" algn="l"/>
                <a:tab pos="756285" algn="l"/>
                <a:tab pos="972185" algn="l"/>
              </a:tabLst>
            </a:pPr>
            <a:endParaRPr lang="en-GB" sz="1050" b="1"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400" dirty="0">
                <a:latin typeface="Candara" panose="020E0502030303020204" pitchFamily="34" charset="0"/>
                <a:ea typeface="Calibri" panose="020F0502020204030204" pitchFamily="34" charset="0"/>
              </a:rPr>
              <a:t>29 </a:t>
            </a:r>
            <a:r>
              <a:rPr lang="en-US" sz="1400" dirty="0" smtClean="0">
                <a:latin typeface="Candara" panose="020E0502030303020204" pitchFamily="34" charset="0"/>
                <a:ea typeface="Calibri" panose="020F0502020204030204" pitchFamily="34" charset="0"/>
              </a:rPr>
              <a:t>less primary </a:t>
            </a:r>
            <a:r>
              <a:rPr lang="en-US" sz="1400" dirty="0">
                <a:latin typeface="Candara" panose="020E0502030303020204" pitchFamily="34" charset="0"/>
                <a:ea typeface="Calibri" panose="020F0502020204030204" pitchFamily="34" charset="0"/>
              </a:rPr>
              <a:t>students in 100 frequently visited a library other than their classroom </a:t>
            </a:r>
            <a:r>
              <a:rPr lang="en-US" sz="1400" dirty="0" smtClean="0">
                <a:latin typeface="Candara" panose="020E0502030303020204" pitchFamily="34" charset="0"/>
                <a:ea typeface="Calibri" panose="020F0502020204030204" pitchFamily="34" charset="0"/>
              </a:rPr>
              <a:t>library, </a:t>
            </a:r>
            <a:r>
              <a:rPr lang="en-US" sz="1400" dirty="0">
                <a:latin typeface="Candara" panose="020E0502030303020204" pitchFamily="34" charset="0"/>
                <a:ea typeface="Calibri" panose="020F0502020204030204" pitchFamily="34" charset="0"/>
              </a:rPr>
              <a:t>reaching a 69% </a:t>
            </a:r>
            <a:r>
              <a:rPr lang="en-US" sz="1400" dirty="0" smtClean="0">
                <a:latin typeface="Candara" panose="020E0502030303020204" pitchFamily="34" charset="0"/>
                <a:ea typeface="Calibri" panose="020F0502020204030204" pitchFamily="34" charset="0"/>
              </a:rPr>
              <a:t>coverage</a:t>
            </a:r>
          </a:p>
          <a:p>
            <a:pPr marL="171450" indent="-171450" algn="just">
              <a:buFont typeface="Arial" panose="020B0604020202020204" pitchFamily="34" charset="0"/>
              <a:buChar char="•"/>
              <a:tabLst>
                <a:tab pos="539750" algn="l"/>
                <a:tab pos="756285" algn="l"/>
                <a:tab pos="972185" algn="l"/>
              </a:tabLst>
            </a:pPr>
            <a:endParaRPr lang="en-US" sz="14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400" dirty="0">
                <a:latin typeface="Candara" panose="020E0502030303020204" pitchFamily="34" charset="0"/>
                <a:ea typeface="Calibri" panose="020F0502020204030204" pitchFamily="34" charset="0"/>
              </a:rPr>
              <a:t>36 </a:t>
            </a:r>
            <a:r>
              <a:rPr lang="en-US" sz="1400" dirty="0" smtClean="0">
                <a:latin typeface="Candara" panose="020E0502030303020204" pitchFamily="34" charset="0"/>
                <a:ea typeface="Calibri" panose="020F0502020204030204" pitchFamily="34" charset="0"/>
              </a:rPr>
              <a:t>more primary </a:t>
            </a:r>
            <a:r>
              <a:rPr lang="en-US" sz="1400" dirty="0">
                <a:latin typeface="Candara" panose="020E0502030303020204" pitchFamily="34" charset="0"/>
                <a:ea typeface="Calibri" panose="020F0502020204030204" pitchFamily="34" charset="0"/>
              </a:rPr>
              <a:t>students in 100 frequently watched teachers demonstrate an experiment in science lessons, reaching a 44% coverage</a:t>
            </a:r>
          </a:p>
          <a:p>
            <a:pPr marL="171450" indent="-171450" algn="just">
              <a:buFont typeface="Arial" panose="020B0604020202020204" pitchFamily="34" charset="0"/>
              <a:buChar char="•"/>
              <a:tabLst>
                <a:tab pos="539750" algn="l"/>
                <a:tab pos="756285" algn="l"/>
                <a:tab pos="972185" algn="l"/>
              </a:tabLst>
            </a:pPr>
            <a:endParaRPr lang="en-US" sz="14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400" dirty="0" smtClean="0">
                <a:latin typeface="Candara" panose="020E0502030303020204" pitchFamily="34" charset="0"/>
                <a:ea typeface="Calibri" panose="020F0502020204030204" pitchFamily="34" charset="0"/>
              </a:rPr>
              <a:t>27 </a:t>
            </a:r>
            <a:r>
              <a:rPr lang="en-US" sz="1400" dirty="0">
                <a:latin typeface="Candara" panose="020E0502030303020204" pitchFamily="34" charset="0"/>
                <a:ea typeface="Calibri" panose="020F0502020204030204" pitchFamily="34" charset="0"/>
              </a:rPr>
              <a:t>more </a:t>
            </a:r>
            <a:r>
              <a:rPr lang="en-US" sz="1400" dirty="0" smtClean="0">
                <a:latin typeface="Candara" panose="020E0502030303020204" pitchFamily="34" charset="0"/>
                <a:ea typeface="Calibri" panose="020F0502020204030204" pitchFamily="34" charset="0"/>
              </a:rPr>
              <a:t>secondary students </a:t>
            </a:r>
            <a:r>
              <a:rPr lang="en-US" sz="1400" dirty="0">
                <a:latin typeface="Candara" panose="020E0502030303020204" pitchFamily="34" charset="0"/>
                <a:ea typeface="Calibri" panose="020F0502020204030204" pitchFamily="34" charset="0"/>
              </a:rPr>
              <a:t>in 100 </a:t>
            </a:r>
            <a:r>
              <a:rPr lang="en-US" sz="1400" dirty="0" smtClean="0">
                <a:latin typeface="Candara" panose="020E0502030303020204" pitchFamily="34" charset="0"/>
                <a:ea typeface="Calibri" panose="020F0502020204030204" pitchFamily="34" charset="0"/>
              </a:rPr>
              <a:t>frequently used </a:t>
            </a:r>
            <a:r>
              <a:rPr lang="en-US" sz="1400" dirty="0">
                <a:latin typeface="Candara" panose="020E0502030303020204" pitchFamily="34" charset="0"/>
                <a:ea typeface="Calibri" panose="020F0502020204030204" pitchFamily="34" charset="0"/>
              </a:rPr>
              <a:t>computers to look up for ideas and information in maths, at least once a week, reaching a 37% </a:t>
            </a:r>
            <a:r>
              <a:rPr lang="en-US" sz="1400" dirty="0" smtClean="0">
                <a:latin typeface="Candara" panose="020E0502030303020204" pitchFamily="34" charset="0"/>
                <a:ea typeface="Calibri" panose="020F0502020204030204" pitchFamily="34" charset="0"/>
              </a:rPr>
              <a:t>coverage</a:t>
            </a:r>
          </a:p>
          <a:p>
            <a:pPr marL="171450" indent="-171450" algn="just">
              <a:buFont typeface="Arial" panose="020B0604020202020204" pitchFamily="34" charset="0"/>
              <a:buChar char="•"/>
              <a:tabLst>
                <a:tab pos="539750" algn="l"/>
                <a:tab pos="756285" algn="l"/>
                <a:tab pos="972185" algn="l"/>
              </a:tabLst>
            </a:pPr>
            <a:endParaRPr lang="en-US" sz="14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400" dirty="0">
                <a:latin typeface="Candara" panose="020E0502030303020204" pitchFamily="34" charset="0"/>
                <a:ea typeface="Calibri" panose="020F0502020204030204" pitchFamily="34" charset="0"/>
              </a:rPr>
              <a:t>18 </a:t>
            </a:r>
            <a:r>
              <a:rPr lang="en-US" sz="1400" dirty="0" smtClean="0">
                <a:latin typeface="Candara" panose="020E0502030303020204" pitchFamily="34" charset="0"/>
                <a:ea typeface="Calibri" panose="020F0502020204030204" pitchFamily="34" charset="0"/>
              </a:rPr>
              <a:t>more secondary </a:t>
            </a:r>
            <a:r>
              <a:rPr lang="en-US" sz="1400" dirty="0">
                <a:latin typeface="Candara" panose="020E0502030303020204" pitchFamily="34" charset="0"/>
                <a:ea typeface="Calibri" panose="020F0502020204030204" pitchFamily="34" charset="0"/>
              </a:rPr>
              <a:t>students in 100 had their math teachers visiting another classroom to learn more about teaching, reaching a 19% coverage</a:t>
            </a:r>
          </a:p>
          <a:p>
            <a:pPr marL="171450" indent="-171450" algn="just">
              <a:buFont typeface="Arial" panose="020B0604020202020204" pitchFamily="34" charset="0"/>
              <a:buChar char="•"/>
              <a:tabLst>
                <a:tab pos="539750" algn="l"/>
                <a:tab pos="756285" algn="l"/>
                <a:tab pos="972185" algn="l"/>
              </a:tabLst>
            </a:pPr>
            <a:endParaRPr lang="en-US" sz="1000" dirty="0">
              <a:latin typeface="Candara" panose="020E0502030303020204" pitchFamily="34" charset="0"/>
              <a:ea typeface="Calibri" panose="020F0502020204030204" pitchFamily="34" charset="0"/>
            </a:endParaRPr>
          </a:p>
          <a:p>
            <a:pPr algn="just">
              <a:tabLst>
                <a:tab pos="539750" algn="l"/>
                <a:tab pos="756285" algn="l"/>
                <a:tab pos="972185" algn="l"/>
              </a:tabLst>
            </a:pPr>
            <a:r>
              <a:rPr lang="en-US" sz="1400" dirty="0" smtClean="0">
                <a:latin typeface="Candara" panose="020E0502030303020204" pitchFamily="34" charset="0"/>
                <a:ea typeface="Calibri" panose="020F0502020204030204" pitchFamily="34" charset="0"/>
              </a:rPr>
              <a:t>More information is available in the report: </a:t>
            </a:r>
            <a:endParaRPr lang="en-GB" sz="1400" dirty="0">
              <a:latin typeface="Candara" panose="020E0502030303020204" pitchFamily="34" charset="0"/>
              <a:ea typeface="Calibri" panose="020F0502020204030204" pitchFamily="34" charset="0"/>
            </a:endParaRPr>
          </a:p>
        </p:txBody>
      </p:sp>
      <p:sp>
        <p:nvSpPr>
          <p:cNvPr id="18" name="Rectangle 17"/>
          <p:cNvSpPr/>
          <p:nvPr/>
        </p:nvSpPr>
        <p:spPr>
          <a:xfrm>
            <a:off x="1538849" y="9047922"/>
            <a:ext cx="4973870" cy="147268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smtClean="0">
                <a:solidFill>
                  <a:srgbClr val="0E629A"/>
                </a:solidFill>
                <a:latin typeface="Candara" panose="020E0502030303020204" pitchFamily="34" charset="0"/>
              </a:rPr>
              <a:t>Questions and queries may be directed to:</a:t>
            </a:r>
          </a:p>
          <a:p>
            <a:pPr algn="ctr"/>
            <a:r>
              <a:rPr lang="en-GB" sz="600" dirty="0" smtClean="0">
                <a:solidFill>
                  <a:srgbClr val="0E629A"/>
                </a:solidFill>
                <a:latin typeface="Candara" panose="020E0502030303020204" pitchFamily="34" charset="0"/>
              </a:rPr>
              <a:t> </a:t>
            </a:r>
          </a:p>
          <a:p>
            <a:pPr algn="ctr">
              <a:lnSpc>
                <a:spcPct val="150000"/>
              </a:lnSpc>
            </a:pPr>
            <a:r>
              <a:rPr lang="en-GB" sz="1100" dirty="0" err="1" smtClean="0">
                <a:solidFill>
                  <a:srgbClr val="0E629A"/>
                </a:solidFill>
                <a:latin typeface="Candara" panose="020E0502030303020204" pitchFamily="34" charset="0"/>
              </a:rPr>
              <a:t>Stéphan</a:t>
            </a:r>
            <a:r>
              <a:rPr lang="en-GB" sz="1100" dirty="0" smtClean="0">
                <a:solidFill>
                  <a:srgbClr val="0E629A"/>
                </a:solidFill>
                <a:latin typeface="Candara" panose="020E0502030303020204" pitchFamily="34" charset="0"/>
              </a:rPr>
              <a:t> </a:t>
            </a:r>
            <a:r>
              <a:rPr lang="en-GB" sz="1100" dirty="0" err="1" smtClean="0">
                <a:solidFill>
                  <a:srgbClr val="0E629A"/>
                </a:solidFill>
                <a:latin typeface="Candara" panose="020E0502030303020204" pitchFamily="34" charset="0"/>
              </a:rPr>
              <a:t>Vincent-Lancrin</a:t>
            </a:r>
            <a:endParaRPr lang="en-GB" sz="1100" dirty="0" smtClean="0">
              <a:solidFill>
                <a:srgbClr val="0E629A"/>
              </a:solidFill>
              <a:latin typeface="Candara" panose="020E0502030303020204" pitchFamily="34" charset="0"/>
            </a:endParaRPr>
          </a:p>
          <a:p>
            <a:pPr algn="ctr">
              <a:lnSpc>
                <a:spcPct val="150000"/>
              </a:lnSpc>
            </a:pPr>
            <a:r>
              <a:rPr lang="en-GB" sz="1100" dirty="0" smtClean="0">
                <a:solidFill>
                  <a:srgbClr val="0E629A"/>
                </a:solidFill>
                <a:latin typeface="Candara" panose="020E0502030303020204" pitchFamily="34" charset="0"/>
              </a:rPr>
              <a:t>Senior Analyst and Project Leader</a:t>
            </a:r>
          </a:p>
          <a:p>
            <a:pPr algn="ctr">
              <a:lnSpc>
                <a:spcPct val="150000"/>
              </a:lnSpc>
            </a:pPr>
            <a:r>
              <a:rPr lang="en-GB" sz="1100" dirty="0" smtClean="0">
                <a:solidFill>
                  <a:srgbClr val="0E629A"/>
                </a:solidFill>
                <a:latin typeface="Candara" panose="020E0502030303020204" pitchFamily="34" charset="0"/>
                <a:hlinkClick r:id="rId3"/>
              </a:rPr>
              <a:t>Stephan.VINCENT-LANCRIN@oecd.org</a:t>
            </a:r>
            <a:endParaRPr lang="en-GB" sz="1100" dirty="0" smtClean="0">
              <a:solidFill>
                <a:srgbClr val="0E629A"/>
              </a:solidFill>
              <a:latin typeface="Candara" panose="020E0502030303020204" pitchFamily="34" charset="0"/>
            </a:endParaRPr>
          </a:p>
          <a:p>
            <a:pPr algn="ctr">
              <a:lnSpc>
                <a:spcPct val="150000"/>
              </a:lnSpc>
            </a:pPr>
            <a:endParaRPr lang="en-GB" sz="600" dirty="0">
              <a:solidFill>
                <a:srgbClr val="0E629A"/>
              </a:solidFill>
              <a:latin typeface="Candara" panose="020E0502030303020204" pitchFamily="34" charset="0"/>
            </a:endParaRPr>
          </a:p>
          <a:p>
            <a:pPr algn="ctr">
              <a:lnSpc>
                <a:spcPct val="150000"/>
              </a:lnSpc>
            </a:pPr>
            <a:r>
              <a:rPr lang="en-GB" sz="1100" dirty="0">
                <a:solidFill>
                  <a:srgbClr val="0E629A"/>
                </a:solidFill>
                <a:latin typeface="Candara" panose="020E0502030303020204" pitchFamily="34" charset="0"/>
              </a:rPr>
              <a:t>Visit </a:t>
            </a:r>
            <a:r>
              <a:rPr lang="en-GB" sz="1100" dirty="0">
                <a:solidFill>
                  <a:srgbClr val="0E629A"/>
                </a:solidFill>
                <a:latin typeface="Candara" panose="020E0502030303020204" pitchFamily="34" charset="0"/>
                <a:hlinkClick r:id="rId4"/>
              </a:rPr>
              <a:t>https://tinyurl.com/MIE2019</a:t>
            </a:r>
            <a:r>
              <a:rPr lang="en-GB" sz="1100" dirty="0">
                <a:solidFill>
                  <a:srgbClr val="0E629A"/>
                </a:solidFill>
                <a:latin typeface="Candara" panose="020E0502030303020204" pitchFamily="34" charset="0"/>
              </a:rPr>
              <a:t> for more information on the </a:t>
            </a:r>
            <a:r>
              <a:rPr lang="en-GB" sz="1100" dirty="0" smtClean="0">
                <a:solidFill>
                  <a:srgbClr val="0E629A"/>
                </a:solidFill>
                <a:latin typeface="Candara" panose="020E0502030303020204" pitchFamily="34" charset="0"/>
              </a:rPr>
              <a:t>report</a:t>
            </a:r>
          </a:p>
        </p:txBody>
      </p:sp>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5069" t="14487" r="5175" b="4485"/>
          <a:stretch/>
        </p:blipFill>
        <p:spPr>
          <a:xfrm>
            <a:off x="409860" y="3515714"/>
            <a:ext cx="3491268" cy="4874490"/>
          </a:xfrm>
          <a:prstGeom prst="rect">
            <a:avLst/>
          </a:prstGeom>
          <a:ln>
            <a:solidFill>
              <a:schemeClr val="bg2">
                <a:lumMod val="10000"/>
              </a:schemeClr>
            </a:solidFill>
          </a:ln>
        </p:spPr>
      </p:pic>
      <p:sp>
        <p:nvSpPr>
          <p:cNvPr id="20" name="Rectangle 19"/>
          <p:cNvSpPr/>
          <p:nvPr/>
        </p:nvSpPr>
        <p:spPr>
          <a:xfrm>
            <a:off x="4025784" y="3496553"/>
            <a:ext cx="3358838" cy="4893647"/>
          </a:xfrm>
          <a:prstGeom prst="rect">
            <a:avLst/>
          </a:prstGeom>
          <a:ln>
            <a:solidFill>
              <a:schemeClr val="tx1"/>
            </a:solidFill>
          </a:ln>
        </p:spPr>
        <p:txBody>
          <a:bodyPr wrap="square">
            <a:spAutoFit/>
          </a:bodyPr>
          <a:lstStyle/>
          <a:p>
            <a:pPr algn="just">
              <a:tabLst>
                <a:tab pos="539750" algn="l"/>
                <a:tab pos="756285" algn="l"/>
                <a:tab pos="972185" algn="l"/>
              </a:tabLst>
            </a:pPr>
            <a:r>
              <a:rPr lang="en-GB" sz="1300" dirty="0">
                <a:latin typeface="Candara" panose="020E0502030303020204" pitchFamily="34" charset="0"/>
                <a:ea typeface="Calibri" panose="020F0502020204030204" pitchFamily="34" charset="0"/>
              </a:rPr>
              <a:t>This new edition of Measuring Innovation in Education examines what has (or has not) changed for students over the past decade in OECD education systems. It reviews no fewer than 150 educational practices. The report casts light on systemic innovation in primary and secondary education, with a focus on pedagogical innovation. Has the use of technology spread? Have assessments become more important in pedagogical practices? Are students given more agency in their learning? Are they still asked to memorise facts and procedures? Do teachers increasingly engage students in peer learning activities? These are some of the questions this book seeks to answer. This report also presents some preliminary findings about the links between innovation and educational performance. </a:t>
            </a:r>
          </a:p>
          <a:p>
            <a:pPr algn="just">
              <a:tabLst>
                <a:tab pos="539750" algn="l"/>
                <a:tab pos="756285" algn="l"/>
                <a:tab pos="972185" algn="l"/>
              </a:tabLst>
            </a:pPr>
            <a:r>
              <a:rPr lang="en-GB" sz="1300" dirty="0">
                <a:latin typeface="Candara" panose="020E0502030303020204" pitchFamily="34" charset="0"/>
                <a:ea typeface="Calibri" panose="020F0502020204030204" pitchFamily="34" charset="0"/>
              </a:rPr>
              <a:t> </a:t>
            </a:r>
          </a:p>
          <a:p>
            <a:pPr algn="just">
              <a:tabLst>
                <a:tab pos="539750" algn="l"/>
                <a:tab pos="756285" algn="l"/>
                <a:tab pos="972185" algn="l"/>
              </a:tabLst>
            </a:pPr>
            <a:r>
              <a:rPr lang="en-GB" sz="1300" dirty="0">
                <a:latin typeface="Candara" panose="020E0502030303020204" pitchFamily="34" charset="0"/>
                <a:ea typeface="Calibri" panose="020F0502020204030204" pitchFamily="34" charset="0"/>
              </a:rPr>
              <a:t>This book will offer precious insights to policy makers, the education community and all those who seek to understand how educational practices are evolving.</a:t>
            </a:r>
          </a:p>
        </p:txBody>
      </p:sp>
      <p:sp>
        <p:nvSpPr>
          <p:cNvPr id="21" name="Rectangle 20"/>
          <p:cNvSpPr/>
          <p:nvPr/>
        </p:nvSpPr>
        <p:spPr>
          <a:xfrm>
            <a:off x="7724357" y="5586890"/>
            <a:ext cx="7266174" cy="2831544"/>
          </a:xfrm>
          <a:prstGeom prst="rect">
            <a:avLst/>
          </a:prstGeom>
        </p:spPr>
        <p:txBody>
          <a:bodyPr wrap="square">
            <a:spAutoFit/>
          </a:bodyPr>
          <a:lstStyle/>
          <a:p>
            <a:pPr algn="just">
              <a:tabLst>
                <a:tab pos="539750" algn="l"/>
                <a:tab pos="756285" algn="l"/>
                <a:tab pos="972185" algn="l"/>
              </a:tabLst>
            </a:pPr>
            <a:r>
              <a:rPr lang="en-IN" sz="1200" b="1" dirty="0">
                <a:solidFill>
                  <a:srgbClr val="5488DC"/>
                </a:solidFill>
                <a:latin typeface="Candara" panose="020E0502030303020204" pitchFamily="34" charset="0"/>
                <a:ea typeface="Calibri" panose="020F0502020204030204" pitchFamily="34" charset="0"/>
              </a:rPr>
              <a:t>Key findings for OECD education </a:t>
            </a:r>
            <a:r>
              <a:rPr lang="en-IN" sz="1200" b="1" dirty="0" smtClean="0">
                <a:solidFill>
                  <a:srgbClr val="5488DC"/>
                </a:solidFill>
                <a:latin typeface="Candara" panose="020E0502030303020204" pitchFamily="34" charset="0"/>
                <a:ea typeface="Calibri" panose="020F0502020204030204" pitchFamily="34" charset="0"/>
              </a:rPr>
              <a:t>systems</a:t>
            </a:r>
          </a:p>
          <a:p>
            <a:pPr algn="just">
              <a:tabLst>
                <a:tab pos="539750" algn="l"/>
                <a:tab pos="756285" algn="l"/>
                <a:tab pos="972185" algn="l"/>
              </a:tabLst>
            </a:pPr>
            <a:endParaRPr lang="en-GB" sz="1000" b="1" dirty="0">
              <a:latin typeface="Candara" panose="020E0502030303020204" pitchFamily="34" charset="0"/>
              <a:ea typeface="Calibri" panose="020F0502020204030204" pitchFamily="34" charset="0"/>
            </a:endParaRPr>
          </a:p>
          <a:p>
            <a:pPr algn="just">
              <a:tabLst>
                <a:tab pos="539750" algn="l"/>
                <a:tab pos="756285" algn="l"/>
                <a:tab pos="972185" algn="l"/>
              </a:tabLst>
            </a:pPr>
            <a:r>
              <a:rPr lang="en-IN" sz="1200" dirty="0">
                <a:latin typeface="Candara" panose="020E0502030303020204" pitchFamily="34" charset="0"/>
                <a:ea typeface="Calibri" panose="020F0502020204030204" pitchFamily="34" charset="0"/>
              </a:rPr>
              <a:t>On average, there has been a moderate level of innovation in OECD education systems, perhaps more than one would often say, but probably less than what would be needed to really improve education </a:t>
            </a:r>
            <a:r>
              <a:rPr lang="en-IN" sz="1200" dirty="0" smtClean="0">
                <a:latin typeface="Candara" panose="020E0502030303020204" pitchFamily="34" charset="0"/>
                <a:ea typeface="Calibri" panose="020F0502020204030204" pitchFamily="34" charset="0"/>
              </a:rPr>
              <a:t>systems</a:t>
            </a:r>
          </a:p>
          <a:p>
            <a:pPr algn="just">
              <a:tabLst>
                <a:tab pos="539750" algn="l"/>
                <a:tab pos="756285" algn="l"/>
                <a:tab pos="972185" algn="l"/>
              </a:tabLst>
            </a:pPr>
            <a:endParaRPr lang="en-GB" sz="12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IN" sz="1200" dirty="0">
                <a:latin typeface="Candara" panose="020E0502030303020204" pitchFamily="34" charset="0"/>
                <a:ea typeface="Calibri" panose="020F0502020204030204" pitchFamily="34" charset="0"/>
              </a:rPr>
              <a:t>Many education systems have experienced high levels of technology-related innovation, with a slight decrease </a:t>
            </a:r>
            <a:r>
              <a:rPr lang="en-IN" sz="1200" dirty="0" smtClean="0">
                <a:latin typeface="Candara" panose="020E0502030303020204" pitchFamily="34" charset="0"/>
                <a:ea typeface="Calibri" panose="020F0502020204030204" pitchFamily="34" charset="0"/>
              </a:rPr>
              <a:t>in </a:t>
            </a:r>
            <a:r>
              <a:rPr lang="en-IN" sz="1200" dirty="0">
                <a:latin typeface="Candara" panose="020E0502030303020204" pitchFamily="34" charset="0"/>
                <a:ea typeface="Calibri" panose="020F0502020204030204" pitchFamily="34" charset="0"/>
              </a:rPr>
              <a:t>access to computers and a significant increase of the use of ICT in pedagogical practices</a:t>
            </a:r>
            <a:r>
              <a:rPr lang="en-IN" sz="1200" dirty="0" smtClean="0">
                <a:latin typeface="Candara" panose="020E0502030303020204" pitchFamily="34" charset="0"/>
                <a:ea typeface="Calibri" panose="020F0502020204030204" pitchFamily="34" charset="0"/>
              </a:rPr>
              <a:t>. Furthermore, on average, access to laptops increased by 17 % points between 2009 and 2015.</a:t>
            </a:r>
            <a:endParaRPr lang="en-GB" sz="12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IN" sz="1200" dirty="0">
                <a:latin typeface="Candara" panose="020E0502030303020204" pitchFamily="34" charset="0"/>
                <a:ea typeface="Calibri" panose="020F0502020204030204" pitchFamily="34" charset="0"/>
              </a:rPr>
              <a:t>In many countries, peer learning has spread as a teacher professional development </a:t>
            </a:r>
            <a:r>
              <a:rPr lang="en-IN" sz="1200" dirty="0" smtClean="0">
                <a:latin typeface="Candara" panose="020E0502030303020204" pitchFamily="34" charset="0"/>
                <a:ea typeface="Calibri" panose="020F0502020204030204" pitchFamily="34" charset="0"/>
              </a:rPr>
              <a:t>practice- an increase of 40 % points for the OECD on average.</a:t>
            </a:r>
            <a:endParaRPr lang="en-GB" sz="12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IN" sz="1200" dirty="0">
                <a:latin typeface="Candara" panose="020E0502030303020204" pitchFamily="34" charset="0"/>
                <a:ea typeface="Calibri" panose="020F0502020204030204" pitchFamily="34" charset="0"/>
              </a:rPr>
              <a:t>While many policy debates have focused on “21st century skills” in the past decade, rote learning practices have spread to a similar extent as active learning </a:t>
            </a:r>
            <a:r>
              <a:rPr lang="en-IN" sz="1200" dirty="0" smtClean="0">
                <a:latin typeface="Candara" panose="020E0502030303020204" pitchFamily="34" charset="0"/>
                <a:ea typeface="Calibri" panose="020F0502020204030204" pitchFamily="34" charset="0"/>
              </a:rPr>
              <a:t>practices, an increase of 28 and 26 % points respectively.</a:t>
            </a:r>
            <a:endParaRPr lang="en-GB" sz="12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IN" sz="1200" dirty="0">
                <a:latin typeface="Candara" panose="020E0502030303020204" pitchFamily="34" charset="0"/>
                <a:ea typeface="Calibri" panose="020F0502020204030204" pitchFamily="34" charset="0"/>
              </a:rPr>
              <a:t>While in some practices there have been similar patterns across education systems, in most of them there does not seem to be an international convergence on pedagogical and educational practices</a:t>
            </a:r>
            <a:r>
              <a:rPr lang="en-IN" sz="1200" dirty="0" smtClean="0">
                <a:latin typeface="Candara" panose="020E0502030303020204" pitchFamily="34" charset="0"/>
                <a:ea typeface="Calibri" panose="020F0502020204030204" pitchFamily="34" charset="0"/>
              </a:rPr>
              <a:t>. Innovation </a:t>
            </a:r>
            <a:r>
              <a:rPr lang="en-IN" sz="1200" dirty="0">
                <a:latin typeface="Candara" panose="020E0502030303020204" pitchFamily="34" charset="0"/>
                <a:ea typeface="Calibri" panose="020F0502020204030204" pitchFamily="34" charset="0"/>
              </a:rPr>
              <a:t>is however not a panacea and some changes are not always accompanied by improvements in outcomes.</a:t>
            </a:r>
            <a:endParaRPr lang="en-GB" sz="1200" dirty="0">
              <a:latin typeface="Candara" panose="020E0502030303020204" pitchFamily="34" charset="0"/>
              <a:ea typeface="Calibri" panose="020F0502020204030204" pitchFamily="34" charset="0"/>
            </a:endParaRPr>
          </a:p>
        </p:txBody>
      </p:sp>
    </p:spTree>
    <p:extLst>
      <p:ext uri="{BB962C8B-B14F-4D97-AF65-F5344CB8AC3E}">
        <p14:creationId xmlns:p14="http://schemas.microsoft.com/office/powerpoint/2010/main" val="3737912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7578000" cy="10691813"/>
          </a:xfrm>
          <a:prstGeom prst="rect">
            <a:avLst/>
          </a:prstGeom>
        </p:spPr>
      </p:pic>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726352" y="-1"/>
            <a:ext cx="7578000" cy="10691813"/>
          </a:xfrm>
          <a:prstGeom prst="rect">
            <a:avLst/>
          </a:prstGeom>
        </p:spPr>
      </p:pic>
    </p:spTree>
    <p:extLst>
      <p:ext uri="{BB962C8B-B14F-4D97-AF65-F5344CB8AC3E}">
        <p14:creationId xmlns:p14="http://schemas.microsoft.com/office/powerpoint/2010/main" val="2643306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TotalTime>
  <Words>897</Words>
  <Application>Microsoft Office PowerPoint</Application>
  <PresentationFormat>Custom</PresentationFormat>
  <Paragraphs>43</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Candara</vt:lpstr>
      <vt:lpstr>Century Gothic</vt:lpstr>
      <vt:lpstr>Office Theme</vt:lpstr>
      <vt:lpstr>PowerPoint Presentation</vt:lpstr>
      <vt:lpstr>PowerPoint Presentation</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 Soumyajit, EDU/IMEP</dc:creator>
  <cp:lastModifiedBy>KAR Soumyajit, EDU/IMEP</cp:lastModifiedBy>
  <cp:revision>10</cp:revision>
  <dcterms:created xsi:type="dcterms:W3CDTF">2019-01-25T09:30:00Z</dcterms:created>
  <dcterms:modified xsi:type="dcterms:W3CDTF">2019-01-25T16:06:36Z</dcterms:modified>
</cp:coreProperties>
</file>