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256" r:id="rId2"/>
    <p:sldId id="364" r:id="rId3"/>
    <p:sldId id="257" r:id="rId4"/>
    <p:sldId id="329" r:id="rId5"/>
    <p:sldId id="342" r:id="rId6"/>
    <p:sldId id="338" r:id="rId7"/>
    <p:sldId id="340" r:id="rId8"/>
    <p:sldId id="349" r:id="rId9"/>
    <p:sldId id="341" r:id="rId10"/>
    <p:sldId id="356" r:id="rId11"/>
    <p:sldId id="344" r:id="rId12"/>
    <p:sldId id="347" r:id="rId13"/>
    <p:sldId id="357" r:id="rId14"/>
    <p:sldId id="343" r:id="rId15"/>
    <p:sldId id="330" r:id="rId16"/>
    <p:sldId id="336" r:id="rId17"/>
    <p:sldId id="345" r:id="rId18"/>
    <p:sldId id="346" r:id="rId19"/>
    <p:sldId id="351" r:id="rId20"/>
    <p:sldId id="331" r:id="rId21"/>
    <p:sldId id="352" r:id="rId22"/>
    <p:sldId id="353" r:id="rId23"/>
    <p:sldId id="354" r:id="rId24"/>
    <p:sldId id="363" r:id="rId25"/>
    <p:sldId id="355" r:id="rId26"/>
    <p:sldId id="332" r:id="rId27"/>
    <p:sldId id="358" r:id="rId28"/>
    <p:sldId id="361" r:id="rId29"/>
    <p:sldId id="339" r:id="rId30"/>
    <p:sldId id="360" r:id="rId31"/>
    <p:sldId id="359" r:id="rId32"/>
    <p:sldId id="350" r:id="rId33"/>
    <p:sldId id="365" r:id="rId34"/>
    <p:sldId id="348" r:id="rId35"/>
    <p:sldId id="333" r:id="rId36"/>
    <p:sldId id="337" r:id="rId37"/>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ias von Davi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46D"/>
    <a:srgbClr val="D9EEFC"/>
    <a:srgbClr val="5C92AB"/>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63" y="20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8ED48E-D179-C948-87F2-D19F14B42FFA}" type="datetimeFigureOut">
              <a:rPr lang="en-US" smtClean="0"/>
              <a:t>6/14/2019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2AE8B3-64AC-5D4D-84BC-E9D985EFF3EA}" type="slidenum">
              <a:rPr lang="en-US" smtClean="0"/>
              <a:t>‹#›</a:t>
            </a:fld>
            <a:endParaRPr lang="en-US"/>
          </a:p>
        </p:txBody>
      </p:sp>
    </p:spTree>
    <p:extLst>
      <p:ext uri="{BB962C8B-B14F-4D97-AF65-F5344CB8AC3E}">
        <p14:creationId xmlns:p14="http://schemas.microsoft.com/office/powerpoint/2010/main" val="1748050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ＭＳ Ｐゴシック" pitchFamily="-124" charset="-128"/>
                <a:cs typeface="+mn-cs"/>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124" charset="-128"/>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a typeface="ＭＳ Ｐゴシック" pitchFamily="-124" charset="-128"/>
                <a:cs typeface="+mn-cs"/>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682FA74-75E7-2E44-B8A9-5620CF24DE1D}" type="slidenum">
              <a:rPr lang="en-US"/>
              <a:pPr>
                <a:defRPr/>
              </a:pPr>
              <a:t>‹#›</a:t>
            </a:fld>
            <a:endParaRPr lang="en-US"/>
          </a:p>
        </p:txBody>
      </p:sp>
    </p:spTree>
    <p:extLst>
      <p:ext uri="{BB962C8B-B14F-4D97-AF65-F5344CB8AC3E}">
        <p14:creationId xmlns:p14="http://schemas.microsoft.com/office/powerpoint/2010/main" val="2519747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see that OECD invited the top experts to comment on the talks! So, if there are any questions about my talk, just direct them to </a:t>
            </a:r>
            <a:r>
              <a:rPr lang="en-US" dirty="0" err="1"/>
              <a:t>Irini</a:t>
            </a:r>
            <a:r>
              <a:rPr lang="en-US" dirty="0"/>
              <a:t> </a:t>
            </a:r>
            <a:r>
              <a:rPr lang="en-US" dirty="0" err="1"/>
              <a:t>Moustaki</a:t>
            </a:r>
            <a:r>
              <a:rPr lang="en-US" dirty="0"/>
              <a:t> and Wim van der Linden! I would not even need to be here, but thanks for paying my ticket anyways. </a:t>
            </a:r>
          </a:p>
        </p:txBody>
      </p:sp>
      <p:sp>
        <p:nvSpPr>
          <p:cNvPr id="4" name="Slide Number Placeholder 3"/>
          <p:cNvSpPr>
            <a:spLocks noGrp="1"/>
          </p:cNvSpPr>
          <p:nvPr>
            <p:ph type="sldNum" sz="quarter" idx="5"/>
          </p:nvPr>
        </p:nvSpPr>
        <p:spPr/>
        <p:txBody>
          <a:bodyPr/>
          <a:lstStyle/>
          <a:p>
            <a:pPr>
              <a:defRPr/>
            </a:pPr>
            <a:fld id="{8682FA74-75E7-2E44-B8A9-5620CF24DE1D}" type="slidenum">
              <a:rPr lang="en-US" smtClean="0"/>
              <a:pPr>
                <a:defRPr/>
              </a:pPr>
              <a:t>1</a:t>
            </a:fld>
            <a:endParaRPr lang="en-US"/>
          </a:p>
        </p:txBody>
      </p:sp>
    </p:spTree>
    <p:extLst>
      <p:ext uri="{BB962C8B-B14F-4D97-AF65-F5344CB8AC3E}">
        <p14:creationId xmlns:p14="http://schemas.microsoft.com/office/powerpoint/2010/main" val="41028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82FA74-75E7-2E44-B8A9-5620CF24DE1D}" type="slidenum">
              <a:rPr lang="en-US" smtClean="0"/>
              <a:pPr>
                <a:defRPr/>
              </a:pPr>
              <a:t>12</a:t>
            </a:fld>
            <a:endParaRPr lang="en-US"/>
          </a:p>
        </p:txBody>
      </p:sp>
    </p:spTree>
    <p:extLst>
      <p:ext uri="{BB962C8B-B14F-4D97-AF65-F5344CB8AC3E}">
        <p14:creationId xmlns:p14="http://schemas.microsoft.com/office/powerpoint/2010/main" val="1850446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82FA74-75E7-2E44-B8A9-5620CF24DE1D}" type="slidenum">
              <a:rPr lang="en-US" smtClean="0"/>
              <a:pPr>
                <a:defRPr/>
              </a:pPr>
              <a:t>13</a:t>
            </a:fld>
            <a:endParaRPr lang="en-US"/>
          </a:p>
        </p:txBody>
      </p:sp>
    </p:spTree>
    <p:extLst>
      <p:ext uri="{BB962C8B-B14F-4D97-AF65-F5344CB8AC3E}">
        <p14:creationId xmlns:p14="http://schemas.microsoft.com/office/powerpoint/2010/main" val="1850446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self centered selection</a:t>
            </a:r>
          </a:p>
        </p:txBody>
      </p:sp>
      <p:sp>
        <p:nvSpPr>
          <p:cNvPr id="4" name="Slide Number Placeholder 3"/>
          <p:cNvSpPr>
            <a:spLocks noGrp="1"/>
          </p:cNvSpPr>
          <p:nvPr>
            <p:ph type="sldNum" sz="quarter" idx="10"/>
          </p:nvPr>
        </p:nvSpPr>
        <p:spPr/>
        <p:txBody>
          <a:bodyPr/>
          <a:lstStyle/>
          <a:p>
            <a:pPr>
              <a:defRPr/>
            </a:pPr>
            <a:fld id="{8682FA74-75E7-2E44-B8A9-5620CF24DE1D}" type="slidenum">
              <a:rPr lang="en-US" smtClean="0"/>
              <a:pPr>
                <a:defRPr/>
              </a:pPr>
              <a:t>14</a:t>
            </a:fld>
            <a:endParaRPr lang="en-US"/>
          </a:p>
        </p:txBody>
      </p:sp>
    </p:spTree>
    <p:extLst>
      <p:ext uri="{BB962C8B-B14F-4D97-AF65-F5344CB8AC3E}">
        <p14:creationId xmlns:p14="http://schemas.microsoft.com/office/powerpoint/2010/main" val="3801266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Jech</a:t>
            </a:r>
            <a:r>
              <a:rPr lang="en-US" dirty="0"/>
              <a:t> and</a:t>
            </a:r>
            <a:r>
              <a:rPr lang="en-US" baseline="0" dirty="0"/>
              <a:t> </a:t>
            </a:r>
            <a:r>
              <a:rPr lang="en-US" baseline="0" dirty="0" err="1"/>
              <a:t>Stob</a:t>
            </a:r>
            <a:r>
              <a:rPr lang="en-US" baseline="0" dirty="0"/>
              <a:t> example: Strong players in chess play only against other masters of the game. Same in Soccer, tennis, etc.</a:t>
            </a:r>
            <a:endParaRPr lang="en-US" dirty="0"/>
          </a:p>
        </p:txBody>
      </p:sp>
      <p:sp>
        <p:nvSpPr>
          <p:cNvPr id="4" name="Slide Number Placeholder 3"/>
          <p:cNvSpPr>
            <a:spLocks noGrp="1"/>
          </p:cNvSpPr>
          <p:nvPr>
            <p:ph type="sldNum" sz="quarter" idx="10"/>
          </p:nvPr>
        </p:nvSpPr>
        <p:spPr/>
        <p:txBody>
          <a:bodyPr/>
          <a:lstStyle/>
          <a:p>
            <a:pPr>
              <a:defRPr/>
            </a:pPr>
            <a:fld id="{8682FA74-75E7-2E44-B8A9-5620CF24DE1D}" type="slidenum">
              <a:rPr lang="en-US" smtClean="0"/>
              <a:pPr>
                <a:defRPr/>
              </a:pPr>
              <a:t>16</a:t>
            </a:fld>
            <a:endParaRPr lang="en-US"/>
          </a:p>
        </p:txBody>
      </p:sp>
    </p:spTree>
    <p:extLst>
      <p:ext uri="{BB962C8B-B14F-4D97-AF65-F5344CB8AC3E}">
        <p14:creationId xmlns:p14="http://schemas.microsoft.com/office/powerpoint/2010/main" val="321897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82FA74-75E7-2E44-B8A9-5620CF24DE1D}" type="slidenum">
              <a:rPr lang="en-US" smtClean="0"/>
              <a:pPr>
                <a:defRPr/>
              </a:pPr>
              <a:t>17</a:t>
            </a:fld>
            <a:endParaRPr lang="en-US"/>
          </a:p>
        </p:txBody>
      </p:sp>
    </p:spTree>
    <p:extLst>
      <p:ext uri="{BB962C8B-B14F-4D97-AF65-F5344CB8AC3E}">
        <p14:creationId xmlns:p14="http://schemas.microsoft.com/office/powerpoint/2010/main" val="3230924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specialized and optimal analyses, you may want to use models that directly operate on the categorical response data. However, since the data are quite sparse, this is often prohibitively complex for many users.</a:t>
            </a:r>
          </a:p>
        </p:txBody>
      </p:sp>
      <p:sp>
        <p:nvSpPr>
          <p:cNvPr id="4" name="Slide Number Placeholder 3"/>
          <p:cNvSpPr>
            <a:spLocks noGrp="1"/>
          </p:cNvSpPr>
          <p:nvPr>
            <p:ph type="sldNum" sz="quarter" idx="5"/>
          </p:nvPr>
        </p:nvSpPr>
        <p:spPr/>
        <p:txBody>
          <a:bodyPr/>
          <a:lstStyle/>
          <a:p>
            <a:pPr>
              <a:defRPr/>
            </a:pPr>
            <a:fld id="{8682FA74-75E7-2E44-B8A9-5620CF24DE1D}" type="slidenum">
              <a:rPr lang="en-US" smtClean="0"/>
              <a:pPr>
                <a:defRPr/>
              </a:pPr>
              <a:t>21</a:t>
            </a:fld>
            <a:endParaRPr lang="en-US"/>
          </a:p>
        </p:txBody>
      </p:sp>
    </p:spTree>
    <p:extLst>
      <p:ext uri="{BB962C8B-B14F-4D97-AF65-F5344CB8AC3E}">
        <p14:creationId xmlns:p14="http://schemas.microsoft.com/office/powerpoint/2010/main" val="7483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alternatives based on LCA (Wetzel, von Davier, Xu) that can be utilized instead.</a:t>
            </a:r>
          </a:p>
          <a:p>
            <a:r>
              <a:rPr lang="en-US" dirty="0"/>
              <a:t>Recently there was a paper that looked at economic outcomes based on non-response in questionnaires.</a:t>
            </a:r>
          </a:p>
          <a:p>
            <a:r>
              <a:rPr lang="en-US" dirty="0"/>
              <a:t>Time variables are typically not normally distributed, they are for convenience log transformed or categorized</a:t>
            </a:r>
          </a:p>
        </p:txBody>
      </p:sp>
      <p:sp>
        <p:nvSpPr>
          <p:cNvPr id="4" name="Slide Number Placeholder 3"/>
          <p:cNvSpPr>
            <a:spLocks noGrp="1"/>
          </p:cNvSpPr>
          <p:nvPr>
            <p:ph type="sldNum" sz="quarter" idx="5"/>
          </p:nvPr>
        </p:nvSpPr>
        <p:spPr/>
        <p:txBody>
          <a:bodyPr/>
          <a:lstStyle/>
          <a:p>
            <a:pPr>
              <a:defRPr/>
            </a:pPr>
            <a:fld id="{8682FA74-75E7-2E44-B8A9-5620CF24DE1D}" type="slidenum">
              <a:rPr lang="en-US" smtClean="0"/>
              <a:pPr>
                <a:defRPr/>
              </a:pPr>
              <a:t>24</a:t>
            </a:fld>
            <a:endParaRPr lang="en-US"/>
          </a:p>
        </p:txBody>
      </p:sp>
    </p:spTree>
    <p:extLst>
      <p:ext uri="{BB962C8B-B14F-4D97-AF65-F5344CB8AC3E}">
        <p14:creationId xmlns:p14="http://schemas.microsoft.com/office/powerpoint/2010/main" val="1039334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PVs stands</a:t>
            </a:r>
            <a:r>
              <a:rPr lang="en-US" baseline="0" dirty="0"/>
              <a:t> for plausible values. The last line uses the proportionality (Bayes) of the posterior to the likelihood of the data times the prior of the proficiency given background data.</a:t>
            </a:r>
            <a:endParaRPr lang="en-US" dirty="0"/>
          </a:p>
        </p:txBody>
      </p:sp>
      <p:sp>
        <p:nvSpPr>
          <p:cNvPr id="4" name="Slide Number Placeholder 3"/>
          <p:cNvSpPr>
            <a:spLocks noGrp="1"/>
          </p:cNvSpPr>
          <p:nvPr>
            <p:ph type="sldNum" sz="quarter" idx="10"/>
          </p:nvPr>
        </p:nvSpPr>
        <p:spPr/>
        <p:txBody>
          <a:bodyPr/>
          <a:lstStyle/>
          <a:p>
            <a:pPr>
              <a:defRPr/>
            </a:pPr>
            <a:fld id="{8682FA74-75E7-2E44-B8A9-5620CF24DE1D}" type="slidenum">
              <a:rPr lang="en-US" smtClean="0"/>
              <a:pPr>
                <a:defRPr/>
              </a:pPr>
              <a:t>25</a:t>
            </a:fld>
            <a:endParaRPr lang="en-US"/>
          </a:p>
        </p:txBody>
      </p:sp>
    </p:spTree>
    <p:extLst>
      <p:ext uri="{BB962C8B-B14F-4D97-AF65-F5344CB8AC3E}">
        <p14:creationId xmlns:p14="http://schemas.microsoft.com/office/powerpoint/2010/main" val="418960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Ising, E. (1925), </a:t>
            </a:r>
            <a:r>
              <a:rPr lang="de-DE" dirty="0" smtClean="0"/>
              <a:t>Beitrag </a:t>
            </a:r>
            <a:r>
              <a:rPr lang="de-DE" dirty="0"/>
              <a:t>zur Theorie des </a:t>
            </a:r>
            <a:r>
              <a:rPr lang="de-DE" dirty="0" smtClean="0"/>
              <a:t>Ferromagnetismus.</a:t>
            </a:r>
            <a:r>
              <a:rPr lang="de-DE" baseline="0" dirty="0" smtClean="0"/>
              <a:t> </a:t>
            </a:r>
            <a:r>
              <a:rPr lang="de-DE" dirty="0" smtClean="0"/>
              <a:t>Z</a:t>
            </a:r>
            <a:r>
              <a:rPr lang="de-DE" dirty="0"/>
              <a:t>. Phys., 31 (1): 253–258, Bibcode:1925ZPhy...31..253I, </a:t>
            </a:r>
            <a:r>
              <a:rPr lang="de-DE" dirty="0" smtClean="0"/>
              <a:t>doi:10.1007/BF02980577</a:t>
            </a:r>
          </a:p>
          <a:p>
            <a:r>
              <a:rPr lang="de-DE" dirty="0" smtClean="0"/>
              <a:t>Haberman, S.J.</a:t>
            </a:r>
            <a:r>
              <a:rPr lang="de-DE" baseline="0" dirty="0" smtClean="0"/>
              <a:t> (2007). The interaction model. In von Davier, M. &amp; Carstensen, C.H. (eds.) Multivariate and Mixture Distribution Rasch Models. Springer: New York.</a:t>
            </a:r>
          </a:p>
          <a:p>
            <a:endParaRPr lang="de-DE" baseline="0" dirty="0" smtClean="0"/>
          </a:p>
          <a:p>
            <a:r>
              <a:rPr lang="de-DE" baseline="0" dirty="0" smtClean="0"/>
              <a:t>Also in von Davier &amp; Yamamoto, 2004; Xu &amp; von Davier, 2008ab, a more general version of the Ising model.</a:t>
            </a:r>
            <a:endParaRPr lang="en-US" dirty="0"/>
          </a:p>
        </p:txBody>
      </p:sp>
      <p:sp>
        <p:nvSpPr>
          <p:cNvPr id="4" name="Slide Number Placeholder 3"/>
          <p:cNvSpPr>
            <a:spLocks noGrp="1"/>
          </p:cNvSpPr>
          <p:nvPr>
            <p:ph type="sldNum" sz="quarter" idx="10"/>
          </p:nvPr>
        </p:nvSpPr>
        <p:spPr/>
        <p:txBody>
          <a:bodyPr/>
          <a:lstStyle/>
          <a:p>
            <a:pPr>
              <a:defRPr/>
            </a:pPr>
            <a:fld id="{8682FA74-75E7-2E44-B8A9-5620CF24DE1D}" type="slidenum">
              <a:rPr lang="en-US" smtClean="0"/>
              <a:pPr>
                <a:defRPr/>
              </a:pPr>
              <a:t>27</a:t>
            </a:fld>
            <a:endParaRPr lang="en-US"/>
          </a:p>
        </p:txBody>
      </p:sp>
    </p:spTree>
    <p:extLst>
      <p:ext uri="{BB962C8B-B14F-4D97-AF65-F5344CB8AC3E}">
        <p14:creationId xmlns:p14="http://schemas.microsoft.com/office/powerpoint/2010/main" val="259513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Physics seems to provide models for economic theory, spin and </a:t>
            </a:r>
            <a:r>
              <a:rPr lang="en-US" dirty="0" err="1"/>
              <a:t>Ising</a:t>
            </a:r>
            <a:r>
              <a:rPr lang="en-US" dirty="0"/>
              <a:t> models are used to explain bubbles and crashes, as they are used in physics to describe phase transitions in elementary magnets.  </a:t>
            </a:r>
          </a:p>
          <a:p>
            <a:endParaRPr lang="en-US" dirty="0"/>
          </a:p>
          <a:p>
            <a:r>
              <a:rPr lang="en-US" dirty="0"/>
              <a:t>It is interesting how one discipline may provide models to be used in another one. We need to carefully look how the assumptions made to develop models in one domain do (or don’t) apply in the new proposed domain of application.</a:t>
            </a:r>
          </a:p>
        </p:txBody>
      </p:sp>
      <p:sp>
        <p:nvSpPr>
          <p:cNvPr id="4" name="Slide Number Placeholder 3"/>
          <p:cNvSpPr>
            <a:spLocks noGrp="1"/>
          </p:cNvSpPr>
          <p:nvPr>
            <p:ph type="sldNum" sz="quarter" idx="5"/>
          </p:nvPr>
        </p:nvSpPr>
        <p:spPr/>
        <p:txBody>
          <a:bodyPr/>
          <a:lstStyle/>
          <a:p>
            <a:pPr>
              <a:defRPr/>
            </a:pPr>
            <a:fld id="{8682FA74-75E7-2E44-B8A9-5620CF24DE1D}" type="slidenum">
              <a:rPr lang="en-US" smtClean="0"/>
              <a:pPr>
                <a:defRPr/>
              </a:pPr>
              <a:t>28</a:t>
            </a:fld>
            <a:endParaRPr lang="en-US"/>
          </a:p>
        </p:txBody>
      </p:sp>
    </p:spTree>
    <p:extLst>
      <p:ext uri="{BB962C8B-B14F-4D97-AF65-F5344CB8AC3E}">
        <p14:creationId xmlns:p14="http://schemas.microsoft.com/office/powerpoint/2010/main" val="131511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probably</a:t>
            </a:r>
            <a:r>
              <a:rPr lang="en-US" baseline="0" dirty="0" smtClean="0"/>
              <a:t> know Goldberger who was a very influential Economist and micro-econometrician.</a:t>
            </a:r>
          </a:p>
          <a:p>
            <a:endParaRPr lang="en-US" baseline="0" dirty="0" smtClean="0"/>
          </a:p>
          <a:p>
            <a:r>
              <a:rPr lang="en-US" baseline="0" dirty="0" smtClean="0"/>
              <a:t>He published, among other things, on SEM and MIMIC models:</a:t>
            </a:r>
          </a:p>
          <a:p>
            <a:endParaRPr lang="en-US" dirty="0" smtClean="0"/>
          </a:p>
          <a:p>
            <a:r>
              <a:rPr lang="en-US" dirty="0" smtClean="0"/>
              <a:t>Karl G. </a:t>
            </a:r>
            <a:r>
              <a:rPr lang="en-US" dirty="0" err="1" smtClean="0"/>
              <a:t>Jöreskog</a:t>
            </a:r>
            <a:r>
              <a:rPr lang="en-US" dirty="0" smtClean="0"/>
              <a:t>  &amp; Arthur S. Goldberger</a:t>
            </a:r>
            <a:r>
              <a:rPr lang="en-US" baseline="0" dirty="0" smtClean="0"/>
              <a:t>, (1975). </a:t>
            </a:r>
            <a:r>
              <a:rPr lang="en-US" dirty="0" smtClean="0"/>
              <a:t>Theory and Method:</a:t>
            </a:r>
            <a:r>
              <a:rPr lang="en-US" baseline="0" dirty="0" smtClean="0"/>
              <a:t> </a:t>
            </a:r>
            <a:r>
              <a:rPr lang="en-US" dirty="0" smtClean="0"/>
              <a:t>Estimation of a Model with Multiple Indicators and Multiple Causes of a Single Latent Variable</a:t>
            </a:r>
          </a:p>
          <a:p>
            <a:r>
              <a:rPr lang="en-US" dirty="0" smtClean="0"/>
              <a:t>Pages 631-639. Received 01 Feb 1974, Published online: 05 Apr 2012</a:t>
            </a:r>
            <a:r>
              <a:rPr lang="en-US" baseline="0" dirty="0" smtClean="0"/>
              <a:t> </a:t>
            </a:r>
            <a:r>
              <a:rPr lang="en-US" dirty="0" smtClean="0"/>
              <a:t>Download citation  https://doi.org/10.1080/01621459.1975.10482485</a:t>
            </a:r>
            <a:endParaRPr lang="en-US" dirty="0"/>
          </a:p>
        </p:txBody>
      </p:sp>
      <p:sp>
        <p:nvSpPr>
          <p:cNvPr id="4" name="Slide Number Placeholder 3"/>
          <p:cNvSpPr>
            <a:spLocks noGrp="1"/>
          </p:cNvSpPr>
          <p:nvPr>
            <p:ph type="sldNum" sz="quarter" idx="10"/>
          </p:nvPr>
        </p:nvSpPr>
        <p:spPr/>
        <p:txBody>
          <a:bodyPr/>
          <a:lstStyle/>
          <a:p>
            <a:pPr>
              <a:defRPr/>
            </a:pPr>
            <a:fld id="{8682FA74-75E7-2E44-B8A9-5620CF24DE1D}" type="slidenum">
              <a:rPr lang="en-US" smtClean="0"/>
              <a:pPr>
                <a:defRPr/>
              </a:pPr>
              <a:t>2</a:t>
            </a:fld>
            <a:endParaRPr lang="en-US"/>
          </a:p>
        </p:txBody>
      </p:sp>
    </p:spTree>
    <p:extLst>
      <p:ext uri="{BB962C8B-B14F-4D97-AF65-F5344CB8AC3E}">
        <p14:creationId xmlns:p14="http://schemas.microsoft.com/office/powerpoint/2010/main" val="353240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ＭＳ Ｐゴシック" pitchFamily="-124" charset="-128"/>
                <a:cs typeface="ＭＳ Ｐゴシック" charset="0"/>
              </a:rPr>
              <a:t>Capital Asset Pricing Model (CAPM) is an approach that was developed by Sharpe, Lintner and </a:t>
            </a:r>
            <a:r>
              <a:rPr lang="en-US" sz="1200" b="0" i="0" kern="1200" dirty="0" err="1">
                <a:solidFill>
                  <a:schemeClr val="tx1"/>
                </a:solidFill>
                <a:effectLst/>
                <a:latin typeface="Arial" charset="0"/>
                <a:ea typeface="ＭＳ Ｐゴシック" pitchFamily="-124" charset="-128"/>
                <a:cs typeface="ＭＳ Ｐゴシック" charset="0"/>
              </a:rPr>
              <a:t>Mossin</a:t>
            </a:r>
            <a:r>
              <a:rPr lang="en-US" sz="1200" b="0" i="0" kern="1200" dirty="0">
                <a:solidFill>
                  <a:schemeClr val="tx1"/>
                </a:solidFill>
                <a:effectLst/>
                <a:latin typeface="Arial" charset="0"/>
                <a:ea typeface="ＭＳ Ｐゴシック" pitchFamily="-124" charset="-128"/>
                <a:cs typeface="ＭＳ Ｐゴシック" charset="0"/>
              </a:rPr>
              <a:t>. systematic risk in the CAPM is measured by one factor, the sensitivity of an asset to the market. The </a:t>
            </a:r>
            <a:r>
              <a:rPr lang="en-US" sz="1200" b="0" i="0" kern="1200" dirty="0" err="1">
                <a:solidFill>
                  <a:schemeClr val="tx1"/>
                </a:solidFill>
                <a:effectLst/>
                <a:latin typeface="Arial" charset="0"/>
                <a:ea typeface="ＭＳ Ｐゴシック" pitchFamily="-124" charset="-128"/>
                <a:cs typeface="ＭＳ Ｐゴシック" charset="0"/>
              </a:rPr>
              <a:t>Fama</a:t>
            </a:r>
            <a:r>
              <a:rPr lang="en-US" sz="1200" b="0" i="0" kern="1200" dirty="0">
                <a:solidFill>
                  <a:schemeClr val="tx1"/>
                </a:solidFill>
                <a:effectLst/>
                <a:latin typeface="Arial" charset="0"/>
                <a:ea typeface="ＭＳ Ｐゴシック" pitchFamily="-124" charset="-128"/>
                <a:cs typeface="ＭＳ Ｐゴシック" charset="0"/>
              </a:rPr>
              <a:t>-French Three-Factor-Model (TFM) is based on the Arbitrage Pricing Theory (APT). The Arbitrage Pricing Theory states that risk is of multidimensional character and is therefore dependent on different economic risk factors.</a:t>
            </a:r>
            <a:endParaRPr lang="en-US" dirty="0"/>
          </a:p>
        </p:txBody>
      </p:sp>
      <p:sp>
        <p:nvSpPr>
          <p:cNvPr id="4" name="Slide Number Placeholder 3"/>
          <p:cNvSpPr>
            <a:spLocks noGrp="1"/>
          </p:cNvSpPr>
          <p:nvPr>
            <p:ph type="sldNum" sz="quarter" idx="5"/>
          </p:nvPr>
        </p:nvSpPr>
        <p:spPr/>
        <p:txBody>
          <a:bodyPr/>
          <a:lstStyle/>
          <a:p>
            <a:pPr>
              <a:defRPr/>
            </a:pPr>
            <a:fld id="{8682FA74-75E7-2E44-B8A9-5620CF24DE1D}" type="slidenum">
              <a:rPr lang="en-US" smtClean="0"/>
              <a:pPr>
                <a:defRPr/>
              </a:pPr>
              <a:t>31</a:t>
            </a:fld>
            <a:endParaRPr lang="en-US"/>
          </a:p>
        </p:txBody>
      </p:sp>
    </p:spTree>
    <p:extLst>
      <p:ext uri="{BB962C8B-B14F-4D97-AF65-F5344CB8AC3E}">
        <p14:creationId xmlns:p14="http://schemas.microsoft.com/office/powerpoint/2010/main" val="767522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682FA74-75E7-2E44-B8A9-5620CF24DE1D}" type="slidenum">
              <a:rPr lang="en-US" smtClean="0"/>
              <a:pPr>
                <a:defRPr/>
              </a:pPr>
              <a:t>33</a:t>
            </a:fld>
            <a:endParaRPr lang="en-US"/>
          </a:p>
        </p:txBody>
      </p:sp>
    </p:spTree>
    <p:extLst>
      <p:ext uri="{BB962C8B-B14F-4D97-AF65-F5344CB8AC3E}">
        <p14:creationId xmlns:p14="http://schemas.microsoft.com/office/powerpoint/2010/main" val="1197081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Chamberlain’s (1982/84) chapter on binary panel data became another paper with 2000+ citations</a:t>
            </a:r>
          </a:p>
          <a:p>
            <a:r>
              <a:rPr lang="en-US" dirty="0" smtClean="0"/>
              <a:t>Refers explicitly to Andersen’s CML method and  the </a:t>
            </a:r>
            <a:r>
              <a:rPr lang="en-US" dirty="0" err="1" smtClean="0"/>
              <a:t>Rasch</a:t>
            </a:r>
            <a:r>
              <a:rPr lang="en-US" dirty="0" smtClean="0"/>
              <a:t> model</a:t>
            </a:r>
          </a:p>
          <a:p>
            <a:endParaRPr lang="en-US" dirty="0"/>
          </a:p>
        </p:txBody>
      </p:sp>
      <p:sp>
        <p:nvSpPr>
          <p:cNvPr id="4" name="Slide Number Placeholder 3"/>
          <p:cNvSpPr>
            <a:spLocks noGrp="1"/>
          </p:cNvSpPr>
          <p:nvPr>
            <p:ph type="sldNum" sz="quarter" idx="10"/>
          </p:nvPr>
        </p:nvSpPr>
        <p:spPr/>
        <p:txBody>
          <a:bodyPr/>
          <a:lstStyle/>
          <a:p>
            <a:pPr>
              <a:defRPr/>
            </a:pPr>
            <a:fld id="{8682FA74-75E7-2E44-B8A9-5620CF24DE1D}" type="slidenum">
              <a:rPr lang="en-US" smtClean="0"/>
              <a:pPr>
                <a:defRPr/>
              </a:pPr>
              <a:t>34</a:t>
            </a:fld>
            <a:endParaRPr lang="en-US"/>
          </a:p>
        </p:txBody>
      </p:sp>
    </p:spTree>
    <p:extLst>
      <p:ext uri="{BB962C8B-B14F-4D97-AF65-F5344CB8AC3E}">
        <p14:creationId xmlns:p14="http://schemas.microsoft.com/office/powerpoint/2010/main" val="1197081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82FA74-75E7-2E44-B8A9-5620CF24DE1D}" type="slidenum">
              <a:rPr lang="en-US" smtClean="0"/>
              <a:pPr>
                <a:defRPr/>
              </a:pPr>
              <a:t>36</a:t>
            </a:fld>
            <a:endParaRPr lang="en-US"/>
          </a:p>
        </p:txBody>
      </p:sp>
    </p:spTree>
    <p:extLst>
      <p:ext uri="{BB962C8B-B14F-4D97-AF65-F5344CB8AC3E}">
        <p14:creationId xmlns:p14="http://schemas.microsoft.com/office/powerpoint/2010/main" val="74774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Andersen, E.B., 1970. Asymptotic properties of conditional maximum likelihood estimators. </a:t>
            </a:r>
            <a:r>
              <a:rPr lang="en-US" smtClean="0"/>
              <a:t>Journal of the Royal Statistical Society B 32, 283-301.</a:t>
            </a:r>
          </a:p>
          <a:p>
            <a:r>
              <a:rPr lang="en-US" dirty="0" err="1" smtClean="0"/>
              <a:t>Neyman</a:t>
            </a:r>
            <a:r>
              <a:rPr lang="en-US" dirty="0" smtClean="0"/>
              <a:t>, J., Scott, E.L., 1948. Consistent estimation from partially consistent observations. </a:t>
            </a:r>
            <a:r>
              <a:rPr lang="en-US" dirty="0" err="1" smtClean="0"/>
              <a:t>Econometrica</a:t>
            </a:r>
            <a:r>
              <a:rPr lang="en-US" dirty="0" smtClean="0"/>
              <a:t> 16, 1-32.</a:t>
            </a:r>
          </a:p>
          <a:p>
            <a:r>
              <a:rPr lang="en-US" dirty="0" smtClean="0"/>
              <a:t>Kiefer, J. and Wolfowitz, J. (1956). Consistency of the maximum likelihood estimator in the presence of infinitely many nuisance parameters. Ann. Math. Statist., 27, 887–906.</a:t>
            </a:r>
          </a:p>
          <a:p>
            <a:r>
              <a:rPr lang="en-US" dirty="0" smtClean="0"/>
              <a:t>Bock, R. D., &amp; Aitkin, M. (1981). Marginal maximum likelihood estimation of item parameters: Application of an EM algorithm. </a:t>
            </a:r>
            <a:r>
              <a:rPr lang="en-US" dirty="0" err="1" smtClean="0"/>
              <a:t>Psychometrika</a:t>
            </a:r>
            <a:r>
              <a:rPr lang="en-US" dirty="0" smtClean="0"/>
              <a:t>, 46, 443-459.</a:t>
            </a:r>
          </a:p>
          <a:p>
            <a:r>
              <a:rPr lang="en-US" dirty="0" err="1" smtClean="0"/>
              <a:t>Dempster</a:t>
            </a:r>
            <a:r>
              <a:rPr lang="en-US" dirty="0" smtClean="0"/>
              <a:t>, A. P., Laird, N. M., &amp; Rubin, D. B. (1977). Maximum likelihood from incomplete data via the EM algorithm (with discussion). Journal of the Royal Statistical Society, 39(B), 1-38.</a:t>
            </a:r>
          </a:p>
          <a:p>
            <a:endParaRPr lang="en-US" dirty="0"/>
          </a:p>
        </p:txBody>
      </p:sp>
      <p:sp>
        <p:nvSpPr>
          <p:cNvPr id="4" name="Slide Number Placeholder 3"/>
          <p:cNvSpPr>
            <a:spLocks noGrp="1"/>
          </p:cNvSpPr>
          <p:nvPr>
            <p:ph type="sldNum" sz="quarter" idx="10"/>
          </p:nvPr>
        </p:nvSpPr>
        <p:spPr/>
        <p:txBody>
          <a:bodyPr/>
          <a:lstStyle/>
          <a:p>
            <a:pPr>
              <a:defRPr/>
            </a:pPr>
            <a:fld id="{8682FA74-75E7-2E44-B8A9-5620CF24DE1D}" type="slidenum">
              <a:rPr lang="en-US" smtClean="0"/>
              <a:pPr>
                <a:defRPr/>
              </a:pPr>
              <a:t>5</a:t>
            </a:fld>
            <a:endParaRPr lang="en-US"/>
          </a:p>
        </p:txBody>
      </p:sp>
    </p:spTree>
    <p:extLst>
      <p:ext uri="{BB962C8B-B14F-4D97-AF65-F5344CB8AC3E}">
        <p14:creationId xmlns:p14="http://schemas.microsoft.com/office/powerpoint/2010/main" val="298530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0" i="0" kern="1200" dirty="0">
                <a:solidFill>
                  <a:schemeClr val="tx1"/>
                </a:solidFill>
                <a:effectLst/>
                <a:latin typeface="Arial" charset="0"/>
                <a:ea typeface="ＭＳ Ｐゴシック" pitchFamily="-124" charset="-128"/>
                <a:cs typeface="ＭＳ Ｐゴシック" charset="0"/>
              </a:rPr>
              <a:t>Ernst Zermelo (</a:t>
            </a:r>
            <a:r>
              <a:rPr lang="de-DE" sz="1200" b="1" i="0" kern="1200" dirty="0">
                <a:solidFill>
                  <a:schemeClr val="tx1"/>
                </a:solidFill>
                <a:effectLst/>
                <a:latin typeface="Arial" charset="0"/>
                <a:ea typeface="ＭＳ Ｐゴシック" pitchFamily="-124" charset="-128"/>
                <a:cs typeface="ＭＳ Ｐゴシック" charset="0"/>
              </a:rPr>
              <a:t>1929</a:t>
            </a:r>
            <a:r>
              <a:rPr lang="de-DE" sz="1200" b="0" i="0" kern="1200" dirty="0">
                <a:solidFill>
                  <a:schemeClr val="tx1"/>
                </a:solidFill>
                <a:effectLst/>
                <a:latin typeface="Arial" charset="0"/>
                <a:ea typeface="ＭＳ Ｐゴシック" pitchFamily="-124" charset="-128"/>
                <a:cs typeface="ＭＳ Ｐゴシック" charset="0"/>
              </a:rPr>
              <a:t>). </a:t>
            </a:r>
            <a:r>
              <a:rPr lang="de-DE" sz="1200" b="0" i="1" kern="1200" dirty="0">
                <a:solidFill>
                  <a:schemeClr val="tx1"/>
                </a:solidFill>
                <a:effectLst/>
                <a:latin typeface="Arial" charset="0"/>
                <a:ea typeface="ＭＳ Ｐゴシック" pitchFamily="-124" charset="-128"/>
                <a:cs typeface="ＭＳ Ｐゴシック" charset="0"/>
              </a:rPr>
              <a:t>Die Berechnung der Turnier-Ergebnisse als ein Maximumproblem der Wahrscheinlichkeitsrechnung</a:t>
            </a:r>
            <a:r>
              <a:rPr lang="de-DE" sz="1200" b="0" i="0" kern="1200" dirty="0">
                <a:solidFill>
                  <a:schemeClr val="tx1"/>
                </a:solidFill>
                <a:effectLst/>
                <a:latin typeface="Arial" charset="0"/>
                <a:ea typeface="ＭＳ Ｐゴシック" pitchFamily="-124" charset="-128"/>
                <a:cs typeface="ＭＳ Ｐゴシック" charset="0"/>
              </a:rPr>
              <a:t>. Mathematische Zeitschrift 29, </a:t>
            </a:r>
            <a:r>
              <a:rPr lang="de-DE" sz="1200" b="1" i="0" kern="1200" dirty="0">
                <a:solidFill>
                  <a:schemeClr val="tx1"/>
                </a:solidFill>
                <a:effectLst/>
                <a:latin typeface="Arial" charset="0"/>
                <a:ea typeface="ＭＳ Ｐゴシック" pitchFamily="-124" charset="-128"/>
                <a:cs typeface="ＭＳ Ｐゴシック" charset="0"/>
              </a:rPr>
              <a:t>1929</a:t>
            </a:r>
            <a:r>
              <a:rPr lang="de-DE" sz="1200" b="0" i="0" kern="1200" dirty="0">
                <a:solidFill>
                  <a:schemeClr val="tx1"/>
                </a:solidFill>
                <a:effectLst/>
                <a:latin typeface="Arial" charset="0"/>
                <a:ea typeface="ＭＳ Ｐゴシック" pitchFamily="-124" charset="-128"/>
                <a:cs typeface="ＭＳ Ｐゴシック" charset="0"/>
              </a:rPr>
              <a:t>, S. 436–460.</a:t>
            </a:r>
            <a:endParaRPr lang="en-US" dirty="0"/>
          </a:p>
          <a:p>
            <a:endParaRPr lang="en-US" dirty="0"/>
          </a:p>
          <a:p>
            <a:r>
              <a:rPr lang="en-US" dirty="0" err="1"/>
              <a:t>Zermelo</a:t>
            </a:r>
            <a:r>
              <a:rPr lang="en-US" dirty="0"/>
              <a:t> provides an ML estimation method that is more efficient than Bradley &amp; Terry’s (1952) approach (Haberman’s view).</a:t>
            </a:r>
          </a:p>
        </p:txBody>
      </p:sp>
      <p:sp>
        <p:nvSpPr>
          <p:cNvPr id="4" name="Slide Number Placeholder 3"/>
          <p:cNvSpPr>
            <a:spLocks noGrp="1"/>
          </p:cNvSpPr>
          <p:nvPr>
            <p:ph type="sldNum" sz="quarter" idx="5"/>
          </p:nvPr>
        </p:nvSpPr>
        <p:spPr/>
        <p:txBody>
          <a:bodyPr/>
          <a:lstStyle/>
          <a:p>
            <a:pPr>
              <a:defRPr/>
            </a:pPr>
            <a:fld id="{8682FA74-75E7-2E44-B8A9-5620CF24DE1D}" type="slidenum">
              <a:rPr lang="en-US" smtClean="0"/>
              <a:pPr>
                <a:defRPr/>
              </a:pPr>
              <a:t>6</a:t>
            </a:fld>
            <a:endParaRPr lang="en-US"/>
          </a:p>
        </p:txBody>
      </p:sp>
    </p:spTree>
    <p:extLst>
      <p:ext uri="{BB962C8B-B14F-4D97-AF65-F5344CB8AC3E}">
        <p14:creationId xmlns:p14="http://schemas.microsoft.com/office/powerpoint/2010/main" val="1850446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82FA74-75E7-2E44-B8A9-5620CF24DE1D}" type="slidenum">
              <a:rPr lang="en-US" smtClean="0"/>
              <a:pPr>
                <a:defRPr/>
              </a:pPr>
              <a:t>7</a:t>
            </a:fld>
            <a:endParaRPr lang="en-US"/>
          </a:p>
        </p:txBody>
      </p:sp>
    </p:spTree>
    <p:extLst>
      <p:ext uri="{BB962C8B-B14F-4D97-AF65-F5344CB8AC3E}">
        <p14:creationId xmlns:p14="http://schemas.microsoft.com/office/powerpoint/2010/main" val="185044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mention </a:t>
            </a:r>
            <a:r>
              <a:rPr lang="en-US" dirty="0" err="1"/>
              <a:t>Jech</a:t>
            </a:r>
            <a:r>
              <a:rPr lang="en-US" dirty="0"/>
              <a:t> &amp; </a:t>
            </a:r>
            <a:r>
              <a:rPr lang="en-US" dirty="0" err="1"/>
              <a:t>Stob</a:t>
            </a:r>
            <a:r>
              <a:rPr lang="en-US" dirty="0"/>
              <a:t> the mathematicians</a:t>
            </a:r>
            <a:r>
              <a:rPr lang="en-US" baseline="0" dirty="0"/>
              <a:t> guide to </a:t>
            </a:r>
            <a:r>
              <a:rPr lang="en-US" baseline="0"/>
              <a:t>sports rankings</a:t>
            </a:r>
            <a:endParaRPr lang="en-US" dirty="0"/>
          </a:p>
        </p:txBody>
      </p:sp>
      <p:sp>
        <p:nvSpPr>
          <p:cNvPr id="4" name="Slide Number Placeholder 3"/>
          <p:cNvSpPr>
            <a:spLocks noGrp="1"/>
          </p:cNvSpPr>
          <p:nvPr>
            <p:ph type="sldNum" sz="quarter" idx="5"/>
          </p:nvPr>
        </p:nvSpPr>
        <p:spPr/>
        <p:txBody>
          <a:bodyPr/>
          <a:lstStyle/>
          <a:p>
            <a:pPr>
              <a:defRPr/>
            </a:pPr>
            <a:fld id="{8682FA74-75E7-2E44-B8A9-5620CF24DE1D}" type="slidenum">
              <a:rPr lang="en-US" smtClean="0"/>
              <a:pPr>
                <a:defRPr/>
              </a:pPr>
              <a:t>8</a:t>
            </a:fld>
            <a:endParaRPr lang="en-US"/>
          </a:p>
        </p:txBody>
      </p:sp>
    </p:spTree>
    <p:extLst>
      <p:ext uri="{BB962C8B-B14F-4D97-AF65-F5344CB8AC3E}">
        <p14:creationId xmlns:p14="http://schemas.microsoft.com/office/powerpoint/2010/main" val="185044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82FA74-75E7-2E44-B8A9-5620CF24DE1D}" type="slidenum">
              <a:rPr lang="en-US" smtClean="0"/>
              <a:pPr>
                <a:defRPr/>
              </a:pPr>
              <a:t>9</a:t>
            </a:fld>
            <a:endParaRPr lang="en-US"/>
          </a:p>
        </p:txBody>
      </p:sp>
    </p:spTree>
    <p:extLst>
      <p:ext uri="{BB962C8B-B14F-4D97-AF65-F5344CB8AC3E}">
        <p14:creationId xmlns:p14="http://schemas.microsoft.com/office/powerpoint/2010/main" val="1850446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82FA74-75E7-2E44-B8A9-5620CF24DE1D}" type="slidenum">
              <a:rPr lang="en-US" smtClean="0"/>
              <a:pPr>
                <a:defRPr/>
              </a:pPr>
              <a:t>10</a:t>
            </a:fld>
            <a:endParaRPr lang="en-US"/>
          </a:p>
        </p:txBody>
      </p:sp>
    </p:spTree>
    <p:extLst>
      <p:ext uri="{BB962C8B-B14F-4D97-AF65-F5344CB8AC3E}">
        <p14:creationId xmlns:p14="http://schemas.microsoft.com/office/powerpoint/2010/main" val="1850446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independence, no DIF:</a:t>
            </a:r>
            <a:r>
              <a:rPr lang="en-US" baseline="0" dirty="0" smtClean="0"/>
              <a:t> Latent variable is </a:t>
            </a:r>
            <a:r>
              <a:rPr lang="en-US" dirty="0" smtClean="0"/>
              <a:t>probabilistic</a:t>
            </a:r>
            <a:r>
              <a:rPr lang="en-US" baseline="0" dirty="0" smtClean="0"/>
              <a:t> cause (</a:t>
            </a:r>
            <a:r>
              <a:rPr lang="en-US" baseline="0" dirty="0" err="1" smtClean="0"/>
              <a:t>Suppes</a:t>
            </a:r>
            <a:r>
              <a:rPr lang="en-US" baseline="0" dirty="0" smtClean="0"/>
              <a:t> &amp; </a:t>
            </a:r>
            <a:r>
              <a:rPr lang="en-US" baseline="0" dirty="0" err="1" smtClean="0"/>
              <a:t>Zanotti</a:t>
            </a:r>
            <a:r>
              <a:rPr lang="en-US" baseline="0" dirty="0" smtClean="0"/>
              <a:t>, 1995) of observed response</a:t>
            </a:r>
            <a:endParaRPr lang="en-US" dirty="0"/>
          </a:p>
        </p:txBody>
      </p:sp>
      <p:sp>
        <p:nvSpPr>
          <p:cNvPr id="4" name="Slide Number Placeholder 3"/>
          <p:cNvSpPr>
            <a:spLocks noGrp="1"/>
          </p:cNvSpPr>
          <p:nvPr>
            <p:ph type="sldNum" sz="quarter" idx="5"/>
          </p:nvPr>
        </p:nvSpPr>
        <p:spPr/>
        <p:txBody>
          <a:bodyPr/>
          <a:lstStyle/>
          <a:p>
            <a:pPr>
              <a:defRPr/>
            </a:pPr>
            <a:fld id="{8682FA74-75E7-2E44-B8A9-5620CF24DE1D}" type="slidenum">
              <a:rPr lang="en-US" smtClean="0"/>
              <a:pPr>
                <a:defRPr/>
              </a:pPr>
              <a:t>11</a:t>
            </a:fld>
            <a:endParaRPr lang="en-US"/>
          </a:p>
        </p:txBody>
      </p:sp>
    </p:spTree>
    <p:extLst>
      <p:ext uri="{BB962C8B-B14F-4D97-AF65-F5344CB8AC3E}">
        <p14:creationId xmlns:p14="http://schemas.microsoft.com/office/powerpoint/2010/main" val="1850446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templategraphicPPT.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0134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6446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76200"/>
            <a:ext cx="2057400" cy="4343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125" y="76200"/>
            <a:ext cx="6019800" cy="4343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64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360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8574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676400"/>
            <a:ext cx="38100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43400" y="1676400"/>
            <a:ext cx="38100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656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48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templategraphicPPT.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62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85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250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31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9EEFC"/>
        </a:solidFill>
        <a:effectLst/>
      </p:bgPr>
    </p:bg>
    <p:spTree>
      <p:nvGrpSpPr>
        <p:cNvPr id="1" name=""/>
        <p:cNvGrpSpPr/>
        <p:nvPr/>
      </p:nvGrpSpPr>
      <p:grpSpPr>
        <a:xfrm>
          <a:off x="0" y="0"/>
          <a:ext cx="0" cy="0"/>
          <a:chOff x="0" y="0"/>
          <a:chExt cx="0" cy="0"/>
        </a:xfrm>
      </p:grpSpPr>
      <p:pic>
        <p:nvPicPr>
          <p:cNvPr id="1026" name="Picture 33" descr="templategraphic2"/>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17463" y="-1270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381000" y="1676400"/>
            <a:ext cx="777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2"/>
          <p:cNvSpPr>
            <a:spLocks noGrp="1" noChangeArrowheads="1"/>
          </p:cNvSpPr>
          <p:nvPr>
            <p:ph type="title"/>
          </p:nvPr>
        </p:nvSpPr>
        <p:spPr bwMode="auto">
          <a:xfrm>
            <a:off x="365125" y="762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29" name="Picture 4" descr="templategraphicPPT.jpg"/>
          <p:cNvPicPr>
            <a:picLocks noChangeAspect="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0" r:id="rId1"/>
    <p:sldLayoutId id="2147483701" r:id="rId2"/>
    <p:sldLayoutId id="2147483702" r:id="rId3"/>
    <p:sldLayoutId id="2147483703" r:id="rId4"/>
    <p:sldLayoutId id="2147483704" r:id="rId5"/>
    <p:sldLayoutId id="2147483711"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4400" b="1">
          <a:solidFill>
            <a:srgbClr val="D9EEFC"/>
          </a:solidFill>
          <a:latin typeface="+mj-lt"/>
          <a:ea typeface="+mj-ea"/>
          <a:cs typeface="ＭＳ Ｐゴシック" charset="0"/>
        </a:defRPr>
      </a:lvl1pPr>
      <a:lvl2pPr algn="l" rtl="0" eaLnBrk="0" fontAlgn="base" hangingPunct="0">
        <a:spcBef>
          <a:spcPct val="0"/>
        </a:spcBef>
        <a:spcAft>
          <a:spcPct val="0"/>
        </a:spcAft>
        <a:defRPr sz="4400" b="1">
          <a:solidFill>
            <a:srgbClr val="D9EEFC"/>
          </a:solidFill>
          <a:latin typeface="Arial" charset="0"/>
          <a:ea typeface="ＭＳ Ｐゴシック" pitchFamily="-124" charset="-128"/>
          <a:cs typeface="ＭＳ Ｐゴシック" charset="0"/>
        </a:defRPr>
      </a:lvl2pPr>
      <a:lvl3pPr algn="l" rtl="0" eaLnBrk="0" fontAlgn="base" hangingPunct="0">
        <a:spcBef>
          <a:spcPct val="0"/>
        </a:spcBef>
        <a:spcAft>
          <a:spcPct val="0"/>
        </a:spcAft>
        <a:defRPr sz="4400" b="1">
          <a:solidFill>
            <a:srgbClr val="D9EEFC"/>
          </a:solidFill>
          <a:latin typeface="Arial" charset="0"/>
          <a:ea typeface="ＭＳ Ｐゴシック" pitchFamily="-124" charset="-128"/>
          <a:cs typeface="ＭＳ Ｐゴシック" charset="0"/>
        </a:defRPr>
      </a:lvl3pPr>
      <a:lvl4pPr algn="l" rtl="0" eaLnBrk="0" fontAlgn="base" hangingPunct="0">
        <a:spcBef>
          <a:spcPct val="0"/>
        </a:spcBef>
        <a:spcAft>
          <a:spcPct val="0"/>
        </a:spcAft>
        <a:defRPr sz="4400" b="1">
          <a:solidFill>
            <a:srgbClr val="D9EEFC"/>
          </a:solidFill>
          <a:latin typeface="Arial" charset="0"/>
          <a:ea typeface="ＭＳ Ｐゴシック" pitchFamily="-124" charset="-128"/>
          <a:cs typeface="ＭＳ Ｐゴシック" charset="0"/>
        </a:defRPr>
      </a:lvl4pPr>
      <a:lvl5pPr algn="l" rtl="0" eaLnBrk="0" fontAlgn="base" hangingPunct="0">
        <a:spcBef>
          <a:spcPct val="0"/>
        </a:spcBef>
        <a:spcAft>
          <a:spcPct val="0"/>
        </a:spcAft>
        <a:defRPr sz="4400" b="1">
          <a:solidFill>
            <a:srgbClr val="D9EEFC"/>
          </a:solidFill>
          <a:latin typeface="Arial" charset="0"/>
          <a:ea typeface="ＭＳ Ｐゴシック" pitchFamily="-124" charset="-128"/>
          <a:cs typeface="ＭＳ Ｐゴシック" charset="0"/>
        </a:defRPr>
      </a:lvl5pPr>
      <a:lvl6pPr marL="457200" algn="l" rtl="0" eaLnBrk="1" fontAlgn="base" hangingPunct="1">
        <a:spcBef>
          <a:spcPct val="0"/>
        </a:spcBef>
        <a:spcAft>
          <a:spcPct val="0"/>
        </a:spcAft>
        <a:defRPr sz="4400" b="1">
          <a:solidFill>
            <a:srgbClr val="D9EEFC"/>
          </a:solidFill>
          <a:latin typeface="Arial" charset="0"/>
          <a:ea typeface="ＭＳ Ｐゴシック" pitchFamily="-124" charset="-128"/>
        </a:defRPr>
      </a:lvl6pPr>
      <a:lvl7pPr marL="914400" algn="l" rtl="0" eaLnBrk="1" fontAlgn="base" hangingPunct="1">
        <a:spcBef>
          <a:spcPct val="0"/>
        </a:spcBef>
        <a:spcAft>
          <a:spcPct val="0"/>
        </a:spcAft>
        <a:defRPr sz="4400" b="1">
          <a:solidFill>
            <a:srgbClr val="D9EEFC"/>
          </a:solidFill>
          <a:latin typeface="Arial" charset="0"/>
          <a:ea typeface="ＭＳ Ｐゴシック" pitchFamily="-124" charset="-128"/>
        </a:defRPr>
      </a:lvl7pPr>
      <a:lvl8pPr marL="1371600" algn="l" rtl="0" eaLnBrk="1" fontAlgn="base" hangingPunct="1">
        <a:spcBef>
          <a:spcPct val="0"/>
        </a:spcBef>
        <a:spcAft>
          <a:spcPct val="0"/>
        </a:spcAft>
        <a:defRPr sz="4400" b="1">
          <a:solidFill>
            <a:srgbClr val="D9EEFC"/>
          </a:solidFill>
          <a:latin typeface="Arial" charset="0"/>
          <a:ea typeface="ＭＳ Ｐゴシック" pitchFamily="-124" charset="-128"/>
        </a:defRPr>
      </a:lvl8pPr>
      <a:lvl9pPr marL="1828800" algn="l" rtl="0" eaLnBrk="1" fontAlgn="base" hangingPunct="1">
        <a:spcBef>
          <a:spcPct val="0"/>
        </a:spcBef>
        <a:spcAft>
          <a:spcPct val="0"/>
        </a:spcAft>
        <a:defRPr sz="4400" b="1">
          <a:solidFill>
            <a:srgbClr val="D9EEFC"/>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3200">
          <a:solidFill>
            <a:srgbClr val="24546D"/>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rgbClr val="24546D"/>
          </a:solidFill>
          <a:latin typeface="+mn-lt"/>
          <a:ea typeface="+mn-ea"/>
        </a:defRPr>
      </a:lvl2pPr>
      <a:lvl3pPr marL="1143000" indent="-228600" algn="l" rtl="0" eaLnBrk="0" fontAlgn="base" hangingPunct="0">
        <a:spcBef>
          <a:spcPct val="20000"/>
        </a:spcBef>
        <a:spcAft>
          <a:spcPct val="0"/>
        </a:spcAft>
        <a:buChar char="•"/>
        <a:defRPr sz="2400">
          <a:solidFill>
            <a:srgbClr val="24546D"/>
          </a:solidFill>
          <a:latin typeface="+mn-lt"/>
          <a:ea typeface="+mn-ea"/>
        </a:defRPr>
      </a:lvl3pPr>
      <a:lvl4pPr marL="1600200" indent="-228600" algn="l" rtl="0" eaLnBrk="0" fontAlgn="base" hangingPunct="0">
        <a:spcBef>
          <a:spcPct val="20000"/>
        </a:spcBef>
        <a:spcAft>
          <a:spcPct val="0"/>
        </a:spcAft>
        <a:buChar char="–"/>
        <a:defRPr sz="2000">
          <a:solidFill>
            <a:srgbClr val="24546D"/>
          </a:solidFill>
          <a:latin typeface="+mn-lt"/>
          <a:ea typeface="+mn-ea"/>
        </a:defRPr>
      </a:lvl4pPr>
      <a:lvl5pPr marL="2057400" indent="-228600" algn="l" rtl="0" eaLnBrk="0" fontAlgn="base" hangingPunct="0">
        <a:spcBef>
          <a:spcPct val="20000"/>
        </a:spcBef>
        <a:spcAft>
          <a:spcPct val="0"/>
        </a:spcAft>
        <a:buChar char="»"/>
        <a:defRPr sz="2000">
          <a:solidFill>
            <a:srgbClr val="24546D"/>
          </a:solidFill>
          <a:latin typeface="+mn-lt"/>
          <a:ea typeface="+mn-ea"/>
        </a:defRPr>
      </a:lvl5pPr>
      <a:lvl6pPr marL="2514600" indent="-228600" algn="l" rtl="0" eaLnBrk="1" fontAlgn="base" hangingPunct="1">
        <a:spcBef>
          <a:spcPct val="20000"/>
        </a:spcBef>
        <a:spcAft>
          <a:spcPct val="0"/>
        </a:spcAft>
        <a:buChar char="»"/>
        <a:defRPr sz="2000">
          <a:solidFill>
            <a:srgbClr val="24546D"/>
          </a:solidFill>
          <a:latin typeface="+mn-lt"/>
          <a:ea typeface="+mn-ea"/>
        </a:defRPr>
      </a:lvl6pPr>
      <a:lvl7pPr marL="2971800" indent="-228600" algn="l" rtl="0" eaLnBrk="1" fontAlgn="base" hangingPunct="1">
        <a:spcBef>
          <a:spcPct val="20000"/>
        </a:spcBef>
        <a:spcAft>
          <a:spcPct val="0"/>
        </a:spcAft>
        <a:buChar char="»"/>
        <a:defRPr sz="2000">
          <a:solidFill>
            <a:srgbClr val="24546D"/>
          </a:solidFill>
          <a:latin typeface="+mn-lt"/>
          <a:ea typeface="+mn-ea"/>
        </a:defRPr>
      </a:lvl7pPr>
      <a:lvl8pPr marL="3429000" indent="-228600" algn="l" rtl="0" eaLnBrk="1" fontAlgn="base" hangingPunct="1">
        <a:spcBef>
          <a:spcPct val="20000"/>
        </a:spcBef>
        <a:spcAft>
          <a:spcPct val="0"/>
        </a:spcAft>
        <a:buChar char="»"/>
        <a:defRPr sz="2000">
          <a:solidFill>
            <a:srgbClr val="24546D"/>
          </a:solidFill>
          <a:latin typeface="+mn-lt"/>
          <a:ea typeface="+mn-ea"/>
        </a:defRPr>
      </a:lvl8pPr>
      <a:lvl9pPr marL="3886200" indent="-228600" algn="l" rtl="0" eaLnBrk="1" fontAlgn="base" hangingPunct="1">
        <a:spcBef>
          <a:spcPct val="20000"/>
        </a:spcBef>
        <a:spcAft>
          <a:spcPct val="0"/>
        </a:spcAft>
        <a:buChar char="»"/>
        <a:defRPr sz="2000">
          <a:solidFill>
            <a:srgbClr val="24546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rcnetbase.com/doi/abs/10.1201/9781315374512-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oecd.org/site/piaac/_Technical%20Report_17OCT13.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nobelprize.org/uploads/2018/06/mcfadden-lectur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0"/>
          <p:cNvPicPr>
            <a:picLocks noChangeAspect="1" noChangeArrowheads="1"/>
          </p:cNvPicPr>
          <p:nvPr/>
        </p:nvPicPr>
        <p:blipFill>
          <a:blip r:embed="rId3" cstate="email">
            <a:lum bright="40000" contrast="-40000"/>
            <a:extLst>
              <a:ext uri="{28A0092B-C50C-407E-A947-70E740481C1C}">
                <a14:useLocalDpi xmlns:a14="http://schemas.microsoft.com/office/drawing/2010/main" val="0"/>
              </a:ext>
            </a:extLst>
          </a:blip>
          <a:srcRect/>
          <a:stretch>
            <a:fillRect/>
          </a:stretch>
        </p:blipFill>
        <p:spPr bwMode="auto">
          <a:xfrm>
            <a:off x="-28575" y="-19050"/>
            <a:ext cx="9191625"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11"/>
          <p:cNvSpPr>
            <a:spLocks noGrp="1" noChangeArrowheads="1"/>
          </p:cNvSpPr>
          <p:nvPr>
            <p:ph type="title"/>
          </p:nvPr>
        </p:nvSpPr>
        <p:spPr>
          <a:xfrm>
            <a:off x="381000" y="381000"/>
            <a:ext cx="8534400" cy="5029200"/>
          </a:xfrm>
        </p:spPr>
        <p:txBody>
          <a:bodyPr/>
          <a:lstStyle/>
          <a:p>
            <a:pPr algn="ctr"/>
            <a:r>
              <a:rPr lang="en-US" sz="4000" b="0" dirty="0"/>
              <a:t/>
            </a:r>
            <a:br>
              <a:rPr lang="en-US" sz="4000" b="0" dirty="0"/>
            </a:br>
            <a:r>
              <a:rPr lang="en-US" sz="4000" b="0" i="1" dirty="0">
                <a:solidFill>
                  <a:srgbClr val="24546D"/>
                </a:solidFill>
              </a:rPr>
              <a:t>Everything You Always Wanted to Know About IRT </a:t>
            </a:r>
            <a:br>
              <a:rPr lang="en-US" sz="4000" b="0" i="1" dirty="0">
                <a:solidFill>
                  <a:srgbClr val="24546D"/>
                </a:solidFill>
              </a:rPr>
            </a:br>
            <a:r>
              <a:rPr lang="en-US" sz="4000" b="0" i="1" dirty="0">
                <a:solidFill>
                  <a:srgbClr val="24546D"/>
                </a:solidFill>
              </a:rPr>
              <a:t>(But Were Afraid to Ask)</a:t>
            </a:r>
            <a:r>
              <a:rPr lang="en-US" sz="4000" b="0" dirty="0">
                <a:solidFill>
                  <a:srgbClr val="24546D"/>
                </a:solidFill>
              </a:rPr>
              <a:t/>
            </a:r>
            <a:br>
              <a:rPr lang="en-US" sz="4000" b="0" dirty="0">
                <a:solidFill>
                  <a:srgbClr val="24546D"/>
                </a:solidFill>
              </a:rPr>
            </a:br>
            <a:r>
              <a:rPr lang="en-US" sz="4000" i="1" dirty="0">
                <a:solidFill>
                  <a:srgbClr val="24546D"/>
                </a:solidFill>
              </a:rPr>
              <a:t/>
            </a:r>
            <a:br>
              <a:rPr lang="en-US" sz="4000" i="1" dirty="0">
                <a:solidFill>
                  <a:srgbClr val="24546D"/>
                </a:solidFill>
              </a:rPr>
            </a:br>
            <a:r>
              <a:rPr lang="en-US" sz="4000" dirty="0">
                <a:solidFill>
                  <a:srgbClr val="24546D"/>
                </a:solidFill>
                <a:latin typeface="Arial" charset="0"/>
                <a:ea typeface="ＭＳ Ｐゴシック" charset="0"/>
              </a:rPr>
              <a:t/>
            </a:r>
            <a:br>
              <a:rPr lang="en-US" sz="4000" dirty="0">
                <a:solidFill>
                  <a:srgbClr val="24546D"/>
                </a:solidFill>
                <a:latin typeface="Arial" charset="0"/>
                <a:ea typeface="ＭＳ Ｐゴシック" charset="0"/>
              </a:rPr>
            </a:br>
            <a:r>
              <a:rPr lang="en-US" sz="2800" dirty="0">
                <a:solidFill>
                  <a:srgbClr val="24546D"/>
                </a:solidFill>
                <a:latin typeface="Arial" charset="0"/>
                <a:ea typeface="ＭＳ Ｐゴシック" charset="0"/>
              </a:rPr>
              <a:t>Matthias von Davier</a:t>
            </a:r>
            <a:r>
              <a:rPr lang="en-US" sz="1800" dirty="0">
                <a:solidFill>
                  <a:srgbClr val="24546D"/>
                </a:solidFill>
                <a:latin typeface="Arial" charset="0"/>
                <a:ea typeface="ＭＳ Ｐゴシック" charset="0"/>
              </a:rPr>
              <a:t/>
            </a:r>
            <a:br>
              <a:rPr lang="en-US" sz="1800" dirty="0">
                <a:solidFill>
                  <a:srgbClr val="24546D"/>
                </a:solidFill>
                <a:latin typeface="Arial" charset="0"/>
                <a:ea typeface="ＭＳ Ｐゴシック" charset="0"/>
              </a:rPr>
            </a:br>
            <a:r>
              <a:rPr lang="en-US" sz="1800" dirty="0">
                <a:solidFill>
                  <a:srgbClr val="24546D"/>
                </a:solidFill>
                <a:latin typeface="Arial" charset="0"/>
                <a:ea typeface="ＭＳ Ｐゴシック" charset="0"/>
              </a:rPr>
              <a:t>Distinguished Research Scientist</a:t>
            </a:r>
            <a:br>
              <a:rPr lang="en-US" sz="1800" dirty="0">
                <a:solidFill>
                  <a:srgbClr val="24546D"/>
                </a:solidFill>
                <a:latin typeface="Arial" charset="0"/>
                <a:ea typeface="ＭＳ Ｐゴシック" charset="0"/>
              </a:rPr>
            </a:br>
            <a:r>
              <a:rPr lang="en-US" sz="1800" dirty="0">
                <a:solidFill>
                  <a:srgbClr val="24546D"/>
                </a:solidFill>
                <a:latin typeface="Arial" charset="0"/>
                <a:ea typeface="ＭＳ Ｐゴシック" charset="0"/>
              </a:rPr>
              <a:t>National Board of Medical Examiners</a:t>
            </a:r>
            <a:r>
              <a:rPr lang="en-US" sz="2800" dirty="0">
                <a:solidFill>
                  <a:srgbClr val="24546D"/>
                </a:solidFill>
                <a:latin typeface="Arial" charset="0"/>
                <a:ea typeface="ＭＳ Ｐゴシック" charset="0"/>
              </a:rPr>
              <a:t/>
            </a:r>
            <a:br>
              <a:rPr lang="en-US" sz="2800" dirty="0">
                <a:solidFill>
                  <a:srgbClr val="24546D"/>
                </a:solidFill>
                <a:latin typeface="Arial" charset="0"/>
                <a:ea typeface="ＭＳ Ｐゴシック" charset="0"/>
              </a:rPr>
            </a:br>
            <a:endParaRPr lang="en-US" sz="4000" dirty="0">
              <a:solidFill>
                <a:srgbClr val="24546D"/>
              </a:solidFill>
              <a:latin typeface="Arial" charset="0"/>
              <a:ea typeface="ＭＳ Ｐゴシック"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3307D5-DE1A-4DF2-ACA4-CA7580B14AF6}"/>
              </a:ext>
            </a:extLst>
          </p:cNvPr>
          <p:cNvSpPr>
            <a:spLocks noGrp="1"/>
          </p:cNvSpPr>
          <p:nvPr>
            <p:ph type="title"/>
          </p:nvPr>
        </p:nvSpPr>
        <p:spPr/>
        <p:txBody>
          <a:bodyPr/>
          <a:lstStyle/>
          <a:p>
            <a:r>
              <a:rPr lang="en-US" dirty="0"/>
              <a:t>Where Does IRT Come From?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6F74BB7C-373D-43EA-9807-EF85D0EA9759}"/>
                  </a:ext>
                </a:extLst>
              </p:cNvPr>
              <p:cNvSpPr>
                <a:spLocks noGrp="1"/>
              </p:cNvSpPr>
              <p:nvPr>
                <p:ph idx="1"/>
              </p:nvPr>
            </p:nvSpPr>
            <p:spPr>
              <a:xfrm>
                <a:off x="152400" y="1447800"/>
                <a:ext cx="8915400" cy="4267200"/>
              </a:xfrm>
            </p:spPr>
            <p:txBody>
              <a:bodyPr/>
              <a:lstStyle/>
              <a:p>
                <a:r>
                  <a:rPr lang="en-US" dirty="0"/>
                  <a:t>Polytomous (multinomial) IRT models (e.g. Bock, </a:t>
                </a:r>
                <a:r>
                  <a:rPr lang="en-US" dirty="0" err="1"/>
                  <a:t>Samejima</a:t>
                </a:r>
                <a:r>
                  <a:rPr lang="en-US" dirty="0"/>
                  <a:t>, </a:t>
                </a:r>
                <a:r>
                  <a:rPr lang="en-US" dirty="0" err="1"/>
                  <a:t>Muraki</a:t>
                </a:r>
                <a:r>
                  <a:rPr lang="en-US" dirty="0"/>
                  <a:t>, Andrich, Masters…).</a:t>
                </a:r>
              </a:p>
              <a:p>
                <a:r>
                  <a:rPr lang="en-US" dirty="0"/>
                  <a:t>NRM:  </a:t>
                </a:r>
                <a14:m>
                  <m:oMath xmlns:m="http://schemas.openxmlformats.org/officeDocument/2006/math">
                    <m:r>
                      <a:rPr lang="en-US" i="1">
                        <a:latin typeface="Cambria Math" panose="02040503050406030204" pitchFamily="18" charset="0"/>
                      </a:rPr>
                      <m:t>𝑃</m:t>
                    </m:r>
                    <m:d>
                      <m:dPr>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𝑛𝑖</m:t>
                            </m:r>
                          </m:sub>
                        </m:sSub>
                        <m:r>
                          <a:rPr lang="en-US" b="0" i="1" smtClean="0">
                            <a:latin typeface="Cambria Math"/>
                          </a:rPr>
                          <m:t>=</m:t>
                        </m:r>
                        <m:r>
                          <a:rPr lang="en-US" b="0" i="1" smtClean="0">
                            <a:latin typeface="Cambria Math"/>
                          </a:rPr>
                          <m:t>h</m:t>
                        </m:r>
                      </m:e>
                    </m:d>
                    <m:r>
                      <a:rPr lang="en-US" b="0" i="1" smtClean="0">
                        <a:latin typeface="Cambria Math" panose="02040503050406030204" pitchFamily="18" charset="0"/>
                      </a:rPr>
                      <m:t>=</m:t>
                    </m:r>
                    <m:f>
                      <m:fPr>
                        <m:ctrlPr>
                          <a:rPr lang="en-US" i="1" smtClean="0">
                            <a:latin typeface="Cambria Math"/>
                          </a:rPr>
                        </m:ctrlPr>
                      </m:fPr>
                      <m:num>
                        <m:func>
                          <m:funcPr>
                            <m:ctrlPr>
                              <a:rPr lang="en-US" i="1" smtClean="0">
                                <a:latin typeface="Cambria Math"/>
                              </a:rPr>
                            </m:ctrlPr>
                          </m:funcPr>
                          <m:fName>
                            <m:r>
                              <m:rPr>
                                <m:sty m:val="p"/>
                              </m:rPr>
                              <a:rPr lang="en-US" b="0" i="0" smtClean="0">
                                <a:latin typeface="Cambria Math"/>
                              </a:rPr>
                              <m:t>exp</m:t>
                            </m:r>
                          </m:fName>
                          <m:e>
                            <m:d>
                              <m:dPr>
                                <m:ctrlPr>
                                  <a:rPr lang="en-US" i="1" smtClean="0">
                                    <a:latin typeface="Cambria Math"/>
                                  </a:rPr>
                                </m:ctrlPr>
                              </m:dPr>
                              <m:e>
                                <m:sSub>
                                  <m:sSubPr>
                                    <m:ctrlPr>
                                      <a:rPr lang="en-US" i="1">
                                        <a:latin typeface="Cambria Math"/>
                                      </a:rPr>
                                    </m:ctrlPr>
                                  </m:sSubPr>
                                  <m:e>
                                    <m:r>
                                      <a:rPr lang="en-US" b="0" i="1" smtClean="0">
                                        <a:latin typeface="Cambria Math"/>
                                      </a:rPr>
                                      <m:t>𝑎</m:t>
                                    </m:r>
                                  </m:e>
                                  <m:sub>
                                    <m:r>
                                      <a:rPr lang="en-US" b="0" i="1">
                                        <a:latin typeface="Cambria Math"/>
                                      </a:rPr>
                                      <m:t>𝑖</m:t>
                                    </m:r>
                                    <m:r>
                                      <a:rPr lang="en-US" b="0" i="1" smtClean="0">
                                        <a:latin typeface="Cambria Math"/>
                                      </a:rPr>
                                      <m:t>h</m:t>
                                    </m:r>
                                  </m:sub>
                                </m:sSub>
                                <m:sSub>
                                  <m:sSubPr>
                                    <m:ctrlPr>
                                      <a:rPr lang="en-US" i="1">
                                        <a:latin typeface="Cambria Math"/>
                                      </a:rPr>
                                    </m:ctrlPr>
                                  </m:sSubPr>
                                  <m:e>
                                    <m:r>
                                      <a:rPr lang="en-US" b="0" i="1">
                                        <a:latin typeface="Cambria Math"/>
                                      </a:rPr>
                                      <m:t>𝜃</m:t>
                                    </m:r>
                                  </m:e>
                                  <m:sub>
                                    <m:r>
                                      <a:rPr lang="en-US" b="0" i="1">
                                        <a:latin typeface="Cambria Math"/>
                                      </a:rPr>
                                      <m:t>𝑛</m:t>
                                    </m:r>
                                    <m:r>
                                      <a:rPr lang="en-US" b="0" i="1" smtClean="0">
                                        <a:latin typeface="Cambria Math"/>
                                      </a:rPr>
                                      <m:t>h</m:t>
                                    </m:r>
                                  </m:sub>
                                </m:sSub>
                                <m:r>
                                  <a:rPr lang="en-US" b="0" i="1" smtClean="0">
                                    <a:latin typeface="Cambria Math"/>
                                  </a:rPr>
                                  <m:t>+</m:t>
                                </m:r>
                                <m:sSub>
                                  <m:sSubPr>
                                    <m:ctrlPr>
                                      <a:rPr lang="en-US" i="1">
                                        <a:latin typeface="Cambria Math"/>
                                      </a:rPr>
                                    </m:ctrlPr>
                                  </m:sSubPr>
                                  <m:e>
                                    <m:r>
                                      <a:rPr lang="en-US" b="0" i="1">
                                        <a:latin typeface="Cambria Math"/>
                                      </a:rPr>
                                      <m:t>𝑏</m:t>
                                    </m:r>
                                  </m:e>
                                  <m:sub>
                                    <m:r>
                                      <a:rPr lang="en-US" b="0" i="1">
                                        <a:latin typeface="Cambria Math"/>
                                      </a:rPr>
                                      <m:t>𝑖</m:t>
                                    </m:r>
                                    <m:r>
                                      <a:rPr lang="en-US" b="0" i="1" smtClean="0">
                                        <a:latin typeface="Cambria Math"/>
                                      </a:rPr>
                                      <m:t>h</m:t>
                                    </m:r>
                                  </m:sub>
                                </m:sSub>
                              </m:e>
                            </m:d>
                          </m:e>
                        </m:func>
                      </m:num>
                      <m:den>
                        <m:r>
                          <a:rPr lang="en-US" b="0" i="1" smtClean="0">
                            <a:latin typeface="Cambria Math"/>
                          </a:rPr>
                          <m:t>1+</m:t>
                        </m:r>
                        <m:nary>
                          <m:naryPr>
                            <m:chr m:val="∑"/>
                            <m:limLoc m:val="subSup"/>
                            <m:ctrlPr>
                              <a:rPr lang="en-US" i="1" smtClean="0">
                                <a:latin typeface="Cambria Math"/>
                              </a:rPr>
                            </m:ctrlPr>
                          </m:naryPr>
                          <m:sub>
                            <m:r>
                              <m:rPr>
                                <m:brk m:alnAt="25"/>
                              </m:rPr>
                              <a:rPr lang="en-US" b="0" i="1" smtClean="0">
                                <a:latin typeface="Cambria Math"/>
                              </a:rPr>
                              <m:t>𝑙</m:t>
                            </m:r>
                            <m:r>
                              <a:rPr lang="en-US" b="0" i="1" smtClean="0">
                                <a:latin typeface="Cambria Math"/>
                              </a:rPr>
                              <m:t>=1</m:t>
                            </m:r>
                          </m:sub>
                          <m:sup>
                            <m:r>
                              <a:rPr lang="en-US" b="0" i="1" smtClean="0">
                                <a:latin typeface="Cambria Math"/>
                              </a:rPr>
                              <m:t>𝐻</m:t>
                            </m:r>
                          </m:sup>
                          <m:e>
                            <m:func>
                              <m:funcPr>
                                <m:ctrlPr>
                                  <a:rPr lang="en-US" i="1">
                                    <a:latin typeface="Cambria Math"/>
                                  </a:rPr>
                                </m:ctrlPr>
                              </m:funcPr>
                              <m:fName>
                                <m:r>
                                  <a:rPr lang="en-US" b="0" i="1">
                                    <a:latin typeface="Cambria Math"/>
                                  </a:rPr>
                                  <m:t>𝑒𝑥𝑝</m:t>
                                </m:r>
                              </m:fName>
                              <m:e>
                                <m:d>
                                  <m:dPr>
                                    <m:ctrlPr>
                                      <a:rPr lang="en-US" i="1">
                                        <a:latin typeface="Cambria Math"/>
                                      </a:rPr>
                                    </m:ctrlPr>
                                  </m:dPr>
                                  <m:e>
                                    <m:sSub>
                                      <m:sSubPr>
                                        <m:ctrlPr>
                                          <a:rPr lang="en-US" i="1">
                                            <a:latin typeface="Cambria Math"/>
                                          </a:rPr>
                                        </m:ctrlPr>
                                      </m:sSubPr>
                                      <m:e>
                                        <m:r>
                                          <a:rPr lang="en-US" b="0" i="1">
                                            <a:latin typeface="Cambria Math"/>
                                          </a:rPr>
                                          <m:t>𝑎</m:t>
                                        </m:r>
                                      </m:e>
                                      <m:sub>
                                        <m:r>
                                          <a:rPr lang="en-US" b="0" i="1">
                                            <a:latin typeface="Cambria Math"/>
                                          </a:rPr>
                                          <m:t>𝑖</m:t>
                                        </m:r>
                                        <m:r>
                                          <a:rPr lang="en-US" b="0" i="1" smtClean="0">
                                            <a:latin typeface="Cambria Math"/>
                                          </a:rPr>
                                          <m:t>𝑙</m:t>
                                        </m:r>
                                      </m:sub>
                                    </m:sSub>
                                    <m:sSub>
                                      <m:sSubPr>
                                        <m:ctrlPr>
                                          <a:rPr lang="en-US" i="1">
                                            <a:latin typeface="Cambria Math"/>
                                          </a:rPr>
                                        </m:ctrlPr>
                                      </m:sSubPr>
                                      <m:e>
                                        <m:r>
                                          <a:rPr lang="en-US" b="0" i="1">
                                            <a:latin typeface="Cambria Math"/>
                                          </a:rPr>
                                          <m:t>𝜃</m:t>
                                        </m:r>
                                      </m:e>
                                      <m:sub>
                                        <m:r>
                                          <a:rPr lang="en-US" b="0" i="1">
                                            <a:latin typeface="Cambria Math"/>
                                          </a:rPr>
                                          <m:t>𝑛</m:t>
                                        </m:r>
                                        <m:r>
                                          <a:rPr lang="en-US" b="0" i="1" smtClean="0">
                                            <a:latin typeface="Cambria Math"/>
                                          </a:rPr>
                                          <m:t>h</m:t>
                                        </m:r>
                                      </m:sub>
                                    </m:sSub>
                                    <m:r>
                                      <a:rPr lang="en-US" b="0" i="1">
                                        <a:latin typeface="Cambria Math"/>
                                      </a:rPr>
                                      <m:t>+</m:t>
                                    </m:r>
                                    <m:sSub>
                                      <m:sSubPr>
                                        <m:ctrlPr>
                                          <a:rPr lang="en-US" i="1">
                                            <a:latin typeface="Cambria Math"/>
                                          </a:rPr>
                                        </m:ctrlPr>
                                      </m:sSubPr>
                                      <m:e>
                                        <m:r>
                                          <a:rPr lang="en-US" b="0" i="1">
                                            <a:latin typeface="Cambria Math"/>
                                          </a:rPr>
                                          <m:t>𝑏</m:t>
                                        </m:r>
                                      </m:e>
                                      <m:sub>
                                        <m:r>
                                          <a:rPr lang="en-US" b="0" i="1">
                                            <a:latin typeface="Cambria Math"/>
                                          </a:rPr>
                                          <m:t>𝑖</m:t>
                                        </m:r>
                                        <m:r>
                                          <a:rPr lang="en-US" b="0" i="1" smtClean="0">
                                            <a:latin typeface="Cambria Math"/>
                                          </a:rPr>
                                          <m:t>𝑙</m:t>
                                        </m:r>
                                      </m:sub>
                                    </m:sSub>
                                  </m:e>
                                </m:d>
                              </m:e>
                            </m:func>
                          </m:e>
                        </m:nary>
                      </m:den>
                    </m:f>
                  </m:oMath>
                </a14:m>
                <a:r>
                  <a:rPr lang="en-US" dirty="0"/>
                  <a:t>.</a:t>
                </a:r>
              </a:p>
              <a:p>
                <a:r>
                  <a:rPr lang="en-US" dirty="0"/>
                  <a:t>GPCM: </a:t>
                </a:r>
                <a14:m>
                  <m:oMath xmlns:m="http://schemas.openxmlformats.org/officeDocument/2006/math">
                    <m:r>
                      <a:rPr lang="en-US" i="1">
                        <a:latin typeface="Cambria Math" panose="02040503050406030204" pitchFamily="18" charset="0"/>
                      </a:rPr>
                      <m:t>𝑃</m:t>
                    </m:r>
                    <m:d>
                      <m:dPr>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𝑛𝑖</m:t>
                            </m:r>
                          </m:sub>
                        </m:sSub>
                        <m:r>
                          <a:rPr lang="en-US" i="1">
                            <a:latin typeface="Cambria Math"/>
                          </a:rPr>
                          <m:t>=</m:t>
                        </m:r>
                        <m:r>
                          <a:rPr lang="en-US" i="1">
                            <a:latin typeface="Cambria Math"/>
                          </a:rPr>
                          <m:t>h</m:t>
                        </m:r>
                      </m:e>
                    </m:d>
                    <m:r>
                      <a:rPr lang="en-US" i="1">
                        <a:latin typeface="Cambria Math" panose="02040503050406030204" pitchFamily="18" charset="0"/>
                      </a:rPr>
                      <m:t>=</m:t>
                    </m:r>
                    <m:f>
                      <m:fPr>
                        <m:ctrlPr>
                          <a:rPr lang="en-US" i="1">
                            <a:latin typeface="Cambria Math"/>
                          </a:rPr>
                        </m:ctrlPr>
                      </m:fPr>
                      <m:num>
                        <m:func>
                          <m:funcPr>
                            <m:ctrlPr>
                              <a:rPr lang="en-US" i="1">
                                <a:latin typeface="Cambria Math"/>
                              </a:rPr>
                            </m:ctrlPr>
                          </m:funcPr>
                          <m:fName>
                            <m:r>
                              <a:rPr lang="en-US" b="0" i="1">
                                <a:latin typeface="Cambria Math"/>
                              </a:rPr>
                              <m:t>𝑒𝑥𝑝</m:t>
                            </m:r>
                          </m:fName>
                          <m:e>
                            <m:d>
                              <m:dPr>
                                <m:ctrlPr>
                                  <a:rPr lang="en-US" i="1">
                                    <a:latin typeface="Cambria Math"/>
                                  </a:rPr>
                                </m:ctrlPr>
                              </m:dPr>
                              <m:e>
                                <m:sSub>
                                  <m:sSubPr>
                                    <m:ctrlPr>
                                      <a:rPr lang="en-US" i="1">
                                        <a:latin typeface="Cambria Math"/>
                                      </a:rPr>
                                    </m:ctrlPr>
                                  </m:sSubPr>
                                  <m:e>
                                    <m:r>
                                      <a:rPr lang="en-US" b="0" i="1" smtClean="0">
                                        <a:latin typeface="Cambria Math"/>
                                      </a:rPr>
                                      <m:t>h</m:t>
                                    </m:r>
                                    <m:r>
                                      <a:rPr lang="en-US" b="0" i="1">
                                        <a:latin typeface="Cambria Math"/>
                                      </a:rPr>
                                      <m:t>𝑎</m:t>
                                    </m:r>
                                  </m:e>
                                  <m:sub>
                                    <m:r>
                                      <a:rPr lang="en-US" b="0" i="1">
                                        <a:latin typeface="Cambria Math"/>
                                      </a:rPr>
                                      <m:t>𝑖</m:t>
                                    </m:r>
                                  </m:sub>
                                </m:sSub>
                                <m:sSub>
                                  <m:sSubPr>
                                    <m:ctrlPr>
                                      <a:rPr lang="en-US" i="1">
                                        <a:latin typeface="Cambria Math"/>
                                      </a:rPr>
                                    </m:ctrlPr>
                                  </m:sSubPr>
                                  <m:e>
                                    <m:r>
                                      <a:rPr lang="en-US" b="0" i="1">
                                        <a:latin typeface="Cambria Math"/>
                                      </a:rPr>
                                      <m:t>𝜃</m:t>
                                    </m:r>
                                  </m:e>
                                  <m:sub>
                                    <m:r>
                                      <a:rPr lang="en-US" b="0" i="1">
                                        <a:latin typeface="Cambria Math"/>
                                      </a:rPr>
                                      <m:t>𝑛</m:t>
                                    </m:r>
                                  </m:sub>
                                </m:sSub>
                                <m:r>
                                  <a:rPr lang="en-US" b="0" i="1">
                                    <a:latin typeface="Cambria Math"/>
                                  </a:rPr>
                                  <m:t>+</m:t>
                                </m:r>
                                <m:sSub>
                                  <m:sSubPr>
                                    <m:ctrlPr>
                                      <a:rPr lang="en-US" i="1">
                                        <a:latin typeface="Cambria Math"/>
                                      </a:rPr>
                                    </m:ctrlPr>
                                  </m:sSubPr>
                                  <m:e>
                                    <m:r>
                                      <a:rPr lang="en-US" b="0" i="1">
                                        <a:latin typeface="Cambria Math"/>
                                      </a:rPr>
                                      <m:t>𝑏</m:t>
                                    </m:r>
                                  </m:e>
                                  <m:sub>
                                    <m:r>
                                      <a:rPr lang="en-US" b="0" i="1">
                                        <a:latin typeface="Cambria Math"/>
                                      </a:rPr>
                                      <m:t>𝑖h</m:t>
                                    </m:r>
                                  </m:sub>
                                </m:sSub>
                              </m:e>
                            </m:d>
                          </m:e>
                        </m:func>
                      </m:num>
                      <m:den>
                        <m:r>
                          <a:rPr lang="en-US" b="0" i="1">
                            <a:latin typeface="Cambria Math"/>
                          </a:rPr>
                          <m:t>1+</m:t>
                        </m:r>
                        <m:nary>
                          <m:naryPr>
                            <m:chr m:val="∑"/>
                            <m:limLoc m:val="subSup"/>
                            <m:ctrlPr>
                              <a:rPr lang="en-US" i="1">
                                <a:latin typeface="Cambria Math"/>
                              </a:rPr>
                            </m:ctrlPr>
                          </m:naryPr>
                          <m:sub>
                            <m:r>
                              <m:rPr>
                                <m:brk m:alnAt="25"/>
                              </m:rPr>
                              <a:rPr lang="en-US" b="0" i="1">
                                <a:latin typeface="Cambria Math"/>
                              </a:rPr>
                              <m:t>𝑙</m:t>
                            </m:r>
                            <m:r>
                              <a:rPr lang="en-US" b="0" i="1">
                                <a:latin typeface="Cambria Math"/>
                              </a:rPr>
                              <m:t>=1</m:t>
                            </m:r>
                          </m:sub>
                          <m:sup>
                            <m:r>
                              <a:rPr lang="en-US" b="0" i="1">
                                <a:latin typeface="Cambria Math"/>
                              </a:rPr>
                              <m:t>𝐻</m:t>
                            </m:r>
                          </m:sup>
                          <m:e>
                            <m:func>
                              <m:funcPr>
                                <m:ctrlPr>
                                  <a:rPr lang="en-US" i="1">
                                    <a:latin typeface="Cambria Math"/>
                                  </a:rPr>
                                </m:ctrlPr>
                              </m:funcPr>
                              <m:fName>
                                <m:r>
                                  <a:rPr lang="en-US" b="0" i="1">
                                    <a:latin typeface="Cambria Math"/>
                                  </a:rPr>
                                  <m:t>𝑒𝑥𝑝</m:t>
                                </m:r>
                              </m:fName>
                              <m:e>
                                <m:d>
                                  <m:dPr>
                                    <m:ctrlPr>
                                      <a:rPr lang="en-US" i="1">
                                        <a:latin typeface="Cambria Math"/>
                                      </a:rPr>
                                    </m:ctrlPr>
                                  </m:dPr>
                                  <m:e>
                                    <m:sSub>
                                      <m:sSubPr>
                                        <m:ctrlPr>
                                          <a:rPr lang="en-US" i="1">
                                            <a:latin typeface="Cambria Math"/>
                                          </a:rPr>
                                        </m:ctrlPr>
                                      </m:sSubPr>
                                      <m:e>
                                        <m:r>
                                          <a:rPr lang="en-US" b="0" i="1">
                                            <a:latin typeface="Cambria Math"/>
                                          </a:rPr>
                                          <m:t>h𝑎</m:t>
                                        </m:r>
                                      </m:e>
                                      <m:sub>
                                        <m:r>
                                          <a:rPr lang="en-US" b="0" i="1">
                                            <a:latin typeface="Cambria Math"/>
                                          </a:rPr>
                                          <m:t>𝑖</m:t>
                                        </m:r>
                                      </m:sub>
                                    </m:sSub>
                                    <m:sSub>
                                      <m:sSubPr>
                                        <m:ctrlPr>
                                          <a:rPr lang="en-US" i="1">
                                            <a:latin typeface="Cambria Math"/>
                                          </a:rPr>
                                        </m:ctrlPr>
                                      </m:sSubPr>
                                      <m:e>
                                        <m:r>
                                          <a:rPr lang="en-US" b="0" i="1">
                                            <a:latin typeface="Cambria Math"/>
                                          </a:rPr>
                                          <m:t>𝜃</m:t>
                                        </m:r>
                                      </m:e>
                                      <m:sub>
                                        <m:r>
                                          <a:rPr lang="en-US" b="0" i="1">
                                            <a:latin typeface="Cambria Math"/>
                                          </a:rPr>
                                          <m:t>𝑛</m:t>
                                        </m:r>
                                      </m:sub>
                                    </m:sSub>
                                    <m:r>
                                      <a:rPr lang="en-US" b="0" i="1">
                                        <a:latin typeface="Cambria Math"/>
                                      </a:rPr>
                                      <m:t>+</m:t>
                                    </m:r>
                                    <m:sSub>
                                      <m:sSubPr>
                                        <m:ctrlPr>
                                          <a:rPr lang="en-US" i="1">
                                            <a:latin typeface="Cambria Math"/>
                                          </a:rPr>
                                        </m:ctrlPr>
                                      </m:sSubPr>
                                      <m:e>
                                        <m:r>
                                          <a:rPr lang="en-US" b="0" i="1">
                                            <a:latin typeface="Cambria Math"/>
                                          </a:rPr>
                                          <m:t>𝑏</m:t>
                                        </m:r>
                                      </m:e>
                                      <m:sub>
                                        <m:r>
                                          <a:rPr lang="en-US" b="0" i="1">
                                            <a:latin typeface="Cambria Math"/>
                                          </a:rPr>
                                          <m:t>𝑖h</m:t>
                                        </m:r>
                                      </m:sub>
                                    </m:sSub>
                                  </m:e>
                                </m:d>
                              </m:e>
                            </m:func>
                          </m:e>
                        </m:nary>
                      </m:den>
                    </m:f>
                  </m:oMath>
                </a14:m>
                <a:r>
                  <a:rPr lang="en-US" dirty="0"/>
                  <a:t>.</a:t>
                </a:r>
              </a:p>
              <a:p>
                <a:r>
                  <a:rPr lang="en-US" dirty="0"/>
                  <a:t>More in: Handbook Item Response Theory, 2</a:t>
                </a:r>
                <a:r>
                  <a:rPr lang="en-US" baseline="30000" dirty="0"/>
                  <a:t>nd</a:t>
                </a:r>
                <a:r>
                  <a:rPr lang="en-US" dirty="0"/>
                  <a:t> Edition, Vol.1 (van der Linden, 2017)</a:t>
                </a:r>
              </a:p>
            </p:txBody>
          </p:sp>
        </mc:Choice>
        <mc:Fallback xmlns="">
          <p:sp>
            <p:nvSpPr>
              <p:cNvPr id="3" name="Content Placeholder 2">
                <a:extLst>
                  <a:ext uri="{FF2B5EF4-FFF2-40B4-BE49-F238E27FC236}">
                    <a16:creationId xmlns:a16="http://schemas.microsoft.com/office/drawing/2014/main" id="{6F74BB7C-373D-43EA-9807-EF85D0EA9759}"/>
                  </a:ext>
                </a:extLst>
              </p:cNvPr>
              <p:cNvSpPr>
                <a:spLocks noGrp="1" noRot="1" noChangeAspect="1" noMove="1" noResize="1" noEditPoints="1" noAdjustHandles="1" noChangeArrowheads="1" noChangeShapeType="1" noTextEdit="1"/>
              </p:cNvSpPr>
              <p:nvPr>
                <p:ph idx="1"/>
              </p:nvPr>
            </p:nvSpPr>
            <p:spPr>
              <a:xfrm>
                <a:off x="152400" y="1447800"/>
                <a:ext cx="8915400" cy="4267200"/>
              </a:xfrm>
              <a:blipFill>
                <a:blip r:embed="rId3"/>
                <a:stretch>
                  <a:fillRect l="-1572" t="-1857" r="-820" b="-1000"/>
                </a:stretch>
              </a:blipFill>
            </p:spPr>
            <p:txBody>
              <a:bodyPr/>
              <a:lstStyle/>
              <a:p>
                <a:r>
                  <a:rPr lang="en-US">
                    <a:noFill/>
                  </a:rPr>
                  <a:t> </a:t>
                </a:r>
              </a:p>
            </p:txBody>
          </p:sp>
        </mc:Fallback>
      </mc:AlternateContent>
    </p:spTree>
    <p:extLst>
      <p:ext uri="{BB962C8B-B14F-4D97-AF65-F5344CB8AC3E}">
        <p14:creationId xmlns:p14="http://schemas.microsoft.com/office/powerpoint/2010/main" val="451994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3307D5-DE1A-4DF2-ACA4-CA7580B14AF6}"/>
              </a:ext>
            </a:extLst>
          </p:cNvPr>
          <p:cNvSpPr>
            <a:spLocks noGrp="1"/>
          </p:cNvSpPr>
          <p:nvPr>
            <p:ph type="title"/>
          </p:nvPr>
        </p:nvSpPr>
        <p:spPr/>
        <p:txBody>
          <a:bodyPr/>
          <a:lstStyle/>
          <a:p>
            <a:r>
              <a:rPr lang="en-US" dirty="0"/>
              <a:t>Where Does IRT Come From?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6F74BB7C-373D-43EA-9807-EF85D0EA9759}"/>
                  </a:ext>
                </a:extLst>
              </p:cNvPr>
              <p:cNvSpPr>
                <a:spLocks noGrp="1"/>
              </p:cNvSpPr>
              <p:nvPr>
                <p:ph idx="1"/>
              </p:nvPr>
            </p:nvSpPr>
            <p:spPr>
              <a:xfrm>
                <a:off x="76200" y="1371600"/>
                <a:ext cx="8991600" cy="4267200"/>
              </a:xfrm>
            </p:spPr>
            <p:txBody>
              <a:bodyPr/>
              <a:lstStyle/>
              <a:p>
                <a:pPr lvl="1"/>
                <a:r>
                  <a:rPr lang="en-US" dirty="0" smtClean="0"/>
                  <a:t>Local independence:</a:t>
                </a:r>
                <a:endParaRPr lang="en-US" dirty="0"/>
              </a:p>
              <a:p>
                <a:pPr marL="45720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a:rPr>
                          </m:ctrlPr>
                        </m:dPr>
                        <m:e>
                          <m:r>
                            <a:rPr lang="en-US" b="1" i="1" smtClean="0">
                              <a:latin typeface="Cambria Math"/>
                            </a:rPr>
                            <m:t>𝑿</m:t>
                          </m:r>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i="1">
                                  <a:latin typeface="Cambria Math"/>
                                </a:rPr>
                              </m:ctrlPr>
                            </m:sSubPr>
                            <m:e>
                              <m:r>
                                <a:rPr lang="en-US" i="1">
                                  <a:latin typeface="Cambria Math"/>
                                </a:rPr>
                                <m:t>𝑥</m:t>
                              </m:r>
                            </m:e>
                            <m:sub>
                              <m:r>
                                <a:rPr lang="en-US" b="0" i="1" smtClean="0">
                                  <a:latin typeface="Cambria Math"/>
                                </a:rPr>
                                <m:t>𝐼</m:t>
                              </m:r>
                            </m:sub>
                          </m:sSub>
                          <m:r>
                            <a:rPr lang="en-US" b="0" i="1" smtClean="0">
                              <a:latin typeface="Cambria Math"/>
                            </a:rPr>
                            <m:t>|</m:t>
                          </m:r>
                          <m:sSub>
                            <m:sSubPr>
                              <m:ctrlPr>
                                <a:rPr lang="en-US" i="1">
                                  <a:latin typeface="Cambria Math"/>
                                </a:rPr>
                              </m:ctrlPr>
                            </m:sSubPr>
                            <m:e>
                              <m:r>
                                <a:rPr lang="en-US" i="1">
                                  <a:latin typeface="Cambria Math"/>
                                </a:rPr>
                                <m:t>𝜃</m:t>
                              </m:r>
                            </m:e>
                            <m:sub>
                              <m:r>
                                <a:rPr lang="en-US" i="1">
                                  <a:latin typeface="Cambria Math"/>
                                </a:rPr>
                                <m:t>𝑛</m:t>
                              </m:r>
                            </m:sub>
                          </m:sSub>
                        </m:e>
                      </m:d>
                      <m:r>
                        <a:rPr lang="en-US" b="0" i="1" smtClean="0">
                          <a:latin typeface="Cambria Math"/>
                        </a:rPr>
                        <m:t>=</m:t>
                      </m:r>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𝐼</m:t>
                          </m:r>
                        </m:sup>
                        <m:e>
                          <m:r>
                            <a:rPr lang="en-US" i="1">
                              <a:latin typeface="Cambria Math" panose="02040503050406030204" pitchFamily="18" charset="0"/>
                            </a:rPr>
                            <m:t>𝑃</m:t>
                          </m:r>
                          <m:d>
                            <m:dPr>
                              <m:ctrlPr>
                                <a:rPr lang="en-US" i="1">
                                  <a:latin typeface="Cambria Math"/>
                                </a:rPr>
                              </m:ctrlPr>
                            </m:dPr>
                            <m:e>
                              <m:sSub>
                                <m:sSubPr>
                                  <m:ctrlPr>
                                    <a:rPr lang="en-US" i="1" smtClean="0">
                                      <a:latin typeface="Cambria Math"/>
                                    </a:rPr>
                                  </m:ctrlPr>
                                </m:sSubPr>
                                <m:e>
                                  <m:r>
                                    <a:rPr lang="en-US" b="0" i="1" smtClean="0">
                                      <a:latin typeface="Cambria Math"/>
                                    </a:rPr>
                                    <m:t>𝑋</m:t>
                                  </m:r>
                                </m:e>
                                <m:sub>
                                  <m:r>
                                    <a:rPr lang="en-US" b="0" i="1" smtClean="0">
                                      <a:latin typeface="Cambria Math"/>
                                    </a:rPr>
                                    <m:t>𝑖</m:t>
                                  </m:r>
                                </m:sub>
                              </m:sSub>
                              <m:r>
                                <a:rPr lang="en-US" i="1">
                                  <a:latin typeface="Cambria Math"/>
                                </a:rPr>
                                <m:t>=</m:t>
                              </m:r>
                              <m:sSub>
                                <m:sSubPr>
                                  <m:ctrlPr>
                                    <a:rPr lang="en-US" i="1">
                                      <a:latin typeface="Cambria Math"/>
                                    </a:rPr>
                                  </m:ctrlPr>
                                </m:sSubPr>
                                <m:e>
                                  <m:r>
                                    <a:rPr lang="en-US" i="1">
                                      <a:latin typeface="Cambria Math"/>
                                    </a:rPr>
                                    <m:t>𝑥</m:t>
                                  </m:r>
                                </m:e>
                                <m:sub>
                                  <m:r>
                                    <a:rPr lang="en-US" b="0" i="1" smtClean="0">
                                      <a:latin typeface="Cambria Math"/>
                                    </a:rPr>
                                    <m:t>𝑖</m:t>
                                  </m:r>
                                </m:sub>
                              </m:sSub>
                              <m:r>
                                <a:rPr lang="en-US" i="1">
                                  <a:latin typeface="Cambria Math"/>
                                </a:rPr>
                                <m:t>|</m:t>
                              </m:r>
                              <m:sSub>
                                <m:sSubPr>
                                  <m:ctrlPr>
                                    <a:rPr lang="en-US" i="1">
                                      <a:latin typeface="Cambria Math"/>
                                    </a:rPr>
                                  </m:ctrlPr>
                                </m:sSubPr>
                                <m:e>
                                  <m:r>
                                    <a:rPr lang="en-US" i="1">
                                      <a:latin typeface="Cambria Math"/>
                                    </a:rPr>
                                    <m:t>𝜃</m:t>
                                  </m:r>
                                </m:e>
                                <m:sub>
                                  <m:r>
                                    <a:rPr lang="en-US" i="1">
                                      <a:latin typeface="Cambria Math"/>
                                    </a:rPr>
                                    <m:t>𝑛</m:t>
                                  </m:r>
                                </m:sub>
                              </m:sSub>
                            </m:e>
                          </m:d>
                        </m:e>
                      </m:nary>
                    </m:oMath>
                  </m:oMathPara>
                </a14:m>
                <a:endParaRPr lang="en-US" dirty="0"/>
              </a:p>
              <a:p>
                <a:pPr lvl="1"/>
                <a14:m>
                  <m:oMath xmlns:m="http://schemas.openxmlformats.org/officeDocument/2006/math">
                    <m:sSub>
                      <m:sSubPr>
                        <m:ctrlPr>
                          <a:rPr lang="en-US" i="1">
                            <a:latin typeface="Cambria Math"/>
                          </a:rPr>
                        </m:ctrlPr>
                      </m:sSubPr>
                      <m:e>
                        <m:r>
                          <a:rPr lang="en-US" i="1">
                            <a:latin typeface="Cambria Math"/>
                          </a:rPr>
                          <m:t>𝜃</m:t>
                        </m:r>
                      </m:e>
                      <m:sub>
                        <m:r>
                          <a:rPr lang="en-US" i="1">
                            <a:latin typeface="Cambria Math"/>
                          </a:rPr>
                          <m:t>𝑛</m:t>
                        </m:r>
                      </m:sub>
                    </m:sSub>
                  </m:oMath>
                </a14:m>
                <a:r>
                  <a:rPr lang="en-US" dirty="0"/>
                  <a:t> </a:t>
                </a:r>
                <a:r>
                  <a:rPr lang="en-US" dirty="0" smtClean="0"/>
                  <a:t>as N fixed effects </a:t>
                </a:r>
                <a:r>
                  <a:rPr lang="en-US" dirty="0"/>
                  <a:t>-&gt; trouble, inconsistent parameter estimates (Kiefer &amp; Wolfowitz, 1956, Andersen, 1972, </a:t>
                </a:r>
                <a:r>
                  <a:rPr lang="en-US" dirty="0" err="1"/>
                  <a:t>Haberman</a:t>
                </a:r>
                <a:r>
                  <a:rPr lang="en-US" dirty="0"/>
                  <a:t>, 1977)</a:t>
                </a:r>
              </a:p>
              <a:p>
                <a:pPr lvl="1"/>
                <a14:m>
                  <m:oMath xmlns:m="http://schemas.openxmlformats.org/officeDocument/2006/math">
                    <m:sSub>
                      <m:sSubPr>
                        <m:ctrlPr>
                          <a:rPr lang="en-US" i="1">
                            <a:latin typeface="Cambria Math"/>
                          </a:rPr>
                        </m:ctrlPr>
                      </m:sSubPr>
                      <m:e>
                        <m:r>
                          <a:rPr lang="en-US" i="1">
                            <a:latin typeface="Cambria Math"/>
                          </a:rPr>
                          <m:t>𝜃</m:t>
                        </m:r>
                      </m:e>
                      <m:sub>
                        <m:r>
                          <a:rPr lang="en-US" i="1">
                            <a:latin typeface="Cambria Math"/>
                          </a:rPr>
                          <m:t>𝑛</m:t>
                        </m:r>
                      </m:sub>
                    </m:sSub>
                  </m:oMath>
                </a14:m>
                <a:r>
                  <a:rPr lang="en-US" dirty="0"/>
                  <a:t> random effect, </a:t>
                </a:r>
                <a14:m>
                  <m:oMath xmlns:m="http://schemas.openxmlformats.org/officeDocument/2006/math">
                    <m:sSub>
                      <m:sSubPr>
                        <m:ctrlPr>
                          <a:rPr lang="en-US" b="1" i="1">
                            <a:latin typeface="Cambria Math"/>
                          </a:rPr>
                        </m:ctrlPr>
                      </m:sSubPr>
                      <m:e>
                        <m:r>
                          <a:rPr lang="en-US" i="1">
                            <a:latin typeface="Cambria Math"/>
                          </a:rPr>
                          <m:t>𝑏</m:t>
                        </m:r>
                      </m:e>
                      <m:sub>
                        <m:r>
                          <a:rPr lang="en-US" b="1" i="1">
                            <a:latin typeface="Cambria Math"/>
                          </a:rPr>
                          <m:t>𝒊</m:t>
                        </m:r>
                      </m:sub>
                    </m:sSub>
                  </m:oMath>
                </a14:m>
                <a:r>
                  <a:rPr lang="en-US" dirty="0"/>
                  <a:t> fixed effect, MML with EM algorithm (</a:t>
                </a:r>
                <a:r>
                  <a:rPr lang="en-US" dirty="0" err="1"/>
                  <a:t>Dempster</a:t>
                </a:r>
                <a:r>
                  <a:rPr lang="en-US" dirty="0"/>
                  <a:t>, Laird &amp; Rubin, 1977, JRSS, B) or stabilized Newton (</a:t>
                </a:r>
                <a:r>
                  <a:rPr lang="en-US" dirty="0" err="1"/>
                  <a:t>Haberman</a:t>
                </a:r>
                <a:r>
                  <a:rPr lang="en-US" dirty="0"/>
                  <a:t>, 197X).</a:t>
                </a:r>
              </a:p>
              <a:p>
                <a:pPr lvl="1"/>
                <a:endParaRPr lang="en-US" dirty="0"/>
              </a:p>
            </p:txBody>
          </p:sp>
        </mc:Choice>
        <mc:Fallback xmlns="">
          <p:sp>
            <p:nvSpPr>
              <p:cNvPr id="3" name="Content Placeholder 2">
                <a:extLst>
                  <a:ext uri="{FF2B5EF4-FFF2-40B4-BE49-F238E27FC236}">
                    <a16:creationId xmlns:a16="http://schemas.microsoft.com/office/drawing/2014/main" xmlns="" xmlns:a14="http://schemas.microsoft.com/office/drawing/2010/main" id="{6F74BB7C-373D-43EA-9807-EF85D0EA9759}"/>
                  </a:ext>
                </a:extLst>
              </p:cNvPr>
              <p:cNvSpPr>
                <a:spLocks noGrp="1" noRot="1" noChangeAspect="1" noMove="1" noResize="1" noEditPoints="1" noAdjustHandles="1" noChangeArrowheads="1" noChangeShapeType="1" noTextEdit="1"/>
              </p:cNvSpPr>
              <p:nvPr>
                <p:ph idx="1"/>
              </p:nvPr>
            </p:nvSpPr>
            <p:spPr>
              <a:xfrm>
                <a:off x="76200" y="1371600"/>
                <a:ext cx="8991600" cy="4267200"/>
              </a:xfrm>
              <a:blipFill rotWithShape="1">
                <a:blip r:embed="rId3"/>
                <a:stretch>
                  <a:fillRect t="-1429" b="-8286"/>
                </a:stretch>
              </a:blipFill>
            </p:spPr>
            <p:txBody>
              <a:bodyPr/>
              <a:lstStyle/>
              <a:p>
                <a:r>
                  <a:rPr lang="en-US">
                    <a:noFill/>
                  </a:rPr>
                  <a:t> </a:t>
                </a:r>
              </a:p>
            </p:txBody>
          </p:sp>
        </mc:Fallback>
      </mc:AlternateContent>
    </p:spTree>
    <p:extLst>
      <p:ext uri="{BB962C8B-B14F-4D97-AF65-F5344CB8AC3E}">
        <p14:creationId xmlns:p14="http://schemas.microsoft.com/office/powerpoint/2010/main" val="348555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3307D5-DE1A-4DF2-ACA4-CA7580B14AF6}"/>
              </a:ext>
            </a:extLst>
          </p:cNvPr>
          <p:cNvSpPr>
            <a:spLocks noGrp="1"/>
          </p:cNvSpPr>
          <p:nvPr>
            <p:ph type="title"/>
          </p:nvPr>
        </p:nvSpPr>
        <p:spPr/>
        <p:txBody>
          <a:bodyPr/>
          <a:lstStyle/>
          <a:p>
            <a:r>
              <a:rPr lang="en-US" dirty="0"/>
              <a:t>Where Does IRT Come From?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6F74BB7C-373D-43EA-9807-EF85D0EA9759}"/>
                  </a:ext>
                </a:extLst>
              </p:cNvPr>
              <p:cNvSpPr>
                <a:spLocks noGrp="1"/>
              </p:cNvSpPr>
              <p:nvPr>
                <p:ph idx="1"/>
              </p:nvPr>
            </p:nvSpPr>
            <p:spPr>
              <a:xfrm>
                <a:off x="76200" y="1371600"/>
                <a:ext cx="8991600" cy="4267200"/>
              </a:xfrm>
            </p:spPr>
            <p:txBody>
              <a:bodyPr/>
              <a:lstStyle/>
              <a:p>
                <a:r>
                  <a:rPr lang="en-US" dirty="0"/>
                  <a:t>Commonly used for estimation:</a:t>
                </a:r>
              </a:p>
              <a:p>
                <a:pPr lvl="1"/>
                <a:r>
                  <a:rPr lang="en-US" dirty="0"/>
                  <a:t>Marginal maximum likelihood. The likelihood of a certain vector of </a:t>
                </a:r>
                <a:r>
                  <a:rPr lang="en-US" dirty="0" smtClean="0"/>
                  <a:t>responses </a:t>
                </a:r>
                <a:r>
                  <a:rPr lang="en-US" dirty="0"/>
                  <a:t>is</a:t>
                </a:r>
              </a:p>
              <a:p>
                <a:pPr lvl="1"/>
                <a14:m>
                  <m:oMath xmlns:m="http://schemas.openxmlformats.org/officeDocument/2006/math">
                    <m:r>
                      <a:rPr lang="en-US" i="1">
                        <a:latin typeface="Cambria Math" panose="02040503050406030204" pitchFamily="18" charset="0"/>
                      </a:rPr>
                      <m:t>𝑃</m:t>
                    </m:r>
                    <m:d>
                      <m:dPr>
                        <m:ctrlPr>
                          <a:rPr lang="en-US" i="1">
                            <a:latin typeface="Cambria Math"/>
                          </a:rPr>
                        </m:ctrlPr>
                      </m:dPr>
                      <m:e>
                        <m:r>
                          <a:rPr lang="en-US" b="1" i="1" smtClean="0">
                            <a:latin typeface="Cambria Math"/>
                          </a:rPr>
                          <m:t>𝑿</m:t>
                        </m:r>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i="1">
                                <a:latin typeface="Cambria Math"/>
                              </a:rPr>
                            </m:ctrlPr>
                          </m:sSubPr>
                          <m:e>
                            <m:r>
                              <a:rPr lang="en-US" i="1">
                                <a:latin typeface="Cambria Math"/>
                              </a:rPr>
                              <m:t>𝑥</m:t>
                            </m:r>
                          </m:e>
                          <m:sub>
                            <m:r>
                              <a:rPr lang="en-US" b="0" i="1" smtClean="0">
                                <a:latin typeface="Cambria Math"/>
                              </a:rPr>
                              <m:t>𝐼</m:t>
                            </m:r>
                          </m:sub>
                        </m:sSub>
                      </m:e>
                    </m:d>
                    <m:r>
                      <a:rPr lang="en-US" b="0" i="1" smtClean="0">
                        <a:latin typeface="Cambria Math"/>
                      </a:rPr>
                      <m:t>=</m:t>
                    </m:r>
                    <m:nary>
                      <m:naryPr>
                        <m:limLoc m:val="undOvr"/>
                        <m:ctrlPr>
                          <a:rPr lang="en-US" b="0" i="1" smtClean="0">
                            <a:latin typeface="Cambria Math"/>
                          </a:rPr>
                        </m:ctrlPr>
                      </m:naryPr>
                      <m:sub>
                        <m:r>
                          <m:rPr>
                            <m:brk m:alnAt="24"/>
                          </m:rPr>
                          <a:rPr lang="en-US" b="0" i="1" smtClean="0">
                            <a:latin typeface="Cambria Math"/>
                          </a:rPr>
                          <m:t>−</m:t>
                        </m:r>
                        <m:r>
                          <a:rPr lang="en-US" b="0" i="1" smtClean="0">
                            <a:latin typeface="Cambria Math"/>
                            <a:ea typeface="Cambria Math"/>
                          </a:rPr>
                          <m:t>∞</m:t>
                        </m:r>
                      </m:sub>
                      <m:sup>
                        <m:r>
                          <a:rPr lang="en-US" b="0" i="1" smtClean="0">
                            <a:latin typeface="Cambria Math"/>
                            <a:ea typeface="Cambria Math"/>
                          </a:rPr>
                          <m:t>∞</m:t>
                        </m:r>
                      </m:sup>
                      <m:e>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𝐼</m:t>
                            </m:r>
                          </m:sup>
                          <m:e>
                            <m:r>
                              <a:rPr lang="en-US" i="1">
                                <a:latin typeface="Cambria Math" panose="02040503050406030204" pitchFamily="18" charset="0"/>
                              </a:rPr>
                              <m:t>𝑃</m:t>
                            </m:r>
                            <m:d>
                              <m:dPr>
                                <m:ctrlPr>
                                  <a:rPr lang="en-US" i="1">
                                    <a:latin typeface="Cambria Math"/>
                                  </a:rPr>
                                </m:ctrlPr>
                              </m:dPr>
                              <m:e>
                                <m:sSub>
                                  <m:sSubPr>
                                    <m:ctrlPr>
                                      <a:rPr lang="en-US" i="1">
                                        <a:latin typeface="Cambria Math"/>
                                      </a:rPr>
                                    </m:ctrlPr>
                                  </m:sSubPr>
                                  <m:e>
                                    <m:r>
                                      <a:rPr lang="en-US" i="1">
                                        <a:latin typeface="Cambria Math"/>
                                      </a:rPr>
                                      <m:t>𝑋</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𝑥</m:t>
                                    </m:r>
                                  </m:e>
                                  <m:sub>
                                    <m:r>
                                      <a:rPr lang="en-US" i="1">
                                        <a:latin typeface="Cambria Math"/>
                                      </a:rPr>
                                      <m:t>𝑖</m:t>
                                    </m:r>
                                  </m:sub>
                                </m:sSub>
                                <m:r>
                                  <a:rPr lang="en-US" i="1">
                                    <a:latin typeface="Cambria Math"/>
                                  </a:rPr>
                                  <m:t>|</m:t>
                                </m:r>
                                <m:r>
                                  <a:rPr lang="en-US" i="1" smtClean="0">
                                    <a:latin typeface="Cambria Math"/>
                                  </a:rPr>
                                  <m:t>𝜃</m:t>
                                </m:r>
                              </m:e>
                            </m:d>
                            <m:r>
                              <a:rPr lang="en-US" b="0" i="1" smtClean="0">
                                <a:latin typeface="Cambria Math"/>
                              </a:rPr>
                              <m:t>𝑓</m:t>
                            </m:r>
                            <m:d>
                              <m:dPr>
                                <m:ctrlPr>
                                  <a:rPr lang="en-US" b="0" i="1" smtClean="0">
                                    <a:latin typeface="Cambria Math"/>
                                  </a:rPr>
                                </m:ctrlPr>
                              </m:dPr>
                              <m:e>
                                <m:r>
                                  <a:rPr lang="en-US" i="1">
                                    <a:latin typeface="Cambria Math"/>
                                  </a:rPr>
                                  <m:t>𝜃</m:t>
                                </m:r>
                              </m:e>
                            </m:d>
                            <m:r>
                              <a:rPr lang="en-US" b="0" i="1" smtClean="0">
                                <a:latin typeface="Cambria Math"/>
                              </a:rPr>
                              <m:t>𝑑</m:t>
                            </m:r>
                            <m:r>
                              <a:rPr lang="en-US" i="1">
                                <a:latin typeface="Cambria Math"/>
                              </a:rPr>
                              <m:t>𝜃</m:t>
                            </m:r>
                          </m:e>
                        </m:nary>
                      </m:e>
                    </m:nary>
                  </m:oMath>
                </a14:m>
                <a:endParaRPr lang="en-US" dirty="0"/>
              </a:p>
              <a:p>
                <a:pPr lvl="1"/>
                <a:r>
                  <a:rPr lang="en-US" dirty="0"/>
                  <a:t>For the 2PL IRT model, one would maximize:</a:t>
                </a:r>
              </a:p>
              <a:p>
                <a:pPr lvl="1"/>
                <a14:m>
                  <m:oMath xmlns:m="http://schemas.openxmlformats.org/officeDocument/2006/math">
                    <m:r>
                      <a:rPr lang="en-US" i="1" dirty="0" smtClean="0">
                        <a:latin typeface="Cambria Math"/>
                      </a:rPr>
                      <m:t>𝐿</m:t>
                    </m:r>
                    <m:r>
                      <a:rPr lang="en-US" b="0" i="1" dirty="0" smtClean="0">
                        <a:latin typeface="Cambria Math"/>
                      </a:rPr>
                      <m:t>=</m:t>
                    </m:r>
                    <m:nary>
                      <m:naryPr>
                        <m:chr m:val="∑"/>
                        <m:ctrlPr>
                          <a:rPr lang="en-US" b="0" i="1" dirty="0" smtClean="0">
                            <a:latin typeface="Cambria Math"/>
                          </a:rPr>
                        </m:ctrlPr>
                      </m:naryPr>
                      <m:sub>
                        <m:r>
                          <m:rPr>
                            <m:brk m:alnAt="23"/>
                          </m:rPr>
                          <a:rPr lang="en-US" b="0" i="1" dirty="0" smtClean="0">
                            <a:latin typeface="Cambria Math"/>
                          </a:rPr>
                          <m:t>𝑛</m:t>
                        </m:r>
                        <m:r>
                          <a:rPr lang="en-US" b="0" i="1" dirty="0" smtClean="0">
                            <a:latin typeface="Cambria Math"/>
                          </a:rPr>
                          <m:t>=1</m:t>
                        </m:r>
                      </m:sub>
                      <m:sup>
                        <m:r>
                          <a:rPr lang="en-US" b="0" i="1" dirty="0" smtClean="0">
                            <a:latin typeface="Cambria Math"/>
                          </a:rPr>
                          <m:t>𝑁</m:t>
                        </m:r>
                      </m:sup>
                      <m:e>
                        <m:r>
                          <a:rPr lang="en-US" i="1" dirty="0">
                            <a:latin typeface="Cambria Math"/>
                          </a:rPr>
                          <m:t>𝑙𝑛</m:t>
                        </m:r>
                        <m:nary>
                          <m:naryPr>
                            <m:limLoc m:val="undOvr"/>
                            <m:ctrlPr>
                              <a:rPr lang="en-US" i="1">
                                <a:latin typeface="Cambria Math"/>
                              </a:rPr>
                            </m:ctrlPr>
                          </m:naryPr>
                          <m:sub>
                            <m:r>
                              <m:rPr>
                                <m:brk m:alnAt="24"/>
                              </m:rPr>
                              <a:rPr lang="en-US" i="1">
                                <a:latin typeface="Cambria Math"/>
                              </a:rPr>
                              <m:t>−</m:t>
                            </m:r>
                            <m:r>
                              <a:rPr lang="en-US" i="1">
                                <a:latin typeface="Cambria Math"/>
                                <a:ea typeface="Cambria Math"/>
                              </a:rPr>
                              <m:t>∞</m:t>
                            </m:r>
                          </m:sub>
                          <m:sup>
                            <m:r>
                              <a:rPr lang="en-US" i="1">
                                <a:latin typeface="Cambria Math"/>
                                <a:ea typeface="Cambria Math"/>
                              </a:rPr>
                              <m:t>∞</m:t>
                            </m:r>
                          </m:sup>
                          <m:e>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𝐼</m:t>
                                </m:r>
                              </m:sup>
                              <m:e>
                                <m:d>
                                  <m:dPr>
                                    <m:begChr m:val="["/>
                                    <m:endChr m:val="]"/>
                                    <m:ctrlPr>
                                      <a:rPr lang="en-US" i="1" smtClean="0">
                                        <a:latin typeface="Cambria Math"/>
                                      </a:rPr>
                                    </m:ctrlPr>
                                  </m:dPr>
                                  <m:e>
                                    <m:f>
                                      <m:fPr>
                                        <m:ctrlPr>
                                          <a:rPr lang="en-US" i="1">
                                            <a:latin typeface="Cambria Math"/>
                                          </a:rPr>
                                        </m:ctrlPr>
                                      </m:fPr>
                                      <m:num>
                                        <m:sSup>
                                          <m:sSupPr>
                                            <m:ctrlPr>
                                              <a:rPr lang="en-US" i="1">
                                                <a:latin typeface="Cambria Math"/>
                                              </a:rPr>
                                            </m:ctrlPr>
                                          </m:sSupPr>
                                          <m:e>
                                            <m:func>
                                              <m:funcPr>
                                                <m:ctrlPr>
                                                  <a:rPr lang="en-US" i="1">
                                                    <a:latin typeface="Cambria Math"/>
                                                  </a:rPr>
                                                </m:ctrlPr>
                                              </m:funcPr>
                                              <m:fName>
                                                <m:r>
                                                  <m:rPr>
                                                    <m:sty m:val="p"/>
                                                  </m:rPr>
                                                  <a:rPr lang="en-US">
                                                    <a:latin typeface="Cambria Math"/>
                                                  </a:rPr>
                                                  <m:t>exp</m:t>
                                                </m:r>
                                              </m:fName>
                                              <m:e>
                                                <m:d>
                                                  <m:dPr>
                                                    <m:ctrlPr>
                                                      <a:rPr lang="en-US" i="1">
                                                        <a:latin typeface="Cambria Math"/>
                                                      </a:rPr>
                                                    </m:ctrlPr>
                                                  </m:dPr>
                                                  <m:e>
                                                    <m:sSub>
                                                      <m:sSubPr>
                                                        <m:ctrlPr>
                                                          <a:rPr lang="en-US" b="1" i="1">
                                                            <a:latin typeface="Cambria Math"/>
                                                          </a:rPr>
                                                        </m:ctrlPr>
                                                      </m:sSubPr>
                                                      <m:e>
                                                        <m:r>
                                                          <a:rPr lang="en-US" i="1">
                                                            <a:latin typeface="Cambria Math"/>
                                                          </a:rPr>
                                                          <m:t>𝑎</m:t>
                                                        </m:r>
                                                      </m:e>
                                                      <m:sub>
                                                        <m:r>
                                                          <a:rPr lang="en-US" b="1" i="1">
                                                            <a:latin typeface="Cambria Math"/>
                                                          </a:rPr>
                                                          <m:t>𝒊</m:t>
                                                        </m:r>
                                                      </m:sub>
                                                    </m:sSub>
                                                    <m:d>
                                                      <m:dPr>
                                                        <m:begChr m:val="["/>
                                                        <m:endChr m:val="]"/>
                                                        <m:ctrlPr>
                                                          <a:rPr lang="en-US" i="1">
                                                            <a:latin typeface="Cambria Math"/>
                                                          </a:rPr>
                                                        </m:ctrlPr>
                                                      </m:dPr>
                                                      <m:e>
                                                        <m:r>
                                                          <a:rPr lang="en-US" i="1">
                                                            <a:latin typeface="Cambria Math"/>
                                                          </a:rPr>
                                                          <m:t>𝜃</m:t>
                                                        </m:r>
                                                        <m:r>
                                                          <a:rPr lang="en-US" i="1">
                                                            <a:latin typeface="Cambria Math"/>
                                                          </a:rPr>
                                                          <m:t>−</m:t>
                                                        </m:r>
                                                        <m:sSub>
                                                          <m:sSubPr>
                                                            <m:ctrlPr>
                                                              <a:rPr lang="en-US" b="1" i="1">
                                                                <a:latin typeface="Cambria Math"/>
                                                              </a:rPr>
                                                            </m:ctrlPr>
                                                          </m:sSubPr>
                                                          <m:e>
                                                            <m:r>
                                                              <a:rPr lang="en-US" i="1">
                                                                <a:latin typeface="Cambria Math"/>
                                                              </a:rPr>
                                                              <m:t>𝑏</m:t>
                                                            </m:r>
                                                          </m:e>
                                                          <m:sub>
                                                            <m:r>
                                                              <a:rPr lang="en-US" b="1" i="1">
                                                                <a:latin typeface="Cambria Math"/>
                                                              </a:rPr>
                                                              <m:t>𝒊</m:t>
                                                            </m:r>
                                                          </m:sub>
                                                        </m:sSub>
                                                      </m:e>
                                                    </m:d>
                                                  </m:e>
                                                </m:d>
                                              </m:e>
                                            </m:func>
                                          </m:e>
                                          <m:sup>
                                            <m:sSub>
                                              <m:sSubPr>
                                                <m:ctrlPr>
                                                  <a:rPr lang="en-US" i="1">
                                                    <a:latin typeface="Cambria Math"/>
                                                  </a:rPr>
                                                </m:ctrlPr>
                                              </m:sSubPr>
                                              <m:e>
                                                <m:r>
                                                  <a:rPr lang="en-US" i="1">
                                                    <a:latin typeface="Cambria Math"/>
                                                  </a:rPr>
                                                  <m:t>𝑥</m:t>
                                                </m:r>
                                              </m:e>
                                              <m:sub>
                                                <m:r>
                                                  <a:rPr lang="en-US" i="1">
                                                    <a:latin typeface="Cambria Math"/>
                                                  </a:rPr>
                                                  <m:t>𝑛𝑖</m:t>
                                                </m:r>
                                              </m:sub>
                                            </m:sSub>
                                          </m:sup>
                                        </m:sSup>
                                      </m:num>
                                      <m:den>
                                        <m:func>
                                          <m:funcPr>
                                            <m:ctrlPr>
                                              <a:rPr lang="en-US" i="1">
                                                <a:latin typeface="Cambria Math"/>
                                              </a:rPr>
                                            </m:ctrlPr>
                                          </m:funcPr>
                                          <m:fName>
                                            <m:r>
                                              <a:rPr lang="en-US">
                                                <a:latin typeface="Cambria Math"/>
                                              </a:rPr>
                                              <m:t>1+</m:t>
                                            </m:r>
                                            <m:r>
                                              <m:rPr>
                                                <m:sty m:val="p"/>
                                              </m:rPr>
                                              <a:rPr lang="en-US">
                                                <a:latin typeface="Cambria Math"/>
                                              </a:rPr>
                                              <m:t>exp</m:t>
                                            </m:r>
                                          </m:fName>
                                          <m:e>
                                            <m:d>
                                              <m:dPr>
                                                <m:ctrlPr>
                                                  <a:rPr lang="en-US" i="1">
                                                    <a:latin typeface="Cambria Math"/>
                                                  </a:rPr>
                                                </m:ctrlPr>
                                              </m:dPr>
                                              <m:e>
                                                <m:sSub>
                                                  <m:sSubPr>
                                                    <m:ctrlPr>
                                                      <a:rPr lang="en-US" b="1" i="1">
                                                        <a:latin typeface="Cambria Math"/>
                                                      </a:rPr>
                                                    </m:ctrlPr>
                                                  </m:sSubPr>
                                                  <m:e>
                                                    <m:r>
                                                      <a:rPr lang="en-US" i="1">
                                                        <a:latin typeface="Cambria Math"/>
                                                      </a:rPr>
                                                      <m:t>𝑎</m:t>
                                                    </m:r>
                                                  </m:e>
                                                  <m:sub>
                                                    <m:r>
                                                      <a:rPr lang="en-US" b="1" i="1">
                                                        <a:latin typeface="Cambria Math"/>
                                                      </a:rPr>
                                                      <m:t>𝒊</m:t>
                                                    </m:r>
                                                  </m:sub>
                                                </m:sSub>
                                                <m:d>
                                                  <m:dPr>
                                                    <m:begChr m:val="["/>
                                                    <m:endChr m:val="]"/>
                                                    <m:ctrlPr>
                                                      <a:rPr lang="en-US" i="1">
                                                        <a:latin typeface="Cambria Math"/>
                                                      </a:rPr>
                                                    </m:ctrlPr>
                                                  </m:dPr>
                                                  <m:e>
                                                    <m:r>
                                                      <a:rPr lang="en-US" i="1">
                                                        <a:latin typeface="Cambria Math"/>
                                                      </a:rPr>
                                                      <m:t>𝜃</m:t>
                                                    </m:r>
                                                    <m:r>
                                                      <a:rPr lang="en-US" i="1">
                                                        <a:latin typeface="Cambria Math"/>
                                                      </a:rPr>
                                                      <m:t>−</m:t>
                                                    </m:r>
                                                    <m:sSub>
                                                      <m:sSubPr>
                                                        <m:ctrlPr>
                                                          <a:rPr lang="en-US" b="1" i="1">
                                                            <a:latin typeface="Cambria Math"/>
                                                          </a:rPr>
                                                        </m:ctrlPr>
                                                      </m:sSubPr>
                                                      <m:e>
                                                        <m:r>
                                                          <a:rPr lang="en-US" i="1">
                                                            <a:latin typeface="Cambria Math"/>
                                                          </a:rPr>
                                                          <m:t>𝑏</m:t>
                                                        </m:r>
                                                      </m:e>
                                                      <m:sub>
                                                        <m:r>
                                                          <a:rPr lang="en-US" b="1" i="1">
                                                            <a:latin typeface="Cambria Math"/>
                                                          </a:rPr>
                                                          <m:t>𝒊</m:t>
                                                        </m:r>
                                                      </m:sub>
                                                    </m:sSub>
                                                  </m:e>
                                                </m:d>
                                              </m:e>
                                            </m:d>
                                          </m:e>
                                        </m:func>
                                      </m:den>
                                    </m:f>
                                  </m:e>
                                </m:d>
                                <m:r>
                                  <a:rPr lang="en-US" i="1">
                                    <a:latin typeface="Cambria Math"/>
                                  </a:rPr>
                                  <m:t>𝑓</m:t>
                                </m:r>
                                <m:d>
                                  <m:dPr>
                                    <m:ctrlPr>
                                      <a:rPr lang="en-US" i="1">
                                        <a:latin typeface="Cambria Math"/>
                                      </a:rPr>
                                    </m:ctrlPr>
                                  </m:dPr>
                                  <m:e>
                                    <m:r>
                                      <a:rPr lang="en-US" i="1">
                                        <a:latin typeface="Cambria Math"/>
                                      </a:rPr>
                                      <m:t>𝜃</m:t>
                                    </m:r>
                                  </m:e>
                                </m:d>
                                <m:r>
                                  <a:rPr lang="en-US" i="1">
                                    <a:latin typeface="Cambria Math"/>
                                  </a:rPr>
                                  <m:t>𝑑</m:t>
                                </m:r>
                                <m:r>
                                  <a:rPr lang="en-US" i="1">
                                    <a:latin typeface="Cambria Math"/>
                                  </a:rPr>
                                  <m:t>𝜃</m:t>
                                </m:r>
                              </m:e>
                            </m:nary>
                          </m:e>
                        </m:nary>
                      </m:e>
                    </m:nary>
                  </m:oMath>
                </a14:m>
                <a:endParaRPr lang="en-US" dirty="0"/>
              </a:p>
              <a:p>
                <a:pPr lvl="1"/>
                <a:r>
                  <a:rPr lang="en-US" dirty="0"/>
                  <a:t>Where </a:t>
                </a:r>
                <a14:m>
                  <m:oMath xmlns:m="http://schemas.openxmlformats.org/officeDocument/2006/math">
                    <m:r>
                      <a:rPr lang="en-US" i="1">
                        <a:latin typeface="Cambria Math"/>
                      </a:rPr>
                      <m:t>𝑓</m:t>
                    </m:r>
                    <m:d>
                      <m:dPr>
                        <m:ctrlPr>
                          <a:rPr lang="en-US" i="1">
                            <a:latin typeface="Cambria Math"/>
                          </a:rPr>
                        </m:ctrlPr>
                      </m:dPr>
                      <m:e>
                        <m:r>
                          <a:rPr lang="en-US" i="1">
                            <a:latin typeface="Cambria Math"/>
                          </a:rPr>
                          <m:t>𝜃</m:t>
                        </m:r>
                      </m:e>
                    </m:d>
                  </m:oMath>
                </a14:m>
                <a:r>
                  <a:rPr lang="en-US" dirty="0"/>
                  <a:t> can be normal, or other PDF.</a:t>
                </a:r>
              </a:p>
            </p:txBody>
          </p:sp>
        </mc:Choice>
        <mc:Fallback xmlns="">
          <p:sp>
            <p:nvSpPr>
              <p:cNvPr id="3" name="Content Placeholder 2">
                <a:extLst>
                  <a:ext uri="{FF2B5EF4-FFF2-40B4-BE49-F238E27FC236}">
                    <a16:creationId xmlns:a16="http://schemas.microsoft.com/office/drawing/2014/main" xmlns="" xmlns:a14="http://schemas.microsoft.com/office/drawing/2010/main" id="{6F74BB7C-373D-43EA-9807-EF85D0EA9759}"/>
                  </a:ext>
                </a:extLst>
              </p:cNvPr>
              <p:cNvSpPr>
                <a:spLocks noGrp="1" noRot="1" noChangeAspect="1" noMove="1" noResize="1" noEditPoints="1" noAdjustHandles="1" noChangeArrowheads="1" noChangeShapeType="1" noTextEdit="1"/>
              </p:cNvSpPr>
              <p:nvPr>
                <p:ph idx="1"/>
              </p:nvPr>
            </p:nvSpPr>
            <p:spPr>
              <a:xfrm>
                <a:off x="76200" y="1371600"/>
                <a:ext cx="8991600" cy="4267200"/>
              </a:xfrm>
              <a:blipFill rotWithShape="1">
                <a:blip r:embed="rId3"/>
                <a:stretch>
                  <a:fillRect l="-1559" t="-1857"/>
                </a:stretch>
              </a:blipFill>
            </p:spPr>
            <p:txBody>
              <a:bodyPr/>
              <a:lstStyle/>
              <a:p>
                <a:r>
                  <a:rPr lang="en-US">
                    <a:noFill/>
                  </a:rPr>
                  <a:t> </a:t>
                </a:r>
              </a:p>
            </p:txBody>
          </p:sp>
        </mc:Fallback>
      </mc:AlternateContent>
    </p:spTree>
    <p:extLst>
      <p:ext uri="{BB962C8B-B14F-4D97-AF65-F5344CB8AC3E}">
        <p14:creationId xmlns:p14="http://schemas.microsoft.com/office/powerpoint/2010/main" val="219039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3307D5-DE1A-4DF2-ACA4-CA7580B14AF6}"/>
              </a:ext>
            </a:extLst>
          </p:cNvPr>
          <p:cNvSpPr>
            <a:spLocks noGrp="1"/>
          </p:cNvSpPr>
          <p:nvPr>
            <p:ph type="title"/>
          </p:nvPr>
        </p:nvSpPr>
        <p:spPr/>
        <p:txBody>
          <a:bodyPr/>
          <a:lstStyle/>
          <a:p>
            <a:r>
              <a:rPr lang="en-US" dirty="0"/>
              <a:t>Where Does IRT Come From?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6F74BB7C-373D-43EA-9807-EF85D0EA9759}"/>
                  </a:ext>
                </a:extLst>
              </p:cNvPr>
              <p:cNvSpPr>
                <a:spLocks noGrp="1"/>
              </p:cNvSpPr>
              <p:nvPr>
                <p:ph idx="1"/>
              </p:nvPr>
            </p:nvSpPr>
            <p:spPr>
              <a:xfrm>
                <a:off x="76200" y="1371600"/>
                <a:ext cx="8991600" cy="4267200"/>
              </a:xfrm>
            </p:spPr>
            <p:txBody>
              <a:bodyPr/>
              <a:lstStyle/>
              <a:p>
                <a:r>
                  <a:rPr lang="en-US" dirty="0"/>
                  <a:t>Unbiased estimation of </a:t>
                </a:r>
                <a14:m>
                  <m:oMath xmlns:m="http://schemas.openxmlformats.org/officeDocument/2006/math">
                    <m:r>
                      <a:rPr lang="en-US" i="1">
                        <a:latin typeface="Cambria Math"/>
                      </a:rPr>
                      <m:t>𝜃</m:t>
                    </m:r>
                  </m:oMath>
                </a14:m>
                <a:r>
                  <a:rPr lang="en-US" dirty="0"/>
                  <a:t>:</a:t>
                </a:r>
              </a:p>
              <a:p>
                <a:pPr lvl="1"/>
                <a:r>
                  <a:rPr lang="en-US" dirty="0"/>
                  <a:t>Two step: After marginal maximum likelihood. </a:t>
                </a:r>
              </a:p>
              <a:p>
                <a:pPr lvl="1"/>
                <a:r>
                  <a:rPr lang="en-US" dirty="0"/>
                  <a:t>Firth, D. (1993). Bias Reduction of Maximum Likelihood Estimates. </a:t>
                </a:r>
                <a:r>
                  <a:rPr lang="en-US" dirty="0" err="1"/>
                  <a:t>Biometrika</a:t>
                </a:r>
                <a:r>
                  <a:rPr lang="en-US" dirty="0"/>
                  <a:t> 80(1). DOI: 10.1093/</a:t>
                </a:r>
                <a:r>
                  <a:rPr lang="en-US" dirty="0" err="1"/>
                  <a:t>biomet</a:t>
                </a:r>
                <a:r>
                  <a:rPr lang="en-US" dirty="0"/>
                  <a:t>/82.3.667-a</a:t>
                </a:r>
              </a:p>
              <a:p>
                <a:pPr lvl="1"/>
                <a:r>
                  <a:rPr lang="en-US" dirty="0"/>
                  <a:t>Warm T.A. (1989). Weighted Likelihood Estimation of Ability in Item Response Theory. </a:t>
                </a:r>
                <a:r>
                  <a:rPr lang="en-US" dirty="0" err="1"/>
                  <a:t>Psychometrika</a:t>
                </a:r>
                <a:r>
                  <a:rPr lang="en-US" dirty="0"/>
                  <a:t>, 54, 427-450.</a:t>
                </a:r>
              </a:p>
              <a:p>
                <a:pPr lvl="1"/>
                <a:r>
                  <a:rPr lang="en-US" dirty="0" smtClean="0"/>
                  <a:t>Same as </a:t>
                </a:r>
                <a:r>
                  <a:rPr lang="en-US" dirty="0" err="1"/>
                  <a:t>Jeffreys</a:t>
                </a:r>
                <a:r>
                  <a:rPr lang="en-US" dirty="0"/>
                  <a:t> prior </a:t>
                </a:r>
                <a:r>
                  <a:rPr lang="en-US" dirty="0" smtClean="0"/>
                  <a:t>used </a:t>
                </a:r>
                <a:r>
                  <a:rPr lang="en-US" dirty="0"/>
                  <a:t>for MAP of </a:t>
                </a:r>
                <a14:m>
                  <m:oMath xmlns:m="http://schemas.openxmlformats.org/officeDocument/2006/math">
                    <m:r>
                      <a:rPr lang="en-US" i="1">
                        <a:latin typeface="Cambria Math"/>
                      </a:rPr>
                      <m:t>𝜃</m:t>
                    </m:r>
                  </m:oMath>
                </a14:m>
                <a:endParaRPr lang="en-US" dirty="0"/>
              </a:p>
            </p:txBody>
          </p:sp>
        </mc:Choice>
        <mc:Fallback xmlns="">
          <p:sp>
            <p:nvSpPr>
              <p:cNvPr id="3" name="Content Placeholder 2">
                <a:extLst>
                  <a:ext uri="{FF2B5EF4-FFF2-40B4-BE49-F238E27FC236}">
                    <a16:creationId xmlns:a16="http://schemas.microsoft.com/office/drawing/2014/main" xmlns="" xmlns:a14="http://schemas.microsoft.com/office/drawing/2010/main" id="{6F74BB7C-373D-43EA-9807-EF85D0EA9759}"/>
                  </a:ext>
                </a:extLst>
              </p:cNvPr>
              <p:cNvSpPr>
                <a:spLocks noGrp="1" noRot="1" noChangeAspect="1" noMove="1" noResize="1" noEditPoints="1" noAdjustHandles="1" noChangeArrowheads="1" noChangeShapeType="1" noTextEdit="1"/>
              </p:cNvSpPr>
              <p:nvPr>
                <p:ph idx="1"/>
              </p:nvPr>
            </p:nvSpPr>
            <p:spPr>
              <a:xfrm>
                <a:off x="76200" y="1371600"/>
                <a:ext cx="8991600" cy="4267200"/>
              </a:xfrm>
              <a:blipFill rotWithShape="1">
                <a:blip r:embed="rId3"/>
                <a:stretch>
                  <a:fillRect l="-1559" t="-1857" r="-2305" b="-5571"/>
                </a:stretch>
              </a:blipFill>
            </p:spPr>
            <p:txBody>
              <a:bodyPr/>
              <a:lstStyle/>
              <a:p>
                <a:r>
                  <a:rPr lang="en-US">
                    <a:noFill/>
                  </a:rPr>
                  <a:t> </a:t>
                </a:r>
              </a:p>
            </p:txBody>
          </p:sp>
        </mc:Fallback>
      </mc:AlternateContent>
    </p:spTree>
    <p:extLst>
      <p:ext uri="{BB962C8B-B14F-4D97-AF65-F5344CB8AC3E}">
        <p14:creationId xmlns:p14="http://schemas.microsoft.com/office/powerpoint/2010/main" val="3615034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31A32E-1A97-48B7-8AE6-0E6319BF4EA9}"/>
              </a:ext>
            </a:extLst>
          </p:cNvPr>
          <p:cNvSpPr>
            <a:spLocks noGrp="1"/>
          </p:cNvSpPr>
          <p:nvPr>
            <p:ph type="title"/>
          </p:nvPr>
        </p:nvSpPr>
        <p:spPr/>
        <p:txBody>
          <a:bodyPr/>
          <a:lstStyle/>
          <a:p>
            <a:pPr algn="ctr"/>
            <a:r>
              <a:rPr lang="en-US" dirty="0">
                <a:latin typeface="Arial" charset="0"/>
                <a:ea typeface="ＭＳ Ｐゴシック" charset="0"/>
              </a:rPr>
              <a:t>Further Reading:</a:t>
            </a:r>
            <a:endParaRPr lang="en-US" dirty="0"/>
          </a:p>
        </p:txBody>
      </p:sp>
      <p:sp>
        <p:nvSpPr>
          <p:cNvPr id="3" name="Content Placeholder 2">
            <a:extLst>
              <a:ext uri="{FF2B5EF4-FFF2-40B4-BE49-F238E27FC236}">
                <a16:creationId xmlns="" xmlns:a16="http://schemas.microsoft.com/office/drawing/2014/main" id="{50E740AA-3026-4585-AF19-28562146F40E}"/>
              </a:ext>
            </a:extLst>
          </p:cNvPr>
          <p:cNvSpPr>
            <a:spLocks noGrp="1"/>
          </p:cNvSpPr>
          <p:nvPr>
            <p:ph idx="1"/>
          </p:nvPr>
        </p:nvSpPr>
        <p:spPr>
          <a:xfrm>
            <a:off x="152400" y="1447800"/>
            <a:ext cx="8915400" cy="4191000"/>
          </a:xfrm>
        </p:spPr>
        <p:txBody>
          <a:bodyPr/>
          <a:lstStyle/>
          <a:p>
            <a:pPr lvl="0"/>
            <a:r>
              <a:rPr lang="en-US" sz="2200" i="1" dirty="0"/>
              <a:t>von Davier, M. </a:t>
            </a:r>
            <a:r>
              <a:rPr lang="en-US" sz="2200" dirty="0"/>
              <a:t>(2016)</a:t>
            </a:r>
            <a:r>
              <a:rPr lang="en-US" sz="2200" i="1" dirty="0"/>
              <a:t>. </a:t>
            </a:r>
            <a:r>
              <a:rPr lang="en-US" sz="2200" dirty="0"/>
              <a:t>The </a:t>
            </a:r>
            <a:r>
              <a:rPr lang="en-US" sz="2200" dirty="0" err="1"/>
              <a:t>Rasch</a:t>
            </a:r>
            <a:r>
              <a:rPr lang="en-US" sz="2200" dirty="0"/>
              <a:t> Model. Chapter 3 in</a:t>
            </a:r>
            <a:r>
              <a:rPr lang="en-US" sz="2200" b="1" dirty="0"/>
              <a:t>: van der Linden, W. (ed.) </a:t>
            </a:r>
            <a:r>
              <a:rPr lang="en-US" sz="2200" b="1" i="1" dirty="0"/>
              <a:t>Handbook of Item Response Theory, Vol. 1. 2</a:t>
            </a:r>
            <a:r>
              <a:rPr lang="en-US" sz="2200" b="1" i="1" baseline="30000" dirty="0"/>
              <a:t>nd</a:t>
            </a:r>
            <a:r>
              <a:rPr lang="en-US" sz="2200" b="1" i="1" dirty="0"/>
              <a:t> Edition.</a:t>
            </a:r>
            <a:r>
              <a:rPr lang="en-US" sz="2200" i="1" dirty="0"/>
              <a:t> CRC Press, p. 31-48. </a:t>
            </a:r>
            <a:r>
              <a:rPr lang="en-US" sz="2200" i="1" dirty="0">
                <a:hlinkClick r:id="rId3"/>
              </a:rPr>
              <a:t>http://www.crcnetbase.com/doi/abs/10.1201/9781315374512-4</a:t>
            </a:r>
            <a:endParaRPr lang="en-US" sz="2200" i="1" dirty="0"/>
          </a:p>
          <a:p>
            <a:r>
              <a:rPr lang="en-US" sz="2200" dirty="0"/>
              <a:t>Carlson, J. &amp; von </a:t>
            </a:r>
            <a:r>
              <a:rPr lang="en-US" sz="2200" dirty="0" err="1"/>
              <a:t>Davier</a:t>
            </a:r>
            <a:r>
              <a:rPr lang="en-US" sz="2200" dirty="0"/>
              <a:t>, M. (2017). Item Response Theory. Chapter 5 in: </a:t>
            </a:r>
            <a:r>
              <a:rPr lang="en-US" sz="2200" i="1" dirty="0"/>
              <a:t>Bennett, R. &amp; von </a:t>
            </a:r>
            <a:r>
              <a:rPr lang="en-US" sz="2200" i="1" dirty="0" err="1"/>
              <a:t>Davier</a:t>
            </a:r>
            <a:r>
              <a:rPr lang="en-US" sz="2200" i="1" dirty="0"/>
              <a:t>, M. (eds.) </a:t>
            </a:r>
            <a:r>
              <a:rPr lang="en-US" sz="2200" b="1" i="1" dirty="0"/>
              <a:t>Advancing Human Assessment. </a:t>
            </a:r>
            <a:r>
              <a:rPr lang="en-US" sz="2200" dirty="0"/>
              <a:t>Springer Book Series: Methodology of Educational Measurement and Assessment.</a:t>
            </a:r>
          </a:p>
          <a:p>
            <a:r>
              <a:rPr lang="en-US" sz="2200" dirty="0"/>
              <a:t>Yamamoto, K., Khorramdel, L., &amp; von Davier, M. (2013) Chapter 17: Scaling PIAAC Cognitive Data. In: </a:t>
            </a:r>
            <a:r>
              <a:rPr lang="en-US" sz="2200" b="1" dirty="0"/>
              <a:t>Technical Report of the Survey of Adult Skills (PIAAC). </a:t>
            </a:r>
            <a:r>
              <a:rPr lang="en-US" sz="2200" dirty="0"/>
              <a:t>Available at: </a:t>
            </a:r>
            <a:r>
              <a:rPr lang="en-US" sz="2200" u="sng" dirty="0">
                <a:hlinkClick r:id="rId4"/>
              </a:rPr>
              <a:t>http://www.oecd.org/site/piaac/_Technical Report_17OCT13.pdf</a:t>
            </a:r>
            <a:endParaRPr lang="en-US" sz="2200" dirty="0"/>
          </a:p>
          <a:p>
            <a:pPr lvl="0"/>
            <a:endParaRPr lang="en-US" sz="2000" dirty="0"/>
          </a:p>
          <a:p>
            <a:endParaRPr lang="en-US" sz="2400" dirty="0"/>
          </a:p>
        </p:txBody>
      </p:sp>
    </p:spTree>
    <p:extLst>
      <p:ext uri="{BB962C8B-B14F-4D97-AF65-F5344CB8AC3E}">
        <p14:creationId xmlns:p14="http://schemas.microsoft.com/office/powerpoint/2010/main" val="53908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228600" y="76200"/>
            <a:ext cx="8534400" cy="1219200"/>
          </a:xfrm>
        </p:spPr>
        <p:txBody>
          <a:bodyPr/>
          <a:lstStyle/>
          <a:p>
            <a:pPr algn="ctr" eaLnBrk="1" hangingPunct="1"/>
            <a:r>
              <a:rPr lang="en-US" dirty="0">
                <a:latin typeface="Arial" charset="0"/>
                <a:ea typeface="ＭＳ Ｐゴシック" charset="0"/>
              </a:rPr>
              <a:t>Are Test Scores Produced By </a:t>
            </a:r>
            <a:br>
              <a:rPr lang="en-US" dirty="0">
                <a:latin typeface="Arial" charset="0"/>
                <a:ea typeface="ＭＳ Ｐゴシック" charset="0"/>
              </a:rPr>
            </a:br>
            <a:r>
              <a:rPr lang="en-US" dirty="0">
                <a:latin typeface="Arial" charset="0"/>
                <a:ea typeface="ＭＳ Ｐゴシック" charset="0"/>
              </a:rPr>
              <a:t>Item Response Theory Useful?</a:t>
            </a:r>
          </a:p>
        </p:txBody>
      </p:sp>
      <p:sp>
        <p:nvSpPr>
          <p:cNvPr id="6146" name="Rectangle 9"/>
          <p:cNvSpPr>
            <a:spLocks noGrp="1" noChangeArrowheads="1"/>
          </p:cNvSpPr>
          <p:nvPr>
            <p:ph type="body" idx="1"/>
          </p:nvPr>
        </p:nvSpPr>
        <p:spPr>
          <a:xfrm>
            <a:off x="152400" y="1558456"/>
            <a:ext cx="8839200" cy="4080344"/>
          </a:xfrm>
        </p:spPr>
        <p:txBody>
          <a:bodyPr/>
          <a:lstStyle/>
          <a:p>
            <a:pPr eaLnBrk="1" hangingPunct="1">
              <a:defRPr/>
            </a:pPr>
            <a:r>
              <a:rPr lang="en-US" dirty="0">
                <a:solidFill>
                  <a:schemeClr val="bg1">
                    <a:lumMod val="50000"/>
                  </a:schemeClr>
                </a:solidFill>
                <a:latin typeface="Arial" charset="0"/>
                <a:ea typeface="ＭＳ Ｐゴシック" charset="0"/>
              </a:rPr>
              <a:t>Where does IRT come from and what is it?</a:t>
            </a:r>
          </a:p>
          <a:p>
            <a:pPr eaLnBrk="1" hangingPunct="1">
              <a:defRPr/>
            </a:pPr>
            <a:r>
              <a:rPr lang="en-US" dirty="0">
                <a:latin typeface="Arial" charset="0"/>
                <a:ea typeface="ＭＳ Ｐゴシック" charset="0"/>
              </a:rPr>
              <a:t>How is IRT different from CTT (sum scores)? </a:t>
            </a:r>
            <a:endParaRPr lang="en-US" dirty="0" smtClean="0">
              <a:latin typeface="Arial" charset="0"/>
              <a:ea typeface="ＭＳ Ｐゴシック" charset="0"/>
            </a:endParaRPr>
          </a:p>
          <a:p>
            <a:pPr eaLnBrk="1" hangingPunct="1">
              <a:defRPr/>
            </a:pPr>
            <a:r>
              <a:rPr lang="en-US" dirty="0" smtClean="0">
                <a:solidFill>
                  <a:schemeClr val="bg1">
                    <a:lumMod val="50000"/>
                  </a:schemeClr>
                </a:solidFill>
                <a:latin typeface="Arial" charset="0"/>
                <a:ea typeface="ＭＳ Ｐゴシック" charset="0"/>
              </a:rPr>
              <a:t>IRT </a:t>
            </a:r>
            <a:r>
              <a:rPr lang="en-US" dirty="0">
                <a:solidFill>
                  <a:schemeClr val="bg1">
                    <a:lumMod val="50000"/>
                  </a:schemeClr>
                </a:solidFill>
                <a:latin typeface="Arial" charset="0"/>
                <a:ea typeface="ＭＳ Ｐゴシック" charset="0"/>
              </a:rPr>
              <a:t>in international surveys (PIAAC, PISA,…)</a:t>
            </a:r>
          </a:p>
          <a:p>
            <a:pPr eaLnBrk="1" hangingPunct="1"/>
            <a:r>
              <a:rPr lang="en-US" dirty="0">
                <a:solidFill>
                  <a:schemeClr val="bg1">
                    <a:lumMod val="50000"/>
                  </a:schemeClr>
                </a:solidFill>
                <a:latin typeface="Arial" charset="0"/>
                <a:ea typeface="ＭＳ Ｐゴシック" charset="0"/>
              </a:rPr>
              <a:t>Who else uses models like these?</a:t>
            </a:r>
          </a:p>
          <a:p>
            <a:pPr eaLnBrk="1" hangingPunct="1"/>
            <a:r>
              <a:rPr lang="en-US" dirty="0">
                <a:solidFill>
                  <a:schemeClr val="bg1">
                    <a:lumMod val="50000"/>
                  </a:schemeClr>
                </a:solidFill>
                <a:latin typeface="Arial" charset="0"/>
                <a:ea typeface="ＭＳ Ｐゴシック" charset="0"/>
              </a:rPr>
              <a:t>Summary</a:t>
            </a: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Tree>
    <p:extLst>
      <p:ext uri="{BB962C8B-B14F-4D97-AF65-F5344CB8AC3E}">
        <p14:creationId xmlns:p14="http://schemas.microsoft.com/office/powerpoint/2010/main" val="272849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06615A-97DC-4BBA-9D27-6153EBAB2652}"/>
              </a:ext>
            </a:extLst>
          </p:cNvPr>
          <p:cNvSpPr>
            <a:spLocks noGrp="1"/>
          </p:cNvSpPr>
          <p:nvPr>
            <p:ph type="title"/>
          </p:nvPr>
        </p:nvSpPr>
        <p:spPr/>
        <p:txBody>
          <a:bodyPr/>
          <a:lstStyle/>
          <a:p>
            <a:pPr algn="ctr"/>
            <a:r>
              <a:rPr lang="en-US" dirty="0">
                <a:latin typeface="Arial" charset="0"/>
                <a:ea typeface="ＭＳ Ｐゴシック" charset="0"/>
              </a:rPr>
              <a:t>How is IRT diff</a:t>
            </a:r>
            <a:r>
              <a:rPr lang="en-US" sz="4000" dirty="0">
                <a:latin typeface="Arial" charset="0"/>
                <a:ea typeface="ＭＳ Ｐゴシック" charset="0"/>
              </a:rPr>
              <a:t>erent from CTT (sum scores)?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5273DEC6-D849-4749-AB8D-8FCBF9D31E90}"/>
                  </a:ext>
                </a:extLst>
              </p:cNvPr>
              <p:cNvSpPr>
                <a:spLocks noGrp="1"/>
              </p:cNvSpPr>
              <p:nvPr>
                <p:ph idx="1"/>
              </p:nvPr>
            </p:nvSpPr>
            <p:spPr>
              <a:xfrm>
                <a:off x="152400" y="1447800"/>
                <a:ext cx="8839200" cy="4191000"/>
              </a:xfrm>
            </p:spPr>
            <p:txBody>
              <a:bodyPr/>
              <a:lstStyle/>
              <a:p>
                <a:r>
                  <a:rPr lang="en-US" sz="2800" dirty="0"/>
                  <a:t>CTT stands for classical test theory…</a:t>
                </a:r>
              </a:p>
              <a:p>
                <a:pPr lvl="1"/>
                <a:r>
                  <a:rPr lang="en-US" sz="2400" dirty="0"/>
                  <a:t>Sum scores used </a:t>
                </a:r>
                <a:r>
                  <a:rPr lang="en-US" sz="2400" dirty="0" smtClean="0"/>
                  <a:t>naïvely in testing: </a:t>
                </a:r>
                <a14:m>
                  <m:oMath xmlns:m="http://schemas.openxmlformats.org/officeDocument/2006/math">
                    <m:sSub>
                      <m:sSubPr>
                        <m:ctrlPr>
                          <a:rPr lang="en-US" sz="2400" i="1" dirty="0" smtClean="0">
                            <a:latin typeface="Cambria Math"/>
                          </a:rPr>
                        </m:ctrlPr>
                      </m:sSubPr>
                      <m:e>
                        <m:r>
                          <a:rPr lang="en-US" sz="2400" b="0" i="1" dirty="0" smtClean="0">
                            <a:latin typeface="Cambria Math"/>
                          </a:rPr>
                          <m:t>𝑋</m:t>
                        </m:r>
                      </m:e>
                      <m:sub>
                        <m:r>
                          <a:rPr lang="en-US" sz="2400" b="0" i="1" dirty="0" smtClean="0">
                            <a:latin typeface="Cambria Math"/>
                          </a:rPr>
                          <m:t>𝑛</m:t>
                        </m:r>
                      </m:sub>
                    </m:sSub>
                    <m:r>
                      <a:rPr lang="en-US" sz="2400" i="1" dirty="0" smtClean="0">
                        <a:latin typeface="Cambria Math"/>
                      </a:rPr>
                      <m:t>=</m:t>
                    </m:r>
                    <m:nary>
                      <m:naryPr>
                        <m:chr m:val="∑"/>
                        <m:limLoc m:val="subSup"/>
                        <m:ctrlPr>
                          <a:rPr lang="en-US" sz="2400" i="1" dirty="0" smtClean="0">
                            <a:latin typeface="Cambria Math"/>
                          </a:rPr>
                        </m:ctrlPr>
                      </m:naryPr>
                      <m:sub>
                        <m:r>
                          <m:rPr>
                            <m:brk m:alnAt="25"/>
                          </m:rPr>
                          <a:rPr lang="en-US" sz="2400" b="0" i="1" dirty="0" smtClean="0">
                            <a:latin typeface="Cambria Math"/>
                          </a:rPr>
                          <m:t>𝑖</m:t>
                        </m:r>
                        <m:r>
                          <a:rPr lang="en-US" sz="2400" b="0" i="1" dirty="0" smtClean="0">
                            <a:latin typeface="Cambria Math"/>
                          </a:rPr>
                          <m:t>=1</m:t>
                        </m:r>
                      </m:sub>
                      <m:sup>
                        <m:r>
                          <a:rPr lang="en-US" sz="2400" b="0" i="1" dirty="0" smtClean="0">
                            <a:latin typeface="Cambria Math"/>
                          </a:rPr>
                          <m:t>𝑛</m:t>
                        </m:r>
                      </m:sup>
                      <m:e>
                        <m:sSub>
                          <m:sSubPr>
                            <m:ctrlPr>
                              <a:rPr lang="en-US" sz="2400" i="1" dirty="0" smtClean="0">
                                <a:latin typeface="Cambria Math"/>
                              </a:rPr>
                            </m:ctrlPr>
                          </m:sSubPr>
                          <m:e>
                            <m:r>
                              <a:rPr lang="en-US" sz="2400" b="0" i="1" dirty="0" smtClean="0">
                                <a:latin typeface="Cambria Math"/>
                              </a:rPr>
                              <m:t>𝑥</m:t>
                            </m:r>
                          </m:e>
                          <m:sub>
                            <m:r>
                              <a:rPr lang="en-US" sz="2400" b="0" i="1" dirty="0" smtClean="0">
                                <a:latin typeface="Cambria Math"/>
                              </a:rPr>
                              <m:t>𝑛𝑖</m:t>
                            </m:r>
                          </m:sub>
                        </m:sSub>
                      </m:e>
                    </m:nary>
                  </m:oMath>
                </a14:m>
                <a:endParaRPr lang="en-US" sz="2400" dirty="0"/>
              </a:p>
              <a:p>
                <a:pPr lvl="1"/>
                <a:r>
                  <a:rPr lang="en-US" sz="2400" dirty="0"/>
                  <a:t>Assumption: Total score is additive </a:t>
                </a:r>
                <a14:m>
                  <m:oMath xmlns:m="http://schemas.openxmlformats.org/officeDocument/2006/math">
                    <m:sSub>
                      <m:sSubPr>
                        <m:ctrlPr>
                          <a:rPr lang="en-US" sz="2400" i="1" dirty="0">
                            <a:latin typeface="Cambria Math"/>
                          </a:rPr>
                        </m:ctrlPr>
                      </m:sSubPr>
                      <m:e>
                        <m:r>
                          <a:rPr lang="en-US" sz="2400" i="1" dirty="0">
                            <a:latin typeface="Cambria Math"/>
                          </a:rPr>
                          <m:t>𝑋</m:t>
                        </m:r>
                      </m:e>
                      <m:sub>
                        <m:r>
                          <a:rPr lang="en-US" sz="2400" i="1" dirty="0">
                            <a:latin typeface="Cambria Math"/>
                          </a:rPr>
                          <m:t>𝑛</m:t>
                        </m:r>
                      </m:sub>
                    </m:sSub>
                    <m:r>
                      <a:rPr lang="en-US" sz="2400" i="1" dirty="0" smtClean="0">
                        <a:latin typeface="Cambria Math"/>
                      </a:rPr>
                      <m:t>=</m:t>
                    </m:r>
                    <m:sSub>
                      <m:sSubPr>
                        <m:ctrlPr>
                          <a:rPr lang="en-US" sz="2400" i="1" dirty="0">
                            <a:latin typeface="Cambria Math"/>
                          </a:rPr>
                        </m:ctrlPr>
                      </m:sSubPr>
                      <m:e>
                        <m:r>
                          <a:rPr lang="en-US" sz="2400" b="0" i="1" dirty="0" smtClean="0">
                            <a:latin typeface="Cambria Math"/>
                          </a:rPr>
                          <m:t>𝑇</m:t>
                        </m:r>
                      </m:e>
                      <m:sub>
                        <m:r>
                          <a:rPr lang="en-US" sz="2400" i="1" dirty="0">
                            <a:latin typeface="Cambria Math"/>
                          </a:rPr>
                          <m:t>𝑛</m:t>
                        </m:r>
                      </m:sub>
                    </m:sSub>
                    <m:r>
                      <a:rPr lang="en-US" sz="2400" i="1" dirty="0" err="1" smtClean="0">
                        <a:latin typeface="Cambria Math"/>
                      </a:rPr>
                      <m:t>+</m:t>
                    </m:r>
                    <m:r>
                      <a:rPr lang="en-US" sz="2400" b="0" i="1" dirty="0" smtClean="0">
                        <a:latin typeface="Cambria Math"/>
                      </a:rPr>
                      <m:t>𝑒</m:t>
                    </m:r>
                  </m:oMath>
                </a14:m>
                <a:endParaRPr lang="en-US" sz="2400" b="0" dirty="0"/>
              </a:p>
              <a:p>
                <a:pPr lvl="1"/>
                <a:r>
                  <a:rPr lang="en-US" sz="2400" b="0" dirty="0"/>
                  <a:t>Each test has a different score range, depending on item scores, and hence different </a:t>
                </a:r>
                <a14:m>
                  <m:oMath xmlns:m="http://schemas.openxmlformats.org/officeDocument/2006/math">
                    <m:sSub>
                      <m:sSubPr>
                        <m:ctrlPr>
                          <a:rPr lang="en-US" sz="2400" i="1" dirty="0">
                            <a:latin typeface="Cambria Math"/>
                          </a:rPr>
                        </m:ctrlPr>
                      </m:sSubPr>
                      <m:e>
                        <m:r>
                          <a:rPr lang="en-US" sz="2400" i="1" dirty="0">
                            <a:latin typeface="Cambria Math"/>
                          </a:rPr>
                          <m:t>𝑇</m:t>
                        </m:r>
                      </m:e>
                      <m:sub>
                        <m:r>
                          <a:rPr lang="en-US" sz="2400" i="1" dirty="0">
                            <a:latin typeface="Cambria Math"/>
                          </a:rPr>
                          <m:t>𝑛</m:t>
                        </m:r>
                      </m:sub>
                    </m:sSub>
                  </m:oMath>
                </a14:m>
                <a:r>
                  <a:rPr lang="en-US" sz="2400" b="0" dirty="0"/>
                  <a:t> range. </a:t>
                </a:r>
              </a:p>
              <a:p>
                <a:r>
                  <a:rPr lang="en-US" sz="2800" dirty="0"/>
                  <a:t>IRT aims to disentangle item effects and person effects, makes testable </a:t>
                </a:r>
                <a:r>
                  <a:rPr lang="en-US" sz="2800" dirty="0" smtClean="0"/>
                  <a:t>formal assumptions</a:t>
                </a:r>
                <a:endParaRPr lang="en-US" sz="2800" dirty="0"/>
              </a:p>
              <a:p>
                <a:r>
                  <a:rPr lang="en-US" sz="2800" dirty="0"/>
                  <a:t>Different (linked) tests consisting of hard items or easy items lead (in expectation) to same </a:t>
                </a:r>
                <a14:m>
                  <m:oMath xmlns:m="http://schemas.openxmlformats.org/officeDocument/2006/math">
                    <m:sSub>
                      <m:sSubPr>
                        <m:ctrlPr>
                          <a:rPr lang="en-US" sz="2800" i="1">
                            <a:latin typeface="Cambria Math"/>
                          </a:rPr>
                        </m:ctrlPr>
                      </m:sSubPr>
                      <m:e>
                        <m:r>
                          <a:rPr lang="en-US" sz="2800" i="1">
                            <a:latin typeface="Cambria Math"/>
                          </a:rPr>
                          <m:t>𝜃</m:t>
                        </m:r>
                      </m:e>
                      <m:sub>
                        <m:r>
                          <a:rPr lang="en-US" sz="2800" i="1">
                            <a:latin typeface="Cambria Math"/>
                          </a:rPr>
                          <m:t>𝑛</m:t>
                        </m:r>
                      </m:sub>
                    </m:sSub>
                  </m:oMath>
                </a14:m>
                <a:endParaRPr lang="en-US" sz="2800" dirty="0"/>
              </a:p>
              <a:p>
                <a:pPr lvl="1"/>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xmlns="" xmlns:a14="http://schemas.microsoft.com/office/drawing/2010/main" id="{5273DEC6-D849-4749-AB8D-8FCBF9D31E90}"/>
                  </a:ext>
                </a:extLst>
              </p:cNvPr>
              <p:cNvSpPr>
                <a:spLocks noGrp="1" noRot="1" noChangeAspect="1" noMove="1" noResize="1" noEditPoints="1" noAdjustHandles="1" noChangeArrowheads="1" noChangeShapeType="1" noTextEdit="1"/>
              </p:cNvSpPr>
              <p:nvPr>
                <p:ph idx="1"/>
              </p:nvPr>
            </p:nvSpPr>
            <p:spPr>
              <a:xfrm>
                <a:off x="152400" y="1447800"/>
                <a:ext cx="8839200" cy="4191000"/>
              </a:xfrm>
              <a:blipFill rotWithShape="1">
                <a:blip r:embed="rId3"/>
                <a:stretch>
                  <a:fillRect l="-1172" t="-2329" b="-1310"/>
                </a:stretch>
              </a:blipFill>
            </p:spPr>
            <p:txBody>
              <a:bodyPr/>
              <a:lstStyle/>
              <a:p>
                <a:r>
                  <a:rPr lang="en-US">
                    <a:noFill/>
                  </a:rPr>
                  <a:t> </a:t>
                </a:r>
              </a:p>
            </p:txBody>
          </p:sp>
        </mc:Fallback>
      </mc:AlternateContent>
    </p:spTree>
    <p:extLst>
      <p:ext uri="{BB962C8B-B14F-4D97-AF65-F5344CB8AC3E}">
        <p14:creationId xmlns:p14="http://schemas.microsoft.com/office/powerpoint/2010/main" val="147271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06615A-97DC-4BBA-9D27-6153EBAB2652}"/>
              </a:ext>
            </a:extLst>
          </p:cNvPr>
          <p:cNvSpPr>
            <a:spLocks noGrp="1"/>
          </p:cNvSpPr>
          <p:nvPr>
            <p:ph type="title"/>
          </p:nvPr>
        </p:nvSpPr>
        <p:spPr/>
        <p:txBody>
          <a:bodyPr/>
          <a:lstStyle/>
          <a:p>
            <a:pPr algn="ctr"/>
            <a:r>
              <a:rPr lang="en-US" dirty="0">
                <a:latin typeface="Arial" charset="0"/>
                <a:ea typeface="ＭＳ Ｐゴシック" charset="0"/>
              </a:rPr>
              <a:t>How is IRT different from CTT (sum scores)?</a:t>
            </a:r>
            <a:endParaRPr lang="en-US" dirty="0"/>
          </a:p>
        </p:txBody>
      </p:sp>
      <p:sp>
        <p:nvSpPr>
          <p:cNvPr id="3" name="Content Placeholder 2">
            <a:extLst>
              <a:ext uri="{FF2B5EF4-FFF2-40B4-BE49-F238E27FC236}">
                <a16:creationId xmlns="" xmlns:a16="http://schemas.microsoft.com/office/drawing/2014/main" id="{5273DEC6-D849-4749-AB8D-8FCBF9D31E90}"/>
              </a:ext>
            </a:extLst>
          </p:cNvPr>
          <p:cNvSpPr>
            <a:spLocks noGrp="1"/>
          </p:cNvSpPr>
          <p:nvPr>
            <p:ph idx="1"/>
          </p:nvPr>
        </p:nvSpPr>
        <p:spPr>
          <a:xfrm>
            <a:off x="152400" y="1447800"/>
            <a:ext cx="8839200" cy="4191000"/>
          </a:xfrm>
        </p:spPr>
        <p:txBody>
          <a:bodyPr/>
          <a:lstStyle/>
          <a:p>
            <a:r>
              <a:rPr lang="en-US" sz="2800" dirty="0" smtClean="0"/>
              <a:t>IRT has advantages: Directly allows:</a:t>
            </a:r>
            <a:endParaRPr lang="en-US" sz="2800" dirty="0"/>
          </a:p>
          <a:p>
            <a:pPr lvl="1"/>
            <a:r>
              <a:rPr lang="en-US" sz="2400" dirty="0"/>
              <a:t>Incomplete Designs (multiple test forms)</a:t>
            </a:r>
          </a:p>
          <a:p>
            <a:pPr lvl="1"/>
            <a:r>
              <a:rPr lang="en-US" sz="2400" dirty="0"/>
              <a:t>Adaptive Testing, </a:t>
            </a:r>
            <a:r>
              <a:rPr lang="en-US" sz="2400" dirty="0" smtClean="0"/>
              <a:t>individualized item selection</a:t>
            </a:r>
            <a:endParaRPr lang="en-US" sz="2400" dirty="0"/>
          </a:p>
          <a:p>
            <a:pPr lvl="1"/>
            <a:r>
              <a:rPr lang="en-US" sz="2400" dirty="0"/>
              <a:t>Multidimensional </a:t>
            </a:r>
            <a:r>
              <a:rPr lang="en-US" sz="2400" dirty="0" smtClean="0"/>
              <a:t>latent variables </a:t>
            </a:r>
            <a:r>
              <a:rPr lang="en-US" sz="2400" dirty="0"/>
              <a:t>(MIRT, categorical FA)</a:t>
            </a:r>
          </a:p>
          <a:p>
            <a:r>
              <a:rPr lang="en-US" sz="2800" dirty="0"/>
              <a:t>Extensions:</a:t>
            </a:r>
          </a:p>
          <a:p>
            <a:pPr lvl="1"/>
            <a:r>
              <a:rPr lang="en-US" sz="2400" dirty="0"/>
              <a:t>Multilevel IRT, Mixture IRT, diagnostic models</a:t>
            </a:r>
          </a:p>
          <a:p>
            <a:pPr lvl="1"/>
            <a:r>
              <a:rPr lang="en-US" sz="2400" dirty="0"/>
              <a:t>Explanatory IRT models (see below)</a:t>
            </a:r>
          </a:p>
          <a:p>
            <a:r>
              <a:rPr lang="en-US" sz="2800" dirty="0"/>
              <a:t>Assessing Measurement Invariance</a:t>
            </a:r>
          </a:p>
          <a:p>
            <a:pPr lvl="1"/>
            <a:r>
              <a:rPr lang="en-US" sz="2400" dirty="0"/>
              <a:t>Linking multiple forms, across populations, years, modes</a:t>
            </a:r>
          </a:p>
          <a:p>
            <a:pPr marL="0" indent="0">
              <a:buNone/>
            </a:pPr>
            <a:endParaRPr lang="en-US" dirty="0"/>
          </a:p>
        </p:txBody>
      </p:sp>
    </p:spTree>
    <p:extLst>
      <p:ext uri="{BB962C8B-B14F-4D97-AF65-F5344CB8AC3E}">
        <p14:creationId xmlns:p14="http://schemas.microsoft.com/office/powerpoint/2010/main" val="930370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273DEC6-D849-4749-AB8D-8FCBF9D31E90}"/>
              </a:ext>
            </a:extLst>
          </p:cNvPr>
          <p:cNvSpPr>
            <a:spLocks noGrp="1"/>
          </p:cNvSpPr>
          <p:nvPr>
            <p:ph idx="1"/>
          </p:nvPr>
        </p:nvSpPr>
        <p:spPr>
          <a:xfrm>
            <a:off x="152400" y="1447800"/>
            <a:ext cx="8839200" cy="4191000"/>
          </a:xfrm>
        </p:spPr>
        <p:txBody>
          <a:bodyPr/>
          <a:lstStyle/>
          <a:p>
            <a:r>
              <a:rPr lang="en-US" dirty="0"/>
              <a:t>Finally: IRT is ‘just’ a special case of more general latent (factor) variable models:</a:t>
            </a:r>
          </a:p>
          <a:p>
            <a:pPr lvl="1"/>
            <a:r>
              <a:rPr lang="en-US" sz="2400" dirty="0" err="1"/>
              <a:t>Takane</a:t>
            </a:r>
            <a:r>
              <a:rPr lang="en-US" sz="2400" dirty="0"/>
              <a:t>, Y., &amp; de </a:t>
            </a:r>
            <a:r>
              <a:rPr lang="en-US" sz="2400" dirty="0" err="1"/>
              <a:t>Leeuw</a:t>
            </a:r>
            <a:r>
              <a:rPr lang="en-US" sz="2400" dirty="0"/>
              <a:t>, J. (1987). On the relationship between </a:t>
            </a:r>
            <a:r>
              <a:rPr lang="en-US" sz="2400" b="1" dirty="0"/>
              <a:t>item response theory</a:t>
            </a:r>
            <a:r>
              <a:rPr lang="en-US" sz="2400" dirty="0"/>
              <a:t> and </a:t>
            </a:r>
            <a:r>
              <a:rPr lang="en-US" sz="2400" b="1" dirty="0"/>
              <a:t>factor analysis</a:t>
            </a:r>
            <a:r>
              <a:rPr lang="en-US" sz="2400" dirty="0"/>
              <a:t> of discretized variables. </a:t>
            </a:r>
            <a:r>
              <a:rPr lang="en-US" sz="2400" dirty="0" err="1"/>
              <a:t>Psychometrika</a:t>
            </a:r>
            <a:r>
              <a:rPr lang="en-US" sz="2400" dirty="0"/>
              <a:t>, 52, 393-408.</a:t>
            </a:r>
          </a:p>
          <a:p>
            <a:pPr lvl="1"/>
            <a:r>
              <a:rPr lang="en-US" sz="2400" dirty="0" err="1"/>
              <a:t>Rijmen</a:t>
            </a:r>
            <a:r>
              <a:rPr lang="en-US" sz="2400" dirty="0"/>
              <a:t>, F., </a:t>
            </a:r>
            <a:r>
              <a:rPr lang="en-US" sz="2400" dirty="0" err="1"/>
              <a:t>Tuerlinckx</a:t>
            </a:r>
            <a:r>
              <a:rPr lang="en-US" sz="2400" dirty="0"/>
              <a:t>, F., De Boeck, P., &amp; </a:t>
            </a:r>
            <a:r>
              <a:rPr lang="en-US" sz="2400" dirty="0" err="1"/>
              <a:t>Kuppens</a:t>
            </a:r>
            <a:r>
              <a:rPr lang="en-US" sz="2400" dirty="0"/>
              <a:t>, P. (2003). A </a:t>
            </a:r>
            <a:r>
              <a:rPr lang="en-US" sz="2400" b="1" dirty="0"/>
              <a:t>nonlinear mixed model </a:t>
            </a:r>
            <a:r>
              <a:rPr lang="en-US" sz="2400" dirty="0"/>
              <a:t>framework for </a:t>
            </a:r>
            <a:r>
              <a:rPr lang="en-US" sz="2400" b="1" dirty="0"/>
              <a:t>item response theory</a:t>
            </a:r>
            <a:r>
              <a:rPr lang="en-US" sz="2400" dirty="0"/>
              <a:t>. Psychological Methods, 8, 185-205. https://doi.org/10.1037/1082-989X.8.2.185 </a:t>
            </a:r>
          </a:p>
          <a:p>
            <a:pPr marL="0" indent="0">
              <a:buNone/>
            </a:pPr>
            <a:endParaRPr lang="en-US" dirty="0"/>
          </a:p>
        </p:txBody>
      </p:sp>
      <p:sp>
        <p:nvSpPr>
          <p:cNvPr id="6" name="Title 4"/>
          <p:cNvSpPr>
            <a:spLocks noGrp="1"/>
          </p:cNvSpPr>
          <p:nvPr>
            <p:ph type="title"/>
          </p:nvPr>
        </p:nvSpPr>
        <p:spPr>
          <a:xfrm>
            <a:off x="365125" y="76200"/>
            <a:ext cx="8229600" cy="1219200"/>
          </a:xfrm>
        </p:spPr>
        <p:txBody>
          <a:bodyPr/>
          <a:lstStyle/>
          <a:p>
            <a:pPr algn="ctr"/>
            <a:r>
              <a:rPr lang="en-US" dirty="0">
                <a:latin typeface="Arial" charset="0"/>
                <a:ea typeface="ＭＳ Ｐゴシック" charset="0"/>
              </a:rPr>
              <a:t>How is IRT different from CTT (sum scores)?</a:t>
            </a:r>
            <a:endParaRPr lang="en-US" dirty="0"/>
          </a:p>
        </p:txBody>
      </p:sp>
    </p:spTree>
    <p:extLst>
      <p:ext uri="{BB962C8B-B14F-4D97-AF65-F5344CB8AC3E}">
        <p14:creationId xmlns:p14="http://schemas.microsoft.com/office/powerpoint/2010/main" val="4014516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06615A-97DC-4BBA-9D27-6153EBAB2652}"/>
              </a:ext>
            </a:extLst>
          </p:cNvPr>
          <p:cNvSpPr>
            <a:spLocks noGrp="1"/>
          </p:cNvSpPr>
          <p:nvPr>
            <p:ph type="title"/>
          </p:nvPr>
        </p:nvSpPr>
        <p:spPr/>
        <p:txBody>
          <a:bodyPr/>
          <a:lstStyle/>
          <a:p>
            <a:pPr algn="ctr"/>
            <a:r>
              <a:rPr lang="en-US" dirty="0">
                <a:latin typeface="Arial" charset="0"/>
                <a:ea typeface="ＭＳ Ｐゴシック" charset="0"/>
              </a:rPr>
              <a:t>How is IRT different from CTT (sum scores)?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5273DEC6-D849-4749-AB8D-8FCBF9D31E90}"/>
                  </a:ext>
                </a:extLst>
              </p:cNvPr>
              <p:cNvSpPr>
                <a:spLocks noGrp="1"/>
              </p:cNvSpPr>
              <p:nvPr>
                <p:ph idx="1"/>
              </p:nvPr>
            </p:nvSpPr>
            <p:spPr>
              <a:xfrm>
                <a:off x="152400" y="1447800"/>
                <a:ext cx="8915400" cy="4191000"/>
              </a:xfrm>
            </p:spPr>
            <p:txBody>
              <a:bodyPr/>
              <a:lstStyle/>
              <a:p>
                <a:r>
                  <a:rPr lang="en-US" dirty="0"/>
                  <a:t>IRT is formally equivalent to a nonlinear mixed model (e.g., </a:t>
                </a:r>
                <a:r>
                  <a:rPr lang="en-US" dirty="0" err="1"/>
                  <a:t>Rijmen</a:t>
                </a:r>
                <a:r>
                  <a:rPr lang="en-US" dirty="0"/>
                  <a:t> et al. 2003).</a:t>
                </a:r>
                <a:endParaRPr lang="en-US" sz="2800" b="0" dirty="0">
                  <a:ea typeface="Cambria Math"/>
                </a:endParaRPr>
              </a:p>
              <a:p>
                <a:r>
                  <a:rPr lang="en-US" dirty="0"/>
                  <a:t>Extensions that add effects for covariates (e.g. gender, language groups, time, school type, mode of testing) can be easily imagined:</a:t>
                </a:r>
              </a:p>
              <a:p>
                <a14:m>
                  <m:oMath xmlns:m="http://schemas.openxmlformats.org/officeDocument/2006/math">
                    <m:r>
                      <a:rPr lang="en-US" i="1">
                        <a:latin typeface="Cambria Math"/>
                      </a:rPr>
                      <m:t>𝑙𝑛</m:t>
                    </m:r>
                    <m:f>
                      <m:fPr>
                        <m:ctrlPr>
                          <a:rPr lang="en-US" i="1">
                            <a:latin typeface="Cambria Math"/>
                          </a:rPr>
                        </m:ctrlPr>
                      </m:fPr>
                      <m:num>
                        <m:r>
                          <a:rPr lang="en-US" i="1">
                            <a:latin typeface="Cambria Math"/>
                          </a:rPr>
                          <m:t>𝑃</m:t>
                        </m:r>
                        <m:d>
                          <m:dPr>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𝑖𝑛</m:t>
                                </m:r>
                              </m:sub>
                            </m:sSub>
                            <m:r>
                              <a:rPr lang="en-US" i="1">
                                <a:latin typeface="Cambria Math"/>
                              </a:rPr>
                              <m:t>=1</m:t>
                            </m:r>
                          </m:e>
                        </m:d>
                      </m:num>
                      <m:den>
                        <m:r>
                          <a:rPr lang="en-US" i="1">
                            <a:latin typeface="Cambria Math"/>
                          </a:rPr>
                          <m:t>1−</m:t>
                        </m:r>
                        <m:r>
                          <a:rPr lang="en-US" i="1">
                            <a:latin typeface="Cambria Math"/>
                          </a:rPr>
                          <m:t>𝑃</m:t>
                        </m:r>
                        <m:d>
                          <m:dPr>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𝑖𝑛</m:t>
                                </m:r>
                              </m:sub>
                            </m:sSub>
                            <m:r>
                              <a:rPr lang="en-US" i="1">
                                <a:latin typeface="Cambria Math"/>
                              </a:rPr>
                              <m:t>=1</m:t>
                            </m:r>
                          </m:e>
                        </m:d>
                      </m:den>
                    </m:f>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𝑖</m:t>
                        </m:r>
                      </m:sub>
                    </m:sSub>
                    <m:sSub>
                      <m:sSubPr>
                        <m:ctrlPr>
                          <a:rPr lang="en-US" i="1">
                            <a:latin typeface="Cambria Math"/>
                          </a:rPr>
                        </m:ctrlPr>
                      </m:sSubPr>
                      <m:e>
                        <m:r>
                          <a:rPr lang="en-US" i="1">
                            <a:latin typeface="Cambria Math"/>
                            <a:ea typeface="Cambria Math"/>
                          </a:rPr>
                          <m:t>𝜃</m:t>
                        </m:r>
                      </m:e>
                      <m:sub>
                        <m:r>
                          <a:rPr lang="en-US" i="1">
                            <a:latin typeface="Cambria Math"/>
                          </a:rPr>
                          <m:t>𝑛</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𝛽</m:t>
                        </m:r>
                      </m:e>
                      <m:sub>
                        <m:r>
                          <a:rPr lang="en-US" i="1">
                            <a:latin typeface="Cambria Math"/>
                            <a:ea typeface="Cambria Math"/>
                          </a:rPr>
                          <m:t>𝑖</m:t>
                        </m:r>
                      </m:sub>
                    </m:sSub>
                    <m:r>
                      <a:rPr lang="en-US" b="0" i="1" smtClean="0">
                        <a:latin typeface="Cambria Math"/>
                        <a:ea typeface="Cambria Math"/>
                      </a:rPr>
                      <m:t>+ </m:t>
                    </m:r>
                    <m:sSub>
                      <m:sSubPr>
                        <m:ctrlPr>
                          <a:rPr lang="en-US" b="0" i="1" smtClean="0">
                            <a:latin typeface="Cambria Math"/>
                            <a:ea typeface="Cambria Math"/>
                          </a:rPr>
                        </m:ctrlPr>
                      </m:sSubPr>
                      <m:e>
                        <m:r>
                          <a:rPr lang="en-US" i="1">
                            <a:latin typeface="Cambria Math"/>
                            <a:ea typeface="Cambria Math"/>
                          </a:rPr>
                          <m:t>∆</m:t>
                        </m:r>
                      </m:e>
                      <m:sub>
                        <m:r>
                          <a:rPr lang="en-US" b="0" i="1" smtClean="0">
                            <a:latin typeface="Cambria Math" panose="02040503050406030204" pitchFamily="18" charset="0"/>
                            <a:ea typeface="Cambria Math"/>
                          </a:rPr>
                          <m:t>𝑖</m:t>
                        </m:r>
                        <m:r>
                          <a:rPr lang="en-US" b="0" i="1" smtClean="0">
                            <a:latin typeface="Cambria Math"/>
                            <a:ea typeface="Cambria Math"/>
                          </a:rPr>
                          <m:t>𝑔</m:t>
                        </m:r>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m:t>
                        </m:r>
                      </m:sub>
                    </m:sSub>
                    <m:r>
                      <a:rPr lang="en-US" b="0" i="1" smtClean="0">
                        <a:latin typeface="Cambria Math"/>
                        <a:ea typeface="Cambria Math"/>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5273DEC6-D849-4749-AB8D-8FCBF9D31E90}"/>
                  </a:ext>
                </a:extLst>
              </p:cNvPr>
              <p:cNvSpPr>
                <a:spLocks noGrp="1" noRot="1" noChangeAspect="1" noMove="1" noResize="1" noEditPoints="1" noAdjustHandles="1" noChangeArrowheads="1" noChangeShapeType="1" noTextEdit="1"/>
              </p:cNvSpPr>
              <p:nvPr>
                <p:ph idx="1"/>
              </p:nvPr>
            </p:nvSpPr>
            <p:spPr>
              <a:xfrm>
                <a:off x="152400" y="1447800"/>
                <a:ext cx="8915400" cy="4191000"/>
              </a:xfrm>
              <a:blipFill>
                <a:blip r:embed="rId2"/>
                <a:stretch>
                  <a:fillRect l="-1572" t="-1892" r="-2392"/>
                </a:stretch>
              </a:blipFill>
            </p:spPr>
            <p:txBody>
              <a:bodyPr/>
              <a:lstStyle/>
              <a:p>
                <a:r>
                  <a:rPr lang="en-US">
                    <a:noFill/>
                  </a:rPr>
                  <a:t> </a:t>
                </a:r>
              </a:p>
            </p:txBody>
          </p:sp>
        </mc:Fallback>
      </mc:AlternateContent>
    </p:spTree>
    <p:extLst>
      <p:ext uri="{BB962C8B-B14F-4D97-AF65-F5344CB8AC3E}">
        <p14:creationId xmlns:p14="http://schemas.microsoft.com/office/powerpoint/2010/main" val="4084406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399" cy="1219200"/>
          </a:xfrm>
        </p:spPr>
        <p:txBody>
          <a:bodyPr/>
          <a:lstStyle/>
          <a:p>
            <a:r>
              <a:rPr lang="en-US" dirty="0" smtClean="0"/>
              <a:t>Thanks, OECD for connecting us</a:t>
            </a:r>
            <a:endParaRPr lang="en-US" dirty="0"/>
          </a:p>
        </p:txBody>
      </p:sp>
      <p:sp>
        <p:nvSpPr>
          <p:cNvPr id="3" name="Rectangle 9"/>
          <p:cNvSpPr txBox="1">
            <a:spLocks noChangeArrowheads="1"/>
          </p:cNvSpPr>
          <p:nvPr/>
        </p:nvSpPr>
        <p:spPr>
          <a:xfrm>
            <a:off x="152400" y="1558456"/>
            <a:ext cx="8839200" cy="4080344"/>
          </a:xfrm>
          <a:prstGeom prst="rect">
            <a:avLst/>
          </a:prstGeom>
        </p:spPr>
        <p:txBody>
          <a:bodyPr/>
          <a:lstStyle>
            <a:lvl1pPr marL="342900" indent="-342900" algn="l" rtl="0" eaLnBrk="0" fontAlgn="base" hangingPunct="0">
              <a:spcBef>
                <a:spcPct val="20000"/>
              </a:spcBef>
              <a:spcAft>
                <a:spcPct val="0"/>
              </a:spcAft>
              <a:buChar char="•"/>
              <a:defRPr sz="3200">
                <a:solidFill>
                  <a:srgbClr val="24546D"/>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rgbClr val="24546D"/>
                </a:solidFill>
                <a:latin typeface="+mn-lt"/>
                <a:ea typeface="+mn-ea"/>
              </a:defRPr>
            </a:lvl2pPr>
            <a:lvl3pPr marL="1143000" indent="-228600" algn="l" rtl="0" eaLnBrk="0" fontAlgn="base" hangingPunct="0">
              <a:spcBef>
                <a:spcPct val="20000"/>
              </a:spcBef>
              <a:spcAft>
                <a:spcPct val="0"/>
              </a:spcAft>
              <a:buChar char="•"/>
              <a:defRPr sz="2400">
                <a:solidFill>
                  <a:srgbClr val="24546D"/>
                </a:solidFill>
                <a:latin typeface="+mn-lt"/>
                <a:ea typeface="+mn-ea"/>
              </a:defRPr>
            </a:lvl3pPr>
            <a:lvl4pPr marL="1600200" indent="-228600" algn="l" rtl="0" eaLnBrk="0" fontAlgn="base" hangingPunct="0">
              <a:spcBef>
                <a:spcPct val="20000"/>
              </a:spcBef>
              <a:spcAft>
                <a:spcPct val="0"/>
              </a:spcAft>
              <a:buChar char="–"/>
              <a:defRPr sz="2000">
                <a:solidFill>
                  <a:srgbClr val="24546D"/>
                </a:solidFill>
                <a:latin typeface="+mn-lt"/>
                <a:ea typeface="+mn-ea"/>
              </a:defRPr>
            </a:lvl4pPr>
            <a:lvl5pPr marL="2057400" indent="-228600" algn="l" rtl="0" eaLnBrk="0" fontAlgn="base" hangingPunct="0">
              <a:spcBef>
                <a:spcPct val="20000"/>
              </a:spcBef>
              <a:spcAft>
                <a:spcPct val="0"/>
              </a:spcAft>
              <a:buChar char="»"/>
              <a:defRPr sz="2000">
                <a:solidFill>
                  <a:srgbClr val="24546D"/>
                </a:solidFill>
                <a:latin typeface="+mn-lt"/>
                <a:ea typeface="+mn-ea"/>
              </a:defRPr>
            </a:lvl5pPr>
            <a:lvl6pPr marL="2514600" indent="-228600" algn="l" rtl="0" eaLnBrk="1" fontAlgn="base" hangingPunct="1">
              <a:spcBef>
                <a:spcPct val="20000"/>
              </a:spcBef>
              <a:spcAft>
                <a:spcPct val="0"/>
              </a:spcAft>
              <a:buChar char="»"/>
              <a:defRPr sz="2000">
                <a:solidFill>
                  <a:srgbClr val="24546D"/>
                </a:solidFill>
                <a:latin typeface="+mn-lt"/>
                <a:ea typeface="+mn-ea"/>
              </a:defRPr>
            </a:lvl6pPr>
            <a:lvl7pPr marL="2971800" indent="-228600" algn="l" rtl="0" eaLnBrk="1" fontAlgn="base" hangingPunct="1">
              <a:spcBef>
                <a:spcPct val="20000"/>
              </a:spcBef>
              <a:spcAft>
                <a:spcPct val="0"/>
              </a:spcAft>
              <a:buChar char="»"/>
              <a:defRPr sz="2000">
                <a:solidFill>
                  <a:srgbClr val="24546D"/>
                </a:solidFill>
                <a:latin typeface="+mn-lt"/>
                <a:ea typeface="+mn-ea"/>
              </a:defRPr>
            </a:lvl7pPr>
            <a:lvl8pPr marL="3429000" indent="-228600" algn="l" rtl="0" eaLnBrk="1" fontAlgn="base" hangingPunct="1">
              <a:spcBef>
                <a:spcPct val="20000"/>
              </a:spcBef>
              <a:spcAft>
                <a:spcPct val="0"/>
              </a:spcAft>
              <a:buChar char="»"/>
              <a:defRPr sz="2000">
                <a:solidFill>
                  <a:srgbClr val="24546D"/>
                </a:solidFill>
                <a:latin typeface="+mn-lt"/>
                <a:ea typeface="+mn-ea"/>
              </a:defRPr>
            </a:lvl8pPr>
            <a:lvl9pPr marL="3886200" indent="-228600" algn="l" rtl="0" eaLnBrk="1" fontAlgn="base" hangingPunct="1">
              <a:spcBef>
                <a:spcPct val="20000"/>
              </a:spcBef>
              <a:spcAft>
                <a:spcPct val="0"/>
              </a:spcAft>
              <a:buChar char="»"/>
              <a:defRPr sz="2000">
                <a:solidFill>
                  <a:srgbClr val="24546D"/>
                </a:solidFill>
                <a:latin typeface="+mn-lt"/>
                <a:ea typeface="+mn-ea"/>
              </a:defRPr>
            </a:lvl9pPr>
          </a:lstStyle>
          <a:p>
            <a:pPr marL="0" indent="0" eaLnBrk="1" hangingPunct="1">
              <a:buNone/>
            </a:pPr>
            <a:r>
              <a:rPr lang="en-US" sz="2400" dirty="0" smtClean="0">
                <a:latin typeface="Arial" charset="0"/>
                <a:ea typeface="ＭＳ Ｐゴシック" charset="0"/>
              </a:rPr>
              <a:t>Goldberger, A. </a:t>
            </a:r>
            <a:r>
              <a:rPr lang="en-US" sz="2400" b="1" dirty="0" smtClean="0">
                <a:latin typeface="Arial" charset="0"/>
                <a:ea typeface="ＭＳ Ｐゴシック" charset="0"/>
              </a:rPr>
              <a:t>(1971)</a:t>
            </a:r>
            <a:r>
              <a:rPr lang="en-US" sz="2400" dirty="0" smtClean="0">
                <a:latin typeface="Arial" charset="0"/>
                <a:ea typeface="ＭＳ Ｐゴシック" charset="0"/>
              </a:rPr>
              <a:t>. Econometrics and Psychometrics: A Survey of Communalities. </a:t>
            </a:r>
            <a:r>
              <a:rPr lang="en-US" sz="2400" i="1" dirty="0" err="1" smtClean="0">
                <a:latin typeface="Arial" charset="0"/>
                <a:ea typeface="ＭＳ Ｐゴシック" charset="0"/>
              </a:rPr>
              <a:t>Psychometrika</a:t>
            </a:r>
            <a:r>
              <a:rPr lang="en-US" sz="2400" dirty="0" smtClean="0">
                <a:latin typeface="Arial" charset="0"/>
                <a:ea typeface="ＭＳ Ｐゴシック" charset="0"/>
              </a:rPr>
              <a:t>, 36, 2, p.83-107.</a:t>
            </a:r>
          </a:p>
          <a:p>
            <a:pPr marL="0" indent="0" eaLnBrk="1" hangingPunct="1">
              <a:buNone/>
            </a:pPr>
            <a:endParaRPr lang="en-US" sz="2400" dirty="0" smtClean="0">
              <a:latin typeface="Arial" charset="0"/>
              <a:ea typeface="ＭＳ Ｐゴシック" charset="0"/>
            </a:endParaRPr>
          </a:p>
          <a:p>
            <a:pPr marL="0" indent="0" algn="ctr" eaLnBrk="1" hangingPunct="1">
              <a:buNone/>
            </a:pPr>
            <a:r>
              <a:rPr lang="en-US" sz="2400" i="1" dirty="0">
                <a:latin typeface="Arial" charset="0"/>
                <a:ea typeface="ＭＳ Ｐゴシック" charset="0"/>
              </a:rPr>
              <a:t>“</a:t>
            </a:r>
            <a:r>
              <a:rPr lang="en-US" sz="2400" i="1" dirty="0" smtClean="0">
                <a:latin typeface="Arial" charset="0"/>
                <a:ea typeface="ＭＳ Ｐゴシック" charset="0"/>
              </a:rPr>
              <a:t>Economists </a:t>
            </a:r>
            <a:r>
              <a:rPr lang="en-US" sz="2400" i="1" dirty="0">
                <a:latin typeface="Arial" charset="0"/>
                <a:ea typeface="ＭＳ Ｐゴシック" charset="0"/>
              </a:rPr>
              <a:t>and psychologists have been developing their </a:t>
            </a:r>
            <a:r>
              <a:rPr lang="en-US" sz="2400" i="1" dirty="0" smtClean="0">
                <a:latin typeface="Arial" charset="0"/>
                <a:ea typeface="ＭＳ Ｐゴシック" charset="0"/>
              </a:rPr>
              <a:t>statistical techniques </a:t>
            </a:r>
            <a:r>
              <a:rPr lang="en-US" sz="2400" i="1" dirty="0">
                <a:latin typeface="Arial" charset="0"/>
                <a:ea typeface="ＭＳ Ｐゴシック" charset="0"/>
              </a:rPr>
              <a:t>quite independently for many years. From time to time, a </a:t>
            </a:r>
            <a:r>
              <a:rPr lang="en-US" sz="2400" i="1" dirty="0" smtClean="0">
                <a:latin typeface="Arial" charset="0"/>
                <a:ea typeface="ＭＳ Ｐゴシック" charset="0"/>
              </a:rPr>
              <a:t>hardy soul </a:t>
            </a:r>
            <a:r>
              <a:rPr lang="en-US" sz="2400" i="1" dirty="0">
                <a:latin typeface="Arial" charset="0"/>
                <a:ea typeface="ＭＳ Ｐゴシック" charset="0"/>
              </a:rPr>
              <a:t>strays across the frontier but is not met with cheers when he </a:t>
            </a:r>
            <a:r>
              <a:rPr lang="en-US" sz="2400" i="1" dirty="0" smtClean="0">
                <a:latin typeface="Arial" charset="0"/>
                <a:ea typeface="ＭＳ Ｐゴシック" charset="0"/>
              </a:rPr>
              <a:t>returns home...</a:t>
            </a:r>
            <a:r>
              <a:rPr lang="en-US" sz="2400" dirty="0" smtClean="0">
                <a:latin typeface="Arial" charset="0"/>
                <a:ea typeface="ＭＳ Ｐゴシック" charset="0"/>
              </a:rPr>
              <a:t>”</a:t>
            </a:r>
          </a:p>
          <a:p>
            <a:pPr eaLnBrk="1" hangingPunct="1"/>
            <a:endParaRPr lang="en-US" dirty="0">
              <a:latin typeface="Arial" charset="0"/>
              <a:ea typeface="ＭＳ Ｐゴシック" charset="0"/>
            </a:endParaRPr>
          </a:p>
        </p:txBody>
      </p:sp>
    </p:spTree>
    <p:extLst>
      <p:ext uri="{BB962C8B-B14F-4D97-AF65-F5344CB8AC3E}">
        <p14:creationId xmlns:p14="http://schemas.microsoft.com/office/powerpoint/2010/main" val="4013114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228600" y="76200"/>
            <a:ext cx="8534400" cy="1219200"/>
          </a:xfrm>
        </p:spPr>
        <p:txBody>
          <a:bodyPr/>
          <a:lstStyle/>
          <a:p>
            <a:pPr algn="ctr" eaLnBrk="1" hangingPunct="1"/>
            <a:r>
              <a:rPr lang="en-US" dirty="0">
                <a:latin typeface="Arial" charset="0"/>
                <a:ea typeface="ＭＳ Ｐゴシック" charset="0"/>
              </a:rPr>
              <a:t>Are Test Scores Produced By </a:t>
            </a:r>
            <a:br>
              <a:rPr lang="en-US" dirty="0">
                <a:latin typeface="Arial" charset="0"/>
                <a:ea typeface="ＭＳ Ｐゴシック" charset="0"/>
              </a:rPr>
            </a:br>
            <a:r>
              <a:rPr lang="en-US" dirty="0">
                <a:latin typeface="Arial" charset="0"/>
                <a:ea typeface="ＭＳ Ｐゴシック" charset="0"/>
              </a:rPr>
              <a:t>Item Response Theory Useful?</a:t>
            </a:r>
          </a:p>
        </p:txBody>
      </p:sp>
      <p:sp>
        <p:nvSpPr>
          <p:cNvPr id="6146" name="Rectangle 9"/>
          <p:cNvSpPr>
            <a:spLocks noGrp="1" noChangeArrowheads="1"/>
          </p:cNvSpPr>
          <p:nvPr>
            <p:ph type="body" idx="1"/>
          </p:nvPr>
        </p:nvSpPr>
        <p:spPr>
          <a:xfrm>
            <a:off x="152400" y="1558456"/>
            <a:ext cx="8839200" cy="4080344"/>
          </a:xfrm>
        </p:spPr>
        <p:txBody>
          <a:bodyPr/>
          <a:lstStyle/>
          <a:p>
            <a:pPr eaLnBrk="1" hangingPunct="1">
              <a:defRPr/>
            </a:pPr>
            <a:r>
              <a:rPr lang="en-US" dirty="0">
                <a:solidFill>
                  <a:schemeClr val="bg1">
                    <a:lumMod val="50000"/>
                  </a:schemeClr>
                </a:solidFill>
                <a:latin typeface="Arial" charset="0"/>
                <a:ea typeface="ＭＳ Ｐゴシック" charset="0"/>
              </a:rPr>
              <a:t>Where does IRT come from and what is it?</a:t>
            </a:r>
          </a:p>
          <a:p>
            <a:pPr eaLnBrk="1" hangingPunct="1">
              <a:defRPr/>
            </a:pPr>
            <a:r>
              <a:rPr lang="en-US" dirty="0">
                <a:solidFill>
                  <a:schemeClr val="bg1">
                    <a:lumMod val="50000"/>
                  </a:schemeClr>
                </a:solidFill>
                <a:latin typeface="Arial" charset="0"/>
                <a:ea typeface="ＭＳ Ｐゴシック" charset="0"/>
              </a:rPr>
              <a:t>Is IRT more useful than CTT (sum scores)?</a:t>
            </a:r>
          </a:p>
          <a:p>
            <a:pPr eaLnBrk="1" hangingPunct="1"/>
            <a:r>
              <a:rPr lang="en-US" dirty="0">
                <a:latin typeface="Arial" charset="0"/>
                <a:ea typeface="ＭＳ Ｐゴシック" charset="0"/>
              </a:rPr>
              <a:t>IRT in international surveys (PIAAC, PISA,…)</a:t>
            </a:r>
          </a:p>
          <a:p>
            <a:pPr eaLnBrk="1" hangingPunct="1"/>
            <a:r>
              <a:rPr lang="en-US" dirty="0">
                <a:solidFill>
                  <a:schemeClr val="bg1">
                    <a:lumMod val="50000"/>
                  </a:schemeClr>
                </a:solidFill>
                <a:latin typeface="Arial" charset="0"/>
                <a:ea typeface="ＭＳ Ｐゴシック" charset="0"/>
              </a:rPr>
              <a:t>Who else uses models like these?</a:t>
            </a:r>
          </a:p>
          <a:p>
            <a:pPr eaLnBrk="1" hangingPunct="1"/>
            <a:r>
              <a:rPr lang="en-US" dirty="0">
                <a:solidFill>
                  <a:schemeClr val="bg1">
                    <a:lumMod val="50000"/>
                  </a:schemeClr>
                </a:solidFill>
                <a:latin typeface="Arial" charset="0"/>
                <a:ea typeface="ＭＳ Ｐゴシック" charset="0"/>
              </a:rPr>
              <a:t>Summary</a:t>
            </a: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Tree>
    <p:extLst>
      <p:ext uri="{BB962C8B-B14F-4D97-AF65-F5344CB8AC3E}">
        <p14:creationId xmlns:p14="http://schemas.microsoft.com/office/powerpoint/2010/main" val="914163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228600" y="76200"/>
            <a:ext cx="8534400" cy="1219200"/>
          </a:xfrm>
        </p:spPr>
        <p:txBody>
          <a:bodyPr/>
          <a:lstStyle/>
          <a:p>
            <a:pPr algn="ctr" eaLnBrk="1" hangingPunct="1"/>
            <a:r>
              <a:rPr lang="en-US" dirty="0">
                <a:latin typeface="Arial" charset="0"/>
                <a:ea typeface="ＭＳ Ｐゴシック" charset="0"/>
              </a:rPr>
              <a:t>IRT in international surveys:</a:t>
            </a:r>
          </a:p>
        </p:txBody>
      </p:sp>
      <mc:AlternateContent xmlns:mc="http://schemas.openxmlformats.org/markup-compatibility/2006" xmlns:a14="http://schemas.microsoft.com/office/drawing/2010/main">
        <mc:Choice Requires="a14">
          <p:sp>
            <p:nvSpPr>
              <p:cNvPr id="6146" name="Rectangle 9"/>
              <p:cNvSpPr>
                <a:spLocks noGrp="1" noChangeArrowheads="1"/>
              </p:cNvSpPr>
              <p:nvPr>
                <p:ph type="body" idx="1"/>
              </p:nvPr>
            </p:nvSpPr>
            <p:spPr>
              <a:xfrm>
                <a:off x="152400" y="1558456"/>
                <a:ext cx="8839200" cy="4080344"/>
              </a:xfrm>
            </p:spPr>
            <p:txBody>
              <a:bodyPr/>
              <a:lstStyle/>
              <a:p>
                <a:pPr eaLnBrk="1" hangingPunct="1"/>
                <a:r>
                  <a:rPr lang="en-US" dirty="0">
                    <a:latin typeface="Arial" charset="0"/>
                    <a:ea typeface="ＭＳ Ｐゴシック" charset="0"/>
                  </a:rPr>
                  <a:t>Surveys such as PISA, PIAAC, etc. use ‘population models’ to integrate background information into the model.</a:t>
                </a:r>
              </a:p>
              <a:p>
                <a:pPr eaLnBrk="1" hangingPunct="1"/>
                <a:r>
                  <a:rPr lang="en-US" dirty="0">
                    <a:latin typeface="Arial" charset="0"/>
                    <a:ea typeface="ＭＳ Ｐゴシック" charset="0"/>
                  </a:rPr>
                  <a:t>Goal is to </a:t>
                </a:r>
                <a:r>
                  <a:rPr lang="en-US" b="1" dirty="0">
                    <a:latin typeface="Arial" charset="0"/>
                    <a:ea typeface="ＭＳ Ｐゴシック" charset="0"/>
                  </a:rPr>
                  <a:t>build an imputation model for </a:t>
                </a:r>
                <a14:m>
                  <m:oMath xmlns:m="http://schemas.openxmlformats.org/officeDocument/2006/math">
                    <m:r>
                      <a:rPr lang="en-US" b="1" i="1" smtClean="0">
                        <a:latin typeface="Cambria Math"/>
                        <a:ea typeface="Cambria Math"/>
                      </a:rPr>
                      <m:t>𝜽</m:t>
                    </m:r>
                  </m:oMath>
                </a14:m>
                <a:r>
                  <a:rPr lang="en-US" dirty="0">
                    <a:latin typeface="Arial" charset="0"/>
                    <a:ea typeface="ＭＳ Ｐゴシック" charset="0"/>
                  </a:rPr>
                  <a:t>, the latent ability variable, that takes into account all available information, and provides appropriate imputed values for many standard analyses</a:t>
                </a: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mc:Choice>
        <mc:Fallback xmlns="">
          <p:sp>
            <p:nvSpPr>
              <p:cNvPr id="6146" name="Rectangle 9"/>
              <p:cNvSpPr>
                <a:spLocks noGrp="1" noRot="1" noChangeAspect="1" noMove="1" noResize="1" noEditPoints="1" noAdjustHandles="1" noChangeArrowheads="1" noChangeShapeType="1" noTextEdit="1"/>
              </p:cNvSpPr>
              <p:nvPr>
                <p:ph type="body" idx="1"/>
              </p:nvPr>
            </p:nvSpPr>
            <p:spPr>
              <a:xfrm>
                <a:off x="152400" y="1558456"/>
                <a:ext cx="8839200" cy="4080344"/>
              </a:xfrm>
              <a:blipFill>
                <a:blip r:embed="rId3"/>
                <a:stretch>
                  <a:fillRect l="-1586" t="-1943" r="-2000" b="-5232"/>
                </a:stretch>
              </a:blipFill>
            </p:spPr>
            <p:txBody>
              <a:bodyPr/>
              <a:lstStyle/>
              <a:p>
                <a:r>
                  <a:rPr lang="en-US">
                    <a:noFill/>
                  </a:rPr>
                  <a:t> </a:t>
                </a:r>
              </a:p>
            </p:txBody>
          </p:sp>
        </mc:Fallback>
      </mc:AlternateContent>
    </p:spTree>
    <p:extLst>
      <p:ext uri="{BB962C8B-B14F-4D97-AF65-F5344CB8AC3E}">
        <p14:creationId xmlns:p14="http://schemas.microsoft.com/office/powerpoint/2010/main" val="2553123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228600" y="76200"/>
            <a:ext cx="8534400" cy="1219200"/>
          </a:xfrm>
        </p:spPr>
        <p:txBody>
          <a:bodyPr/>
          <a:lstStyle/>
          <a:p>
            <a:pPr algn="ctr" eaLnBrk="1" hangingPunct="1"/>
            <a:r>
              <a:rPr lang="en-US" dirty="0">
                <a:latin typeface="Arial" charset="0"/>
                <a:ea typeface="ＭＳ Ｐゴシック" charset="0"/>
              </a:rPr>
              <a:t>IRT in international surveys:</a:t>
            </a:r>
          </a:p>
        </p:txBody>
      </p:sp>
      <mc:AlternateContent xmlns:mc="http://schemas.openxmlformats.org/markup-compatibility/2006" xmlns:a14="http://schemas.microsoft.com/office/drawing/2010/main">
        <mc:Choice Requires="a14">
          <p:sp>
            <p:nvSpPr>
              <p:cNvPr id="6146" name="Rectangle 9"/>
              <p:cNvSpPr>
                <a:spLocks noGrp="1" noChangeArrowheads="1"/>
              </p:cNvSpPr>
              <p:nvPr>
                <p:ph type="body" idx="1"/>
              </p:nvPr>
            </p:nvSpPr>
            <p:spPr>
              <a:xfrm>
                <a:off x="152400" y="1558456"/>
                <a:ext cx="8839200" cy="4080344"/>
              </a:xfrm>
            </p:spPr>
            <p:txBody>
              <a:bodyPr/>
              <a:lstStyle/>
              <a:p>
                <a:r>
                  <a:rPr lang="en-US" dirty="0"/>
                  <a:t>Recall the log likelihood function:</a:t>
                </a:r>
              </a:p>
              <a:p>
                <a14:m>
                  <m:oMath xmlns:m="http://schemas.openxmlformats.org/officeDocument/2006/math">
                    <m:r>
                      <a:rPr lang="en-US" i="1" dirty="0">
                        <a:latin typeface="Cambria Math"/>
                      </a:rPr>
                      <m:t>𝐿</m:t>
                    </m:r>
                    <m:r>
                      <a:rPr lang="en-US" i="1" dirty="0">
                        <a:latin typeface="Cambria Math"/>
                      </a:rPr>
                      <m:t>=</m:t>
                    </m:r>
                    <m:nary>
                      <m:naryPr>
                        <m:chr m:val="∑"/>
                        <m:ctrlPr>
                          <a:rPr lang="en-US" i="1" dirty="0">
                            <a:latin typeface="Cambria Math"/>
                          </a:rPr>
                        </m:ctrlPr>
                      </m:naryPr>
                      <m:sub>
                        <m:r>
                          <m:rPr>
                            <m:brk m:alnAt="23"/>
                          </m:rPr>
                          <a:rPr lang="en-US" i="1" dirty="0">
                            <a:latin typeface="Cambria Math"/>
                          </a:rPr>
                          <m:t>𝑛</m:t>
                        </m:r>
                        <m:r>
                          <a:rPr lang="en-US" i="1" dirty="0">
                            <a:latin typeface="Cambria Math"/>
                          </a:rPr>
                          <m:t>=1</m:t>
                        </m:r>
                      </m:sub>
                      <m:sup>
                        <m:r>
                          <a:rPr lang="en-US" i="1" dirty="0">
                            <a:latin typeface="Cambria Math"/>
                          </a:rPr>
                          <m:t>𝑁</m:t>
                        </m:r>
                      </m:sup>
                      <m:e>
                        <m:r>
                          <a:rPr lang="en-US" i="1" dirty="0">
                            <a:latin typeface="Cambria Math"/>
                          </a:rPr>
                          <m:t>𝑙𝑛</m:t>
                        </m:r>
                        <m:nary>
                          <m:naryPr>
                            <m:limLoc m:val="undOvr"/>
                            <m:ctrlPr>
                              <a:rPr lang="en-US" i="1">
                                <a:latin typeface="Cambria Math"/>
                              </a:rPr>
                            </m:ctrlPr>
                          </m:naryPr>
                          <m:sub>
                            <m:r>
                              <m:rPr>
                                <m:brk m:alnAt="24"/>
                              </m:rPr>
                              <a:rPr lang="en-US" i="1">
                                <a:latin typeface="Cambria Math"/>
                              </a:rPr>
                              <m:t>−</m:t>
                            </m:r>
                            <m:r>
                              <a:rPr lang="en-US" i="1">
                                <a:latin typeface="Cambria Math"/>
                                <a:ea typeface="Cambria Math"/>
                              </a:rPr>
                              <m:t>∞</m:t>
                            </m:r>
                          </m:sub>
                          <m:sup>
                            <m:r>
                              <a:rPr lang="en-US" i="1">
                                <a:latin typeface="Cambria Math"/>
                                <a:ea typeface="Cambria Math"/>
                              </a:rPr>
                              <m:t>∞</m:t>
                            </m:r>
                          </m:sup>
                          <m:e>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𝐼</m:t>
                                </m:r>
                              </m:sup>
                              <m:e>
                                <m:d>
                                  <m:dPr>
                                    <m:begChr m:val="["/>
                                    <m:endChr m:val="]"/>
                                    <m:ctrlPr>
                                      <a:rPr lang="en-US" i="1">
                                        <a:latin typeface="Cambria Math"/>
                                      </a:rPr>
                                    </m:ctrlPr>
                                  </m:dPr>
                                  <m:e>
                                    <m:f>
                                      <m:fPr>
                                        <m:ctrlPr>
                                          <a:rPr lang="en-US" i="1">
                                            <a:latin typeface="Cambria Math"/>
                                          </a:rPr>
                                        </m:ctrlPr>
                                      </m:fPr>
                                      <m:num>
                                        <m:sSup>
                                          <m:sSupPr>
                                            <m:ctrlPr>
                                              <a:rPr lang="en-US" i="1">
                                                <a:latin typeface="Cambria Math"/>
                                              </a:rPr>
                                            </m:ctrlPr>
                                          </m:sSupPr>
                                          <m:e>
                                            <m:func>
                                              <m:funcPr>
                                                <m:ctrlPr>
                                                  <a:rPr lang="en-US" i="1">
                                                    <a:latin typeface="Cambria Math"/>
                                                  </a:rPr>
                                                </m:ctrlPr>
                                              </m:funcPr>
                                              <m:fName>
                                                <m:r>
                                                  <m:rPr>
                                                    <m:sty m:val="p"/>
                                                  </m:rPr>
                                                  <a:rPr lang="en-US">
                                                    <a:latin typeface="Cambria Math"/>
                                                  </a:rPr>
                                                  <m:t>exp</m:t>
                                                </m:r>
                                              </m:fName>
                                              <m:e>
                                                <m:d>
                                                  <m:dPr>
                                                    <m:ctrlPr>
                                                      <a:rPr lang="en-US" i="1">
                                                        <a:latin typeface="Cambria Math"/>
                                                      </a:rPr>
                                                    </m:ctrlPr>
                                                  </m:dPr>
                                                  <m:e>
                                                    <m:sSub>
                                                      <m:sSubPr>
                                                        <m:ctrlPr>
                                                          <a:rPr lang="en-US" b="1" i="1">
                                                            <a:latin typeface="Cambria Math"/>
                                                          </a:rPr>
                                                        </m:ctrlPr>
                                                      </m:sSubPr>
                                                      <m:e>
                                                        <m:r>
                                                          <a:rPr lang="en-US" i="1">
                                                            <a:latin typeface="Cambria Math"/>
                                                          </a:rPr>
                                                          <m:t>𝑎</m:t>
                                                        </m:r>
                                                      </m:e>
                                                      <m:sub>
                                                        <m:r>
                                                          <a:rPr lang="en-US" b="1" i="1">
                                                            <a:latin typeface="Cambria Math"/>
                                                          </a:rPr>
                                                          <m:t>𝒊</m:t>
                                                        </m:r>
                                                      </m:sub>
                                                    </m:sSub>
                                                    <m:d>
                                                      <m:dPr>
                                                        <m:begChr m:val="["/>
                                                        <m:endChr m:val="]"/>
                                                        <m:ctrlPr>
                                                          <a:rPr lang="en-US" i="1">
                                                            <a:latin typeface="Cambria Math"/>
                                                          </a:rPr>
                                                        </m:ctrlPr>
                                                      </m:dPr>
                                                      <m:e>
                                                        <m:r>
                                                          <a:rPr lang="en-US" i="1">
                                                            <a:latin typeface="Cambria Math"/>
                                                          </a:rPr>
                                                          <m:t>𝜃</m:t>
                                                        </m:r>
                                                        <m:r>
                                                          <a:rPr lang="en-US" i="1">
                                                            <a:latin typeface="Cambria Math"/>
                                                          </a:rPr>
                                                          <m:t>−</m:t>
                                                        </m:r>
                                                        <m:sSub>
                                                          <m:sSubPr>
                                                            <m:ctrlPr>
                                                              <a:rPr lang="en-US" b="1" i="1">
                                                                <a:latin typeface="Cambria Math"/>
                                                              </a:rPr>
                                                            </m:ctrlPr>
                                                          </m:sSubPr>
                                                          <m:e>
                                                            <m:r>
                                                              <a:rPr lang="en-US" i="1">
                                                                <a:latin typeface="Cambria Math"/>
                                                              </a:rPr>
                                                              <m:t>𝑏</m:t>
                                                            </m:r>
                                                          </m:e>
                                                          <m:sub>
                                                            <m:r>
                                                              <a:rPr lang="en-US" b="1" i="1">
                                                                <a:latin typeface="Cambria Math"/>
                                                              </a:rPr>
                                                              <m:t>𝒊</m:t>
                                                            </m:r>
                                                          </m:sub>
                                                        </m:sSub>
                                                      </m:e>
                                                    </m:d>
                                                  </m:e>
                                                </m:d>
                                              </m:e>
                                            </m:func>
                                          </m:e>
                                          <m:sup>
                                            <m:sSub>
                                              <m:sSubPr>
                                                <m:ctrlPr>
                                                  <a:rPr lang="en-US" i="1">
                                                    <a:latin typeface="Cambria Math"/>
                                                  </a:rPr>
                                                </m:ctrlPr>
                                              </m:sSubPr>
                                              <m:e>
                                                <m:r>
                                                  <a:rPr lang="en-US" i="1">
                                                    <a:latin typeface="Cambria Math"/>
                                                  </a:rPr>
                                                  <m:t>𝑥</m:t>
                                                </m:r>
                                              </m:e>
                                              <m:sub>
                                                <m:r>
                                                  <a:rPr lang="en-US" i="1">
                                                    <a:latin typeface="Cambria Math"/>
                                                  </a:rPr>
                                                  <m:t>𝑛𝑖</m:t>
                                                </m:r>
                                              </m:sub>
                                            </m:sSub>
                                          </m:sup>
                                        </m:sSup>
                                      </m:num>
                                      <m:den>
                                        <m:func>
                                          <m:funcPr>
                                            <m:ctrlPr>
                                              <a:rPr lang="en-US" i="1">
                                                <a:latin typeface="Cambria Math"/>
                                              </a:rPr>
                                            </m:ctrlPr>
                                          </m:funcPr>
                                          <m:fName>
                                            <m:r>
                                              <a:rPr lang="en-US">
                                                <a:latin typeface="Cambria Math"/>
                                              </a:rPr>
                                              <m:t>1+</m:t>
                                            </m:r>
                                            <m:r>
                                              <m:rPr>
                                                <m:sty m:val="p"/>
                                              </m:rPr>
                                              <a:rPr lang="en-US">
                                                <a:latin typeface="Cambria Math"/>
                                              </a:rPr>
                                              <m:t>exp</m:t>
                                            </m:r>
                                          </m:fName>
                                          <m:e>
                                            <m:d>
                                              <m:dPr>
                                                <m:ctrlPr>
                                                  <a:rPr lang="en-US" i="1">
                                                    <a:latin typeface="Cambria Math"/>
                                                  </a:rPr>
                                                </m:ctrlPr>
                                              </m:dPr>
                                              <m:e>
                                                <m:sSub>
                                                  <m:sSubPr>
                                                    <m:ctrlPr>
                                                      <a:rPr lang="en-US" b="1" i="1">
                                                        <a:latin typeface="Cambria Math"/>
                                                      </a:rPr>
                                                    </m:ctrlPr>
                                                  </m:sSubPr>
                                                  <m:e>
                                                    <m:r>
                                                      <a:rPr lang="en-US" i="1">
                                                        <a:latin typeface="Cambria Math"/>
                                                      </a:rPr>
                                                      <m:t>𝑎</m:t>
                                                    </m:r>
                                                  </m:e>
                                                  <m:sub>
                                                    <m:r>
                                                      <a:rPr lang="en-US" b="1" i="1">
                                                        <a:latin typeface="Cambria Math"/>
                                                      </a:rPr>
                                                      <m:t>𝒊</m:t>
                                                    </m:r>
                                                  </m:sub>
                                                </m:sSub>
                                                <m:d>
                                                  <m:dPr>
                                                    <m:begChr m:val="["/>
                                                    <m:endChr m:val="]"/>
                                                    <m:ctrlPr>
                                                      <a:rPr lang="en-US" i="1">
                                                        <a:latin typeface="Cambria Math"/>
                                                      </a:rPr>
                                                    </m:ctrlPr>
                                                  </m:dPr>
                                                  <m:e>
                                                    <m:r>
                                                      <a:rPr lang="en-US" i="1">
                                                        <a:latin typeface="Cambria Math"/>
                                                      </a:rPr>
                                                      <m:t>𝜃</m:t>
                                                    </m:r>
                                                    <m:r>
                                                      <a:rPr lang="en-US" i="1">
                                                        <a:latin typeface="Cambria Math"/>
                                                      </a:rPr>
                                                      <m:t>−</m:t>
                                                    </m:r>
                                                    <m:sSub>
                                                      <m:sSubPr>
                                                        <m:ctrlPr>
                                                          <a:rPr lang="en-US" b="1" i="1">
                                                            <a:latin typeface="Cambria Math"/>
                                                          </a:rPr>
                                                        </m:ctrlPr>
                                                      </m:sSubPr>
                                                      <m:e>
                                                        <m:r>
                                                          <a:rPr lang="en-US" i="1">
                                                            <a:latin typeface="Cambria Math"/>
                                                          </a:rPr>
                                                          <m:t>𝑏</m:t>
                                                        </m:r>
                                                      </m:e>
                                                      <m:sub>
                                                        <m:r>
                                                          <a:rPr lang="en-US" b="1" i="1">
                                                            <a:latin typeface="Cambria Math"/>
                                                          </a:rPr>
                                                          <m:t>𝒊</m:t>
                                                        </m:r>
                                                      </m:sub>
                                                    </m:sSub>
                                                  </m:e>
                                                </m:d>
                                              </m:e>
                                            </m:d>
                                          </m:e>
                                        </m:func>
                                      </m:den>
                                    </m:f>
                                  </m:e>
                                </m:d>
                                <m:r>
                                  <a:rPr lang="en-US" i="1">
                                    <a:latin typeface="Cambria Math"/>
                                  </a:rPr>
                                  <m:t>𝑓</m:t>
                                </m:r>
                                <m:d>
                                  <m:dPr>
                                    <m:ctrlPr>
                                      <a:rPr lang="en-US" i="1">
                                        <a:latin typeface="Cambria Math"/>
                                      </a:rPr>
                                    </m:ctrlPr>
                                  </m:dPr>
                                  <m:e>
                                    <m:r>
                                      <a:rPr lang="en-US" i="1">
                                        <a:latin typeface="Cambria Math"/>
                                      </a:rPr>
                                      <m:t>𝜃</m:t>
                                    </m:r>
                                  </m:e>
                                </m:d>
                                <m:r>
                                  <a:rPr lang="en-US" i="1">
                                    <a:latin typeface="Cambria Math"/>
                                  </a:rPr>
                                  <m:t>𝑑</m:t>
                                </m:r>
                                <m:r>
                                  <a:rPr lang="en-US" i="1">
                                    <a:latin typeface="Cambria Math"/>
                                  </a:rPr>
                                  <m:t>𝜃</m:t>
                                </m:r>
                              </m:e>
                            </m:nary>
                          </m:e>
                        </m:nary>
                      </m:e>
                    </m:nary>
                  </m:oMath>
                </a14:m>
                <a:endParaRPr lang="en-US" dirty="0"/>
              </a:p>
              <a:p>
                <a:r>
                  <a:rPr lang="en-US" dirty="0"/>
                  <a:t>Recall we said: </a:t>
                </a:r>
                <a14:m>
                  <m:oMath xmlns:m="http://schemas.openxmlformats.org/officeDocument/2006/math">
                    <m:r>
                      <a:rPr lang="en-US" i="1">
                        <a:latin typeface="Cambria Math"/>
                      </a:rPr>
                      <m:t>𝑓</m:t>
                    </m:r>
                    <m:d>
                      <m:dPr>
                        <m:ctrlPr>
                          <a:rPr lang="en-US" i="1">
                            <a:latin typeface="Cambria Math"/>
                          </a:rPr>
                        </m:ctrlPr>
                      </m:dPr>
                      <m:e>
                        <m:r>
                          <a:rPr lang="en-US" i="1">
                            <a:latin typeface="Cambria Math"/>
                          </a:rPr>
                          <m:t>𝜃</m:t>
                        </m:r>
                      </m:e>
                    </m:d>
                  </m:oMath>
                </a14:m>
                <a:r>
                  <a:rPr lang="en-US" dirty="0"/>
                  <a:t> can be normal, or other</a:t>
                </a:r>
              </a:p>
              <a:p>
                <a:r>
                  <a:rPr lang="en-US" dirty="0">
                    <a:latin typeface="Arial" charset="0"/>
                    <a:ea typeface="ＭＳ Ｐゴシック" charset="0"/>
                  </a:rPr>
                  <a:t>Assume variables </a:t>
                </a:r>
                <a14:m>
                  <m:oMath xmlns:m="http://schemas.openxmlformats.org/officeDocument/2006/math">
                    <m:sSub>
                      <m:sSubPr>
                        <m:ctrlPr>
                          <a:rPr lang="en-US" i="1">
                            <a:latin typeface="Cambria Math"/>
                            <a:ea typeface="ＭＳ Ｐゴシック" charset="0"/>
                          </a:rPr>
                        </m:ctrlPr>
                      </m:sSubPr>
                      <m:e>
                        <m:r>
                          <a:rPr lang="en-US" b="1" i="1">
                            <a:latin typeface="Cambria Math"/>
                            <a:ea typeface="ＭＳ Ｐゴシック" charset="0"/>
                          </a:rPr>
                          <m:t>𝒛</m:t>
                        </m:r>
                      </m:e>
                      <m:sub>
                        <m:r>
                          <a:rPr lang="en-US" i="1">
                            <a:latin typeface="Cambria Math"/>
                            <a:ea typeface="ＭＳ Ｐゴシック" charset="0"/>
                          </a:rPr>
                          <m:t>𝑛</m:t>
                        </m:r>
                      </m:sub>
                    </m:sSub>
                    <m:r>
                      <a:rPr lang="en-US" b="0" i="1" smtClean="0">
                        <a:latin typeface="Cambria Math"/>
                        <a:ea typeface="ＭＳ Ｐゴシック" charset="0"/>
                      </a:rPr>
                      <m:t>=</m:t>
                    </m:r>
                    <m:sSub>
                      <m:sSubPr>
                        <m:ctrlPr>
                          <a:rPr lang="en-US" i="1" smtClean="0">
                            <a:latin typeface="Cambria Math"/>
                            <a:ea typeface="ＭＳ Ｐゴシック" charset="0"/>
                          </a:rPr>
                        </m:ctrlPr>
                      </m:sSubPr>
                      <m:e>
                        <m:r>
                          <a:rPr lang="en-US" b="0" i="1" smtClean="0">
                            <a:latin typeface="Cambria Math"/>
                            <a:ea typeface="ＭＳ Ｐゴシック" charset="0"/>
                          </a:rPr>
                          <m:t>𝑧</m:t>
                        </m:r>
                      </m:e>
                      <m:sub>
                        <m:r>
                          <a:rPr lang="en-US" b="0" i="1" smtClean="0">
                            <a:latin typeface="Cambria Math"/>
                            <a:ea typeface="ＭＳ Ｐゴシック" charset="0"/>
                          </a:rPr>
                          <m:t>𝑛</m:t>
                        </m:r>
                        <m:r>
                          <a:rPr lang="en-US" b="0" i="1" smtClean="0">
                            <a:latin typeface="Cambria Math"/>
                            <a:ea typeface="ＭＳ Ｐゴシック" charset="0"/>
                          </a:rPr>
                          <m:t>1</m:t>
                        </m:r>
                      </m:sub>
                    </m:sSub>
                    <m:r>
                      <a:rPr lang="en-US" b="0" i="1" smtClean="0">
                        <a:latin typeface="Cambria Math"/>
                        <a:ea typeface="ＭＳ Ｐゴシック" charset="0"/>
                      </a:rPr>
                      <m:t>,…,</m:t>
                    </m:r>
                    <m:sSub>
                      <m:sSubPr>
                        <m:ctrlPr>
                          <a:rPr lang="en-US" i="1">
                            <a:latin typeface="Cambria Math"/>
                            <a:ea typeface="ＭＳ Ｐゴシック" charset="0"/>
                          </a:rPr>
                        </m:ctrlPr>
                      </m:sSubPr>
                      <m:e>
                        <m:r>
                          <a:rPr lang="en-US" i="1">
                            <a:latin typeface="Cambria Math"/>
                            <a:ea typeface="ＭＳ Ｐゴシック" charset="0"/>
                          </a:rPr>
                          <m:t>𝑧</m:t>
                        </m:r>
                      </m:e>
                      <m:sub>
                        <m:r>
                          <a:rPr lang="en-US" b="0" i="1" smtClean="0">
                            <a:latin typeface="Cambria Math"/>
                            <a:ea typeface="ＭＳ Ｐゴシック" charset="0"/>
                          </a:rPr>
                          <m:t>𝑛𝑘</m:t>
                        </m:r>
                      </m:sub>
                    </m:sSub>
                  </m:oMath>
                </a14:m>
                <a:r>
                  <a:rPr lang="en-US" dirty="0">
                    <a:latin typeface="Arial" charset="0"/>
                    <a:ea typeface="ＭＳ Ｐゴシック" charset="0"/>
                  </a:rPr>
                  <a:t> that have been observed for all respondents </a:t>
                </a:r>
                <a14:m>
                  <m:oMath xmlns:m="http://schemas.openxmlformats.org/officeDocument/2006/math">
                    <m:r>
                      <a:rPr lang="en-US" i="1" dirty="0" smtClean="0">
                        <a:latin typeface="Cambria Math"/>
                        <a:ea typeface="ＭＳ Ｐゴシック" charset="0"/>
                      </a:rPr>
                      <m:t>𝑛</m:t>
                    </m:r>
                    <m:r>
                      <a:rPr lang="en-US" i="1" dirty="0" smtClean="0">
                        <a:latin typeface="Cambria Math"/>
                        <a:ea typeface="ＭＳ Ｐゴシック" charset="0"/>
                      </a:rPr>
                      <m:t>=1,…</m:t>
                    </m:r>
                    <m:r>
                      <a:rPr lang="en-US" i="1" dirty="0" smtClean="0">
                        <a:latin typeface="Cambria Math"/>
                        <a:ea typeface="ＭＳ Ｐゴシック" charset="0"/>
                      </a:rPr>
                      <m:t>𝑁</m:t>
                    </m:r>
                  </m:oMath>
                </a14:m>
                <a:endParaRPr lang="en-US" dirty="0">
                  <a:latin typeface="Arial" charset="0"/>
                  <a:ea typeface="ＭＳ Ｐゴシック" charset="0"/>
                </a:endParaRPr>
              </a:p>
              <a:p>
                <a:r>
                  <a:rPr lang="en-US" dirty="0">
                    <a:latin typeface="Arial" charset="0"/>
                    <a:ea typeface="ＭＳ Ｐゴシック" charset="0"/>
                  </a:rPr>
                  <a:t>Let </a:t>
                </a:r>
                <a14:m>
                  <m:oMath xmlns:m="http://schemas.openxmlformats.org/officeDocument/2006/math">
                    <m:r>
                      <a:rPr lang="en-US" i="1">
                        <a:latin typeface="Cambria Math"/>
                      </a:rPr>
                      <m:t>𝑓</m:t>
                    </m:r>
                    <m:d>
                      <m:dPr>
                        <m:ctrlPr>
                          <a:rPr lang="en-US" i="1">
                            <a:latin typeface="Cambria Math"/>
                          </a:rPr>
                        </m:ctrlPr>
                      </m:dPr>
                      <m:e>
                        <m:r>
                          <a:rPr lang="en-US" i="1">
                            <a:latin typeface="Cambria Math"/>
                          </a:rPr>
                          <m:t>𝜃</m:t>
                        </m:r>
                        <m:r>
                          <a:rPr lang="en-US" b="0" i="1" smtClean="0">
                            <a:latin typeface="Cambria Math"/>
                          </a:rPr>
                          <m:t>|</m:t>
                        </m:r>
                        <m:r>
                          <a:rPr lang="en-US" b="1" i="1">
                            <a:latin typeface="Cambria Math"/>
                            <a:ea typeface="ＭＳ Ｐゴシック" charset="0"/>
                          </a:rPr>
                          <m:t>𝒛</m:t>
                        </m:r>
                      </m:e>
                    </m:d>
                  </m:oMath>
                </a14:m>
                <a:r>
                  <a:rPr lang="en-US" dirty="0">
                    <a:latin typeface="Arial" charset="0"/>
                    <a:ea typeface="ＭＳ Ｐゴシック" charset="0"/>
                  </a:rPr>
                  <a:t> denote the conditional PDF</a:t>
                </a:r>
              </a:p>
            </p:txBody>
          </p:sp>
        </mc:Choice>
        <mc:Fallback xmlns="">
          <p:sp>
            <p:nvSpPr>
              <p:cNvPr id="6146" name="Rectangle 9"/>
              <p:cNvSpPr>
                <a:spLocks noGrp="1" noRot="1" noChangeAspect="1" noMove="1" noResize="1" noEditPoints="1" noAdjustHandles="1" noChangeArrowheads="1" noChangeShapeType="1" noTextEdit="1"/>
              </p:cNvSpPr>
              <p:nvPr>
                <p:ph type="body" idx="1"/>
              </p:nvPr>
            </p:nvSpPr>
            <p:spPr>
              <a:xfrm>
                <a:off x="152400" y="1558456"/>
                <a:ext cx="8839200" cy="4080344"/>
              </a:xfrm>
              <a:blipFill rotWithShape="1">
                <a:blip r:embed="rId2"/>
                <a:stretch>
                  <a:fillRect l="-1517" t="-1943"/>
                </a:stretch>
              </a:blipFill>
            </p:spPr>
            <p:txBody>
              <a:bodyPr/>
              <a:lstStyle/>
              <a:p>
                <a:r>
                  <a:rPr lang="en-US">
                    <a:noFill/>
                  </a:rPr>
                  <a:t> </a:t>
                </a:r>
              </a:p>
            </p:txBody>
          </p:sp>
        </mc:Fallback>
      </mc:AlternateContent>
    </p:spTree>
    <p:extLst>
      <p:ext uri="{BB962C8B-B14F-4D97-AF65-F5344CB8AC3E}">
        <p14:creationId xmlns:p14="http://schemas.microsoft.com/office/powerpoint/2010/main" val="3328748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228600" y="76200"/>
            <a:ext cx="8534400" cy="1219200"/>
          </a:xfrm>
        </p:spPr>
        <p:txBody>
          <a:bodyPr/>
          <a:lstStyle/>
          <a:p>
            <a:pPr algn="ctr" eaLnBrk="1" hangingPunct="1"/>
            <a:r>
              <a:rPr lang="en-US" dirty="0">
                <a:latin typeface="Arial" charset="0"/>
                <a:ea typeface="ＭＳ Ｐゴシック" charset="0"/>
              </a:rPr>
              <a:t>IRT in international surveys:</a:t>
            </a:r>
          </a:p>
        </p:txBody>
      </p:sp>
      <mc:AlternateContent xmlns:mc="http://schemas.openxmlformats.org/markup-compatibility/2006" xmlns:a14="http://schemas.microsoft.com/office/drawing/2010/main">
        <mc:Choice Requires="a14">
          <p:sp>
            <p:nvSpPr>
              <p:cNvPr id="6146" name="Rectangle 9"/>
              <p:cNvSpPr>
                <a:spLocks noGrp="1" noChangeArrowheads="1"/>
              </p:cNvSpPr>
              <p:nvPr>
                <p:ph type="body" idx="1"/>
              </p:nvPr>
            </p:nvSpPr>
            <p:spPr>
              <a:xfrm>
                <a:off x="152400" y="1558456"/>
                <a:ext cx="8839200" cy="4080344"/>
              </a:xfrm>
            </p:spPr>
            <p:txBody>
              <a:bodyPr/>
              <a:lstStyle/>
              <a:p>
                <a:r>
                  <a:rPr lang="en-US" dirty="0">
                    <a:latin typeface="Arial" charset="0"/>
                    <a:ea typeface="ＭＳ Ｐゴシック" charset="0"/>
                  </a:rPr>
                  <a:t>For simplicity, assume unidimensional </a:t>
                </a:r>
                <a14:m>
                  <m:oMath xmlns:m="http://schemas.openxmlformats.org/officeDocument/2006/math">
                    <m:r>
                      <a:rPr lang="en-US" i="1">
                        <a:latin typeface="Cambria Math"/>
                      </a:rPr>
                      <m:t>𝜃</m:t>
                    </m:r>
                    <m:r>
                      <a:rPr lang="en-US" i="1">
                        <a:latin typeface="Cambria Math"/>
                      </a:rPr>
                      <m:t> </m:t>
                    </m:r>
                  </m:oMath>
                </a14:m>
                <a:r>
                  <a:rPr lang="en-US" dirty="0">
                    <a:latin typeface="Arial" charset="0"/>
                    <a:ea typeface="ＭＳ Ｐゴシック" charset="0"/>
                  </a:rPr>
                  <a:t> and assume </a:t>
                </a:r>
                <a14:m>
                  <m:oMath xmlns:m="http://schemas.openxmlformats.org/officeDocument/2006/math">
                    <m:r>
                      <a:rPr lang="en-US" i="1">
                        <a:latin typeface="Cambria Math"/>
                      </a:rPr>
                      <m:t>𝑓</m:t>
                    </m:r>
                    <m:d>
                      <m:dPr>
                        <m:ctrlPr>
                          <a:rPr lang="en-US" i="1">
                            <a:latin typeface="Cambria Math"/>
                          </a:rPr>
                        </m:ctrlPr>
                      </m:dPr>
                      <m:e>
                        <m:r>
                          <a:rPr lang="en-US" i="1">
                            <a:latin typeface="Cambria Math"/>
                          </a:rPr>
                          <m:t>𝜃</m:t>
                        </m:r>
                        <m:r>
                          <a:rPr lang="en-US" i="1">
                            <a:latin typeface="Cambria Math"/>
                          </a:rPr>
                          <m:t>|</m:t>
                        </m:r>
                        <m:r>
                          <a:rPr lang="en-US" b="1" i="1">
                            <a:latin typeface="Cambria Math"/>
                            <a:ea typeface="Cambria Math"/>
                          </a:rPr>
                          <m:t>𝒛</m:t>
                        </m:r>
                        <m:r>
                          <a:rPr lang="en-US" b="1" i="1">
                            <a:latin typeface="Cambria Math"/>
                            <a:ea typeface="Cambria Math"/>
                          </a:rPr>
                          <m:t>,</m:t>
                        </m:r>
                        <m:r>
                          <a:rPr lang="en-US" b="1" i="1" smtClean="0">
                            <a:latin typeface="Cambria Math"/>
                            <a:ea typeface="Cambria Math"/>
                          </a:rPr>
                          <m:t>𝝉</m:t>
                        </m:r>
                      </m:e>
                    </m:d>
                    <m:r>
                      <a:rPr lang="en-US" b="0" i="0" smtClean="0">
                        <a:latin typeface="Cambria Math"/>
                        <a:ea typeface="ＭＳ Ｐゴシック" charset="0"/>
                      </a:rPr>
                      <m:t>~</m:t>
                    </m:r>
                    <m:r>
                      <m:rPr>
                        <m:sty m:val="p"/>
                      </m:rPr>
                      <a:rPr lang="en-US" b="0" i="0" smtClean="0">
                        <a:latin typeface="Cambria Math"/>
                        <a:ea typeface="ＭＳ Ｐゴシック" charset="0"/>
                      </a:rPr>
                      <m:t>N</m:t>
                    </m:r>
                    <m:d>
                      <m:dPr>
                        <m:ctrlPr>
                          <a:rPr lang="en-US" b="0" i="1" smtClean="0">
                            <a:latin typeface="Cambria Math"/>
                            <a:ea typeface="ＭＳ Ｐゴシック" charset="0"/>
                          </a:rPr>
                        </m:ctrlPr>
                      </m:dPr>
                      <m:e>
                        <m:sSub>
                          <m:sSubPr>
                            <m:ctrlPr>
                              <a:rPr lang="en-US" b="0" i="1" smtClean="0">
                                <a:latin typeface="Cambria Math"/>
                                <a:ea typeface="Cambria Math"/>
                              </a:rPr>
                            </m:ctrlPr>
                          </m:sSubPr>
                          <m:e>
                            <m:r>
                              <a:rPr lang="en-US" i="1">
                                <a:latin typeface="Cambria Math"/>
                                <a:ea typeface="Cambria Math"/>
                              </a:rPr>
                              <m:t>𝜇</m:t>
                            </m:r>
                          </m:e>
                          <m:sub>
                            <m:r>
                              <a:rPr lang="en-US" b="1" i="1" smtClean="0">
                                <a:latin typeface="Cambria Math"/>
                                <a:ea typeface="Cambria Math"/>
                              </a:rPr>
                              <m:t>𝒛</m:t>
                            </m:r>
                            <m:r>
                              <a:rPr lang="en-US" b="1" i="1" smtClean="0">
                                <a:latin typeface="Cambria Math"/>
                                <a:ea typeface="Cambria Math"/>
                              </a:rPr>
                              <m:t>,</m:t>
                            </m:r>
                            <m:r>
                              <a:rPr lang="en-US" b="1" i="1" smtClean="0">
                                <a:latin typeface="Cambria Math"/>
                                <a:ea typeface="Cambria Math"/>
                              </a:rPr>
                              <m:t>𝜸</m:t>
                            </m:r>
                          </m:sub>
                        </m:sSub>
                        <m:r>
                          <a:rPr lang="en-US" b="0" i="1" smtClean="0">
                            <a:latin typeface="Cambria Math"/>
                            <a:ea typeface="Cambria Math"/>
                          </a:rPr>
                          <m:t>,</m:t>
                        </m:r>
                        <m:r>
                          <a:rPr lang="en-US" b="0" i="1" smtClean="0">
                            <a:latin typeface="Cambria Math"/>
                            <a:ea typeface="Cambria Math"/>
                          </a:rPr>
                          <m:t>𝜎</m:t>
                        </m:r>
                      </m:e>
                    </m:d>
                  </m:oMath>
                </a14:m>
                <a:endParaRPr lang="en-US" b="0" dirty="0">
                  <a:latin typeface="Arial" charset="0"/>
                  <a:ea typeface="ＭＳ Ｐゴシック" charset="0"/>
                </a:endParaRPr>
              </a:p>
              <a:p>
                <a:r>
                  <a:rPr lang="en-US" dirty="0">
                    <a:latin typeface="Arial" charset="0"/>
                    <a:ea typeface="ＭＳ Ｐゴシック" charset="0"/>
                  </a:rPr>
                  <a:t>With </a:t>
                </a:r>
                <a14:m>
                  <m:oMath xmlns:m="http://schemas.openxmlformats.org/officeDocument/2006/math">
                    <m:r>
                      <a:rPr lang="en-US" b="1" i="1">
                        <a:latin typeface="Cambria Math"/>
                        <a:ea typeface="Cambria Math"/>
                      </a:rPr>
                      <m:t>𝝉</m:t>
                    </m:r>
                    <m:r>
                      <a:rPr lang="en-US" b="1" i="1" smtClean="0">
                        <a:latin typeface="Cambria Math"/>
                        <a:ea typeface="Cambria Math"/>
                      </a:rPr>
                      <m:t>=</m:t>
                    </m:r>
                    <m:d>
                      <m:dPr>
                        <m:ctrlPr>
                          <a:rPr lang="en-US" b="1" i="1" smtClean="0">
                            <a:latin typeface="Cambria Math"/>
                            <a:ea typeface="Cambria Math"/>
                          </a:rPr>
                        </m:ctrlPr>
                      </m:dPr>
                      <m:e>
                        <m:r>
                          <a:rPr lang="en-US" b="1" i="1">
                            <a:latin typeface="Cambria Math"/>
                            <a:ea typeface="Cambria Math"/>
                          </a:rPr>
                          <m:t>𝜸</m:t>
                        </m:r>
                        <m:r>
                          <a:rPr lang="en-US" b="1" i="1" smtClean="0">
                            <a:latin typeface="Cambria Math"/>
                            <a:ea typeface="Cambria Math"/>
                          </a:rPr>
                          <m:t>,</m:t>
                        </m:r>
                        <m:r>
                          <a:rPr lang="en-US" i="1">
                            <a:latin typeface="Cambria Math"/>
                            <a:ea typeface="Cambria Math"/>
                          </a:rPr>
                          <m:t>𝜎</m:t>
                        </m:r>
                      </m:e>
                    </m:d>
                  </m:oMath>
                </a14:m>
                <a:r>
                  <a:rPr lang="en-US" dirty="0">
                    <a:latin typeface="Arial" charset="0"/>
                    <a:ea typeface="ＭＳ Ｐゴシック" charset="0"/>
                  </a:rPr>
                  <a:t> and </a:t>
                </a:r>
                <a14:m>
                  <m:oMath xmlns:m="http://schemas.openxmlformats.org/officeDocument/2006/math">
                    <m:sSub>
                      <m:sSubPr>
                        <m:ctrlPr>
                          <a:rPr lang="en-US" i="1">
                            <a:latin typeface="Cambria Math"/>
                            <a:ea typeface="Cambria Math"/>
                          </a:rPr>
                        </m:ctrlPr>
                      </m:sSubPr>
                      <m:e>
                        <m:r>
                          <a:rPr lang="en-US" i="1">
                            <a:latin typeface="Cambria Math"/>
                            <a:ea typeface="Cambria Math"/>
                          </a:rPr>
                          <m:t>𝜇</m:t>
                        </m:r>
                      </m:e>
                      <m:sub>
                        <m:r>
                          <a:rPr lang="en-US" b="1" i="1">
                            <a:latin typeface="Cambria Math"/>
                            <a:ea typeface="Cambria Math"/>
                          </a:rPr>
                          <m:t>𝒛</m:t>
                        </m:r>
                        <m:r>
                          <a:rPr lang="en-US" b="1" i="1">
                            <a:latin typeface="Cambria Math"/>
                            <a:ea typeface="Cambria Math"/>
                          </a:rPr>
                          <m:t>,</m:t>
                        </m:r>
                        <m:r>
                          <a:rPr lang="en-US" b="1" i="1">
                            <a:latin typeface="Cambria Math"/>
                            <a:ea typeface="Cambria Math"/>
                          </a:rPr>
                          <m:t>𝜸</m:t>
                        </m:r>
                      </m:sub>
                    </m:sSub>
                    <m:r>
                      <a:rPr lang="en-US" b="0" i="1" smtClean="0">
                        <a:latin typeface="Cambria Math"/>
                        <a:ea typeface="Cambria Math"/>
                      </a:rPr>
                      <m:t>=</m:t>
                    </m:r>
                    <m:nary>
                      <m:naryPr>
                        <m:chr m:val="∑"/>
                        <m:ctrlPr>
                          <a:rPr lang="en-US" b="0" i="1" smtClean="0">
                            <a:latin typeface="Cambria Math"/>
                            <a:ea typeface="Cambria Math"/>
                          </a:rPr>
                        </m:ctrlPr>
                      </m:naryPr>
                      <m:sub>
                        <m:r>
                          <m:rPr>
                            <m:brk m:alnAt="23"/>
                          </m:rPr>
                          <a:rPr lang="en-US" b="0" i="1" smtClean="0">
                            <a:latin typeface="Cambria Math"/>
                            <a:ea typeface="Cambria Math"/>
                          </a:rPr>
                          <m:t>𝑘</m:t>
                        </m:r>
                        <m:r>
                          <a:rPr lang="en-US" b="0" i="1" smtClean="0">
                            <a:latin typeface="Cambria Math"/>
                            <a:ea typeface="Cambria Math"/>
                          </a:rPr>
                          <m:t>=1</m:t>
                        </m:r>
                      </m:sub>
                      <m:sup>
                        <m:r>
                          <a:rPr lang="en-US" b="0" i="1" smtClean="0">
                            <a:latin typeface="Cambria Math"/>
                            <a:ea typeface="Cambria Math"/>
                          </a:rPr>
                          <m:t>𝐾</m:t>
                        </m:r>
                      </m:sup>
                      <m:e>
                        <m:sSub>
                          <m:sSubPr>
                            <m:ctrlPr>
                              <a:rPr lang="en-US" b="0" i="1" smtClean="0">
                                <a:latin typeface="Cambria Math"/>
                                <a:ea typeface="Cambria Math"/>
                              </a:rPr>
                            </m:ctrlPr>
                          </m:sSubPr>
                          <m:e>
                            <m:r>
                              <a:rPr lang="en-US" i="1" smtClean="0">
                                <a:latin typeface="Cambria Math"/>
                                <a:ea typeface="Cambria Math"/>
                              </a:rPr>
                              <m:t>𝛾</m:t>
                            </m:r>
                          </m:e>
                          <m:sub>
                            <m:r>
                              <a:rPr lang="en-US" b="0" i="1" smtClean="0">
                                <a:latin typeface="Cambria Math"/>
                                <a:ea typeface="Cambria Math"/>
                              </a:rPr>
                              <m:t>𝑘</m:t>
                            </m:r>
                          </m:sub>
                        </m:sSub>
                        <m:sSub>
                          <m:sSubPr>
                            <m:ctrlPr>
                              <a:rPr lang="en-US" i="1">
                                <a:latin typeface="Cambria Math"/>
                                <a:ea typeface="Cambria Math"/>
                              </a:rPr>
                            </m:ctrlPr>
                          </m:sSubPr>
                          <m:e>
                            <m:r>
                              <a:rPr lang="en-US" b="0" i="1" smtClean="0">
                                <a:latin typeface="Cambria Math"/>
                                <a:ea typeface="Cambria Math"/>
                              </a:rPr>
                              <m:t>𝑧</m:t>
                            </m:r>
                          </m:e>
                          <m:sub>
                            <m:r>
                              <a:rPr lang="en-US" i="1">
                                <a:latin typeface="Cambria Math"/>
                                <a:ea typeface="Cambria Math"/>
                              </a:rPr>
                              <m:t>𝑘</m:t>
                            </m:r>
                          </m:sub>
                        </m:sSub>
                      </m:e>
                    </m:nary>
                  </m:oMath>
                </a14:m>
                <a:endParaRPr lang="en-US" dirty="0">
                  <a:latin typeface="Arial" charset="0"/>
                  <a:ea typeface="ＭＳ Ｐゴシック" charset="0"/>
                </a:endParaRPr>
              </a:p>
              <a:p>
                <a:r>
                  <a:rPr lang="en-US" dirty="0">
                    <a:latin typeface="Arial" charset="0"/>
                    <a:ea typeface="ＭＳ Ｐゴシック" charset="0"/>
                  </a:rPr>
                  <a:t>Operationally, a principal component analysis is used to generate the </a:t>
                </a:r>
                <a14:m>
                  <m:oMath xmlns:m="http://schemas.openxmlformats.org/officeDocument/2006/math">
                    <m:sSub>
                      <m:sSubPr>
                        <m:ctrlPr>
                          <a:rPr lang="en-US" i="1">
                            <a:latin typeface="Cambria Math"/>
                            <a:ea typeface="Cambria Math"/>
                          </a:rPr>
                        </m:ctrlPr>
                      </m:sSubPr>
                      <m:e>
                        <m:sSub>
                          <m:sSubPr>
                            <m:ctrlPr>
                              <a:rPr lang="en-US" i="1">
                                <a:latin typeface="Cambria Math"/>
                                <a:ea typeface="Cambria Math"/>
                              </a:rPr>
                            </m:ctrlPr>
                          </m:sSubPr>
                          <m:e>
                            <m:r>
                              <a:rPr lang="en-US" b="1" i="1">
                                <a:latin typeface="Cambria Math"/>
                                <a:ea typeface="Cambria Math"/>
                              </a:rPr>
                              <m:t>𝒛</m:t>
                            </m:r>
                          </m:e>
                          <m:sub>
                            <m:r>
                              <a:rPr lang="en-US" b="0" i="1" smtClean="0">
                                <a:latin typeface="Cambria Math"/>
                                <a:ea typeface="Cambria Math"/>
                              </a:rPr>
                              <m:t>𝑛</m:t>
                            </m:r>
                          </m:sub>
                        </m:sSub>
                        <m:r>
                          <a:rPr lang="en-US" b="0" i="1" smtClean="0">
                            <a:latin typeface="Cambria Math"/>
                            <a:ea typeface="Cambria Math"/>
                          </a:rPr>
                          <m:t>=</m:t>
                        </m:r>
                        <m:r>
                          <a:rPr lang="en-US" i="1">
                            <a:latin typeface="Cambria Math"/>
                            <a:ea typeface="Cambria Math"/>
                          </a:rPr>
                          <m:t>𝑧</m:t>
                        </m:r>
                      </m:e>
                      <m:sub>
                        <m:r>
                          <a:rPr lang="en-US" i="1">
                            <a:latin typeface="Cambria Math"/>
                            <a:ea typeface="Cambria Math"/>
                          </a:rPr>
                          <m:t>𝑘</m:t>
                        </m:r>
                        <m:r>
                          <a:rPr lang="en-US" b="0" i="1" smtClean="0">
                            <a:latin typeface="Cambria Math"/>
                            <a:ea typeface="Cambria Math"/>
                          </a:rPr>
                          <m:t>𝑛</m:t>
                        </m:r>
                      </m:sub>
                    </m:sSub>
                  </m:oMath>
                </a14:m>
                <a:endParaRPr lang="en-US" dirty="0">
                  <a:latin typeface="Arial" charset="0"/>
                  <a:ea typeface="ＭＳ Ｐゴシック" charset="0"/>
                </a:endParaRPr>
              </a:p>
              <a:p>
                <a:r>
                  <a:rPr lang="en-US" dirty="0">
                    <a:latin typeface="Arial" charset="0"/>
                    <a:ea typeface="ＭＳ Ｐゴシック" charset="0"/>
                  </a:rPr>
                  <a:t>The basis for the </a:t>
                </a:r>
                <a14:m>
                  <m:oMath xmlns:m="http://schemas.openxmlformats.org/officeDocument/2006/math">
                    <m:sSub>
                      <m:sSubPr>
                        <m:ctrlPr>
                          <a:rPr lang="en-US" i="1">
                            <a:latin typeface="Cambria Math"/>
                            <a:ea typeface="Cambria Math"/>
                          </a:rPr>
                        </m:ctrlPr>
                      </m:sSubPr>
                      <m:e>
                        <m:r>
                          <a:rPr lang="en-US" i="1">
                            <a:latin typeface="Cambria Math"/>
                            <a:ea typeface="Cambria Math"/>
                          </a:rPr>
                          <m:t>𝑧</m:t>
                        </m:r>
                      </m:e>
                      <m:sub>
                        <m:r>
                          <a:rPr lang="en-US" i="1">
                            <a:latin typeface="Cambria Math"/>
                            <a:ea typeface="Cambria Math"/>
                          </a:rPr>
                          <m:t>𝑘</m:t>
                        </m:r>
                        <m:r>
                          <a:rPr lang="en-US" b="0" i="1" smtClean="0">
                            <a:latin typeface="Cambria Math"/>
                            <a:ea typeface="Cambria Math"/>
                          </a:rPr>
                          <m:t>𝑛</m:t>
                        </m:r>
                      </m:sub>
                    </m:sSub>
                  </m:oMath>
                </a14:m>
                <a:r>
                  <a:rPr lang="en-US" dirty="0">
                    <a:latin typeface="Arial" charset="0"/>
                    <a:ea typeface="ＭＳ Ｐゴシック" charset="0"/>
                  </a:rPr>
                  <a:t> are raw responses to questionnaire items</a:t>
                </a:r>
              </a:p>
            </p:txBody>
          </p:sp>
        </mc:Choice>
        <mc:Fallback xmlns="">
          <p:sp>
            <p:nvSpPr>
              <p:cNvPr id="6146" name="Rectangle 9"/>
              <p:cNvSpPr>
                <a:spLocks noGrp="1" noRot="1" noChangeAspect="1" noMove="1" noResize="1" noEditPoints="1" noAdjustHandles="1" noChangeArrowheads="1" noChangeShapeType="1" noTextEdit="1"/>
              </p:cNvSpPr>
              <p:nvPr>
                <p:ph type="body" idx="1"/>
              </p:nvPr>
            </p:nvSpPr>
            <p:spPr>
              <a:xfrm>
                <a:off x="152400" y="1558456"/>
                <a:ext cx="8839200" cy="4080344"/>
              </a:xfrm>
              <a:blipFill rotWithShape="1">
                <a:blip r:embed="rId2"/>
                <a:stretch>
                  <a:fillRect l="-1517" t="-1943" r="-1310" b="-1644"/>
                </a:stretch>
              </a:blipFill>
            </p:spPr>
            <p:txBody>
              <a:bodyPr/>
              <a:lstStyle/>
              <a:p>
                <a:r>
                  <a:rPr lang="en-US">
                    <a:noFill/>
                  </a:rPr>
                  <a:t> </a:t>
                </a:r>
              </a:p>
            </p:txBody>
          </p:sp>
        </mc:Fallback>
      </mc:AlternateContent>
    </p:spTree>
    <p:extLst>
      <p:ext uri="{BB962C8B-B14F-4D97-AF65-F5344CB8AC3E}">
        <p14:creationId xmlns:p14="http://schemas.microsoft.com/office/powerpoint/2010/main" val="2367442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228600" y="76200"/>
            <a:ext cx="8534400" cy="1219200"/>
          </a:xfrm>
        </p:spPr>
        <p:txBody>
          <a:bodyPr/>
          <a:lstStyle/>
          <a:p>
            <a:pPr algn="ctr" eaLnBrk="1" hangingPunct="1"/>
            <a:r>
              <a:rPr lang="en-US" dirty="0">
                <a:latin typeface="Arial" charset="0"/>
                <a:ea typeface="ＭＳ Ｐゴシック" charset="0"/>
              </a:rPr>
              <a:t>IRT in international surveys:</a:t>
            </a:r>
          </a:p>
        </p:txBody>
      </p:sp>
      <mc:AlternateContent xmlns:mc="http://schemas.openxmlformats.org/markup-compatibility/2006" xmlns:a14="http://schemas.microsoft.com/office/drawing/2010/main">
        <mc:Choice Requires="a14">
          <p:sp>
            <p:nvSpPr>
              <p:cNvPr id="6146" name="Rectangle 9"/>
              <p:cNvSpPr>
                <a:spLocks noGrp="1" noChangeArrowheads="1"/>
              </p:cNvSpPr>
              <p:nvPr>
                <p:ph type="body" idx="1"/>
              </p:nvPr>
            </p:nvSpPr>
            <p:spPr>
              <a:xfrm>
                <a:off x="33792" y="1388828"/>
                <a:ext cx="8957807" cy="4326172"/>
              </a:xfrm>
            </p:spPr>
            <p:txBody>
              <a:bodyPr/>
              <a:lstStyle/>
              <a:p>
                <a:r>
                  <a:rPr lang="en-US" dirty="0">
                    <a:latin typeface="Arial" charset="0"/>
                    <a:ea typeface="ＭＳ Ｐゴシック" charset="0"/>
                  </a:rPr>
                  <a:t>The </a:t>
                </a:r>
                <a14:m>
                  <m:oMath xmlns:m="http://schemas.openxmlformats.org/officeDocument/2006/math">
                    <m:sSub>
                      <m:sSubPr>
                        <m:ctrlPr>
                          <a:rPr lang="en-US" i="1">
                            <a:latin typeface="Cambria Math"/>
                            <a:ea typeface="Cambria Math"/>
                          </a:rPr>
                        </m:ctrlPr>
                      </m:sSubPr>
                      <m:e>
                        <m:r>
                          <a:rPr lang="en-US" i="1">
                            <a:latin typeface="Cambria Math"/>
                            <a:ea typeface="Cambria Math"/>
                          </a:rPr>
                          <m:t>𝑧</m:t>
                        </m:r>
                      </m:e>
                      <m:sub>
                        <m:r>
                          <a:rPr lang="en-US" i="1">
                            <a:latin typeface="Cambria Math"/>
                            <a:ea typeface="Cambria Math"/>
                          </a:rPr>
                          <m:t>𝑘</m:t>
                        </m:r>
                        <m:r>
                          <a:rPr lang="en-US" b="0" i="1" smtClean="0">
                            <a:latin typeface="Cambria Math"/>
                            <a:ea typeface="Cambria Math"/>
                          </a:rPr>
                          <m:t>𝑛</m:t>
                        </m:r>
                      </m:sub>
                    </m:sSub>
                  </m:oMath>
                </a14:m>
                <a:r>
                  <a:rPr lang="en-US" dirty="0">
                    <a:latin typeface="Arial" charset="0"/>
                    <a:ea typeface="ＭＳ Ｐゴシック" charset="0"/>
                  </a:rPr>
                  <a:t> are contain (preprocessed by PCA):</a:t>
                </a:r>
              </a:p>
              <a:p>
                <a:pPr lvl="1"/>
                <a:r>
                  <a:rPr lang="en-US" dirty="0">
                    <a:latin typeface="Arial" charset="0"/>
                    <a:ea typeface="ＭＳ Ｐゴシック" charset="0"/>
                  </a:rPr>
                  <a:t>Demographics: Gender, parental ed. / years of ed., possessions, languages at home, immigration, …</a:t>
                </a:r>
              </a:p>
              <a:p>
                <a:pPr lvl="1"/>
                <a:r>
                  <a:rPr lang="en-US" dirty="0">
                    <a:latin typeface="Arial" charset="0"/>
                    <a:ea typeface="ＭＳ Ｐゴシック" charset="0"/>
                  </a:rPr>
                  <a:t>Interactions: e.g. </a:t>
                </a:r>
                <a:r>
                  <a:rPr lang="en-US" dirty="0" smtClean="0">
                    <a:latin typeface="Arial" charset="0"/>
                    <a:ea typeface="ＭＳ Ｐゴシック" charset="0"/>
                  </a:rPr>
                  <a:t>immigration status by gender, parental education </a:t>
                </a:r>
                <a:r>
                  <a:rPr lang="en-US" dirty="0">
                    <a:latin typeface="Arial" charset="0"/>
                    <a:ea typeface="ＭＳ Ｐゴシック" charset="0"/>
                  </a:rPr>
                  <a:t>by ethnicity / </a:t>
                </a:r>
                <a:r>
                  <a:rPr lang="en-US" dirty="0" smtClean="0">
                    <a:latin typeface="Arial" charset="0"/>
                    <a:ea typeface="ＭＳ Ｐゴシック" charset="0"/>
                  </a:rPr>
                  <a:t>language at home</a:t>
                </a:r>
                <a:endParaRPr lang="en-US" dirty="0">
                  <a:latin typeface="Arial" charset="0"/>
                  <a:ea typeface="ＭＳ Ｐゴシック" charset="0"/>
                </a:endParaRPr>
              </a:p>
              <a:p>
                <a:pPr lvl="1"/>
                <a:r>
                  <a:rPr lang="en-US" dirty="0">
                    <a:latin typeface="Arial" charset="0"/>
                    <a:ea typeface="ＭＳ Ｐゴシック" charset="0"/>
                  </a:rPr>
                  <a:t>Self reported attitudes and activities: Homework, academic </a:t>
                </a:r>
                <a:r>
                  <a:rPr lang="en-US" dirty="0" smtClean="0">
                    <a:latin typeface="Arial" charset="0"/>
                    <a:ea typeface="ＭＳ Ｐゴシック" charset="0"/>
                  </a:rPr>
                  <a:t>enjoyment, aspirations, </a:t>
                </a:r>
                <a:r>
                  <a:rPr lang="en-US" dirty="0">
                    <a:latin typeface="Arial" charset="0"/>
                    <a:ea typeface="ＭＳ Ｐゴシック" charset="0"/>
                  </a:rPr>
                  <a:t>etc. </a:t>
                </a:r>
              </a:p>
              <a:p>
                <a:pPr lvl="1"/>
                <a:r>
                  <a:rPr lang="en-US" dirty="0" smtClean="0">
                    <a:solidFill>
                      <a:schemeClr val="bg1">
                        <a:lumMod val="50000"/>
                      </a:schemeClr>
                    </a:solidFill>
                    <a:latin typeface="Arial" charset="0"/>
                    <a:ea typeface="ＭＳ Ｐゴシック" charset="0"/>
                  </a:rPr>
                  <a:t>log </a:t>
                </a:r>
                <a:r>
                  <a:rPr lang="en-US" dirty="0">
                    <a:solidFill>
                      <a:schemeClr val="bg1">
                        <a:lumMod val="50000"/>
                      </a:schemeClr>
                    </a:solidFill>
                    <a:latin typeface="Arial" charset="0"/>
                    <a:ea typeface="ＭＳ Ｐゴシック" charset="0"/>
                  </a:rPr>
                  <a:t>transformed response time aggregates</a:t>
                </a:r>
              </a:p>
              <a:p>
                <a:pPr lvl="1"/>
                <a:r>
                  <a:rPr lang="en-US" dirty="0">
                    <a:solidFill>
                      <a:schemeClr val="bg1">
                        <a:lumMod val="50000"/>
                      </a:schemeClr>
                    </a:solidFill>
                    <a:latin typeface="Arial" charset="0"/>
                    <a:ea typeface="ＭＳ Ｐゴシック" charset="0"/>
                  </a:rPr>
                  <a:t>Information about </a:t>
                </a:r>
                <a:r>
                  <a:rPr lang="en-US" dirty="0" smtClean="0">
                    <a:solidFill>
                      <a:schemeClr val="bg1">
                        <a:lumMod val="50000"/>
                      </a:schemeClr>
                    </a:solidFill>
                    <a:latin typeface="Arial" charset="0"/>
                    <a:ea typeface="ＭＳ Ｐゴシック" charset="0"/>
                  </a:rPr>
                  <a:t>non-response, process data</a:t>
                </a:r>
                <a:endParaRPr lang="en-US" dirty="0">
                  <a:solidFill>
                    <a:schemeClr val="bg1">
                      <a:lumMod val="50000"/>
                    </a:schemeClr>
                  </a:solidFill>
                  <a:latin typeface="Arial" charset="0"/>
                  <a:ea typeface="ＭＳ Ｐゴシック" charset="0"/>
                </a:endParaRPr>
              </a:p>
            </p:txBody>
          </p:sp>
        </mc:Choice>
        <mc:Fallback xmlns="">
          <p:sp>
            <p:nvSpPr>
              <p:cNvPr id="6146" name="Rectangle 9"/>
              <p:cNvSpPr>
                <a:spLocks noGrp="1" noRot="1" noChangeAspect="1" noMove="1" noResize="1" noEditPoints="1" noAdjustHandles="1" noChangeArrowheads="1" noChangeShapeType="1" noTextEdit="1"/>
              </p:cNvSpPr>
              <p:nvPr>
                <p:ph type="body" idx="1"/>
              </p:nvPr>
            </p:nvSpPr>
            <p:spPr>
              <a:xfrm>
                <a:off x="33792" y="1388828"/>
                <a:ext cx="8957807" cy="4326172"/>
              </a:xfrm>
              <a:blipFill rotWithShape="1">
                <a:blip r:embed="rId3"/>
                <a:stretch>
                  <a:fillRect l="-1566" t="-1831" r="-2383" b="-6056"/>
                </a:stretch>
              </a:blipFill>
            </p:spPr>
            <p:txBody>
              <a:bodyPr/>
              <a:lstStyle/>
              <a:p>
                <a:r>
                  <a:rPr lang="en-US">
                    <a:noFill/>
                  </a:rPr>
                  <a:t> </a:t>
                </a:r>
              </a:p>
            </p:txBody>
          </p:sp>
        </mc:Fallback>
      </mc:AlternateContent>
    </p:spTree>
    <p:extLst>
      <p:ext uri="{BB962C8B-B14F-4D97-AF65-F5344CB8AC3E}">
        <p14:creationId xmlns:p14="http://schemas.microsoft.com/office/powerpoint/2010/main" val="3109270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228600" y="76200"/>
            <a:ext cx="8534400" cy="1219200"/>
          </a:xfrm>
        </p:spPr>
        <p:txBody>
          <a:bodyPr/>
          <a:lstStyle/>
          <a:p>
            <a:pPr algn="ctr" eaLnBrk="1" hangingPunct="1"/>
            <a:r>
              <a:rPr lang="en-US" dirty="0">
                <a:latin typeface="Arial" charset="0"/>
                <a:ea typeface="ＭＳ Ｐゴシック" charset="0"/>
              </a:rPr>
              <a:t>IRT in international surveys:</a:t>
            </a:r>
          </a:p>
        </p:txBody>
      </p:sp>
      <mc:AlternateContent xmlns:mc="http://schemas.openxmlformats.org/markup-compatibility/2006" xmlns:a14="http://schemas.microsoft.com/office/drawing/2010/main">
        <mc:Choice Requires="a14">
          <p:sp>
            <p:nvSpPr>
              <p:cNvPr id="6146" name="Rectangle 9"/>
              <p:cNvSpPr>
                <a:spLocks noGrp="1" noChangeArrowheads="1"/>
              </p:cNvSpPr>
              <p:nvPr>
                <p:ph type="body" idx="1"/>
              </p:nvPr>
            </p:nvSpPr>
            <p:spPr>
              <a:xfrm>
                <a:off x="76200" y="1388828"/>
                <a:ext cx="8991600" cy="4326172"/>
              </a:xfrm>
            </p:spPr>
            <p:txBody>
              <a:bodyPr/>
              <a:lstStyle/>
              <a:p>
                <a:r>
                  <a:rPr lang="en-US" dirty="0">
                    <a:latin typeface="Arial" charset="0"/>
                    <a:ea typeface="ＭＳ Ｐゴシック" charset="0"/>
                  </a:rPr>
                  <a:t>Finally, for given item parameters, estimated in scaling across countries, the likelihood </a:t>
                </a:r>
                <a:endParaRPr lang="en-US" dirty="0"/>
              </a:p>
              <a:p>
                <a14:m>
                  <m:oMath xmlns:m="http://schemas.openxmlformats.org/officeDocument/2006/math">
                    <m:r>
                      <a:rPr lang="en-US" sz="2800" i="1" dirty="0">
                        <a:latin typeface="Cambria Math"/>
                      </a:rPr>
                      <m:t>𝐿</m:t>
                    </m:r>
                    <m:r>
                      <a:rPr lang="en-US" sz="2800" i="1" dirty="0">
                        <a:latin typeface="Cambria Math"/>
                      </a:rPr>
                      <m:t>=</m:t>
                    </m:r>
                    <m:nary>
                      <m:naryPr>
                        <m:chr m:val="∑"/>
                        <m:ctrlPr>
                          <a:rPr lang="en-US" sz="2800" i="1" dirty="0">
                            <a:latin typeface="Cambria Math"/>
                          </a:rPr>
                        </m:ctrlPr>
                      </m:naryPr>
                      <m:sub>
                        <m:r>
                          <m:rPr>
                            <m:brk m:alnAt="23"/>
                          </m:rPr>
                          <a:rPr lang="en-US" sz="2800" i="1" dirty="0">
                            <a:latin typeface="Cambria Math"/>
                          </a:rPr>
                          <m:t>𝑛</m:t>
                        </m:r>
                        <m:r>
                          <a:rPr lang="en-US" sz="2800" i="1" dirty="0">
                            <a:latin typeface="Cambria Math"/>
                          </a:rPr>
                          <m:t>=1</m:t>
                        </m:r>
                      </m:sub>
                      <m:sup>
                        <m:r>
                          <a:rPr lang="en-US" sz="2800" i="1" dirty="0">
                            <a:latin typeface="Cambria Math"/>
                          </a:rPr>
                          <m:t>𝑁</m:t>
                        </m:r>
                      </m:sup>
                      <m:e>
                        <m:r>
                          <a:rPr lang="en-US" sz="2800" i="1" dirty="0">
                            <a:latin typeface="Cambria Math"/>
                          </a:rPr>
                          <m:t>𝑙𝑛</m:t>
                        </m:r>
                        <m:nary>
                          <m:naryPr>
                            <m:limLoc m:val="undOvr"/>
                            <m:ctrlPr>
                              <a:rPr lang="en-US" sz="2800" i="1">
                                <a:latin typeface="Cambria Math"/>
                              </a:rPr>
                            </m:ctrlPr>
                          </m:naryPr>
                          <m:sub>
                            <m:r>
                              <m:rPr>
                                <m:brk m:alnAt="24"/>
                              </m:rPr>
                              <a:rPr lang="en-US" sz="2800" i="1">
                                <a:latin typeface="Cambria Math"/>
                              </a:rPr>
                              <m:t>−</m:t>
                            </m:r>
                            <m:r>
                              <a:rPr lang="en-US" sz="2800" i="1">
                                <a:latin typeface="Cambria Math"/>
                                <a:ea typeface="Cambria Math"/>
                              </a:rPr>
                              <m:t>∞</m:t>
                            </m:r>
                          </m:sub>
                          <m:sup>
                            <m:r>
                              <a:rPr lang="en-US" sz="2800" i="1">
                                <a:latin typeface="Cambria Math"/>
                                <a:ea typeface="Cambria Math"/>
                              </a:rPr>
                              <m:t>∞</m:t>
                            </m:r>
                          </m:sup>
                          <m:e>
                            <m:nary>
                              <m:naryPr>
                                <m:chr m:val="∏"/>
                                <m:ctrlPr>
                                  <a:rPr lang="en-US" sz="2800" i="1">
                                    <a:latin typeface="Cambria Math"/>
                                  </a:rPr>
                                </m:ctrlPr>
                              </m:naryPr>
                              <m:sub>
                                <m:r>
                                  <m:rPr>
                                    <m:brk m:alnAt="23"/>
                                  </m:rPr>
                                  <a:rPr lang="en-US" sz="2800" i="1">
                                    <a:latin typeface="Cambria Math"/>
                                  </a:rPr>
                                  <m:t>𝑖</m:t>
                                </m:r>
                                <m:r>
                                  <a:rPr lang="en-US" sz="2800" i="1">
                                    <a:latin typeface="Cambria Math"/>
                                  </a:rPr>
                                  <m:t>=1</m:t>
                                </m:r>
                              </m:sub>
                              <m:sup>
                                <m:r>
                                  <a:rPr lang="en-US" sz="2800" i="1">
                                    <a:latin typeface="Cambria Math"/>
                                  </a:rPr>
                                  <m:t>𝐼</m:t>
                                </m:r>
                              </m:sup>
                              <m:e>
                                <m:d>
                                  <m:dPr>
                                    <m:begChr m:val="["/>
                                    <m:endChr m:val="]"/>
                                    <m:ctrlPr>
                                      <a:rPr lang="en-US" sz="2800" i="1">
                                        <a:latin typeface="Cambria Math"/>
                                      </a:rPr>
                                    </m:ctrlPr>
                                  </m:dPr>
                                  <m:e>
                                    <m:f>
                                      <m:fPr>
                                        <m:ctrlPr>
                                          <a:rPr lang="en-US" sz="2800" i="1">
                                            <a:latin typeface="Cambria Math"/>
                                          </a:rPr>
                                        </m:ctrlPr>
                                      </m:fPr>
                                      <m:num>
                                        <m:sSup>
                                          <m:sSupPr>
                                            <m:ctrlPr>
                                              <a:rPr lang="en-US" sz="2800" i="1">
                                                <a:latin typeface="Cambria Math"/>
                                              </a:rPr>
                                            </m:ctrlPr>
                                          </m:sSupPr>
                                          <m:e>
                                            <m:func>
                                              <m:funcPr>
                                                <m:ctrlPr>
                                                  <a:rPr lang="en-US" sz="2800" i="1">
                                                    <a:latin typeface="Cambria Math"/>
                                                  </a:rPr>
                                                </m:ctrlPr>
                                              </m:funcPr>
                                              <m:fName>
                                                <m:r>
                                                  <m:rPr>
                                                    <m:sty m:val="p"/>
                                                  </m:rPr>
                                                  <a:rPr lang="en-US" sz="2800">
                                                    <a:latin typeface="Cambria Math"/>
                                                  </a:rPr>
                                                  <m:t>exp</m:t>
                                                </m:r>
                                              </m:fName>
                                              <m:e>
                                                <m:d>
                                                  <m:dPr>
                                                    <m:ctrlPr>
                                                      <a:rPr lang="en-US" sz="2800" i="1">
                                                        <a:latin typeface="Cambria Math"/>
                                                      </a:rPr>
                                                    </m:ctrlPr>
                                                  </m:dPr>
                                                  <m:e>
                                                    <m:sSub>
                                                      <m:sSubPr>
                                                        <m:ctrlPr>
                                                          <a:rPr lang="en-US" sz="2800" b="1" i="1">
                                                            <a:latin typeface="Cambria Math"/>
                                                          </a:rPr>
                                                        </m:ctrlPr>
                                                      </m:sSubPr>
                                                      <m:e>
                                                        <m:r>
                                                          <a:rPr lang="en-US" sz="2800" i="1">
                                                            <a:latin typeface="Cambria Math"/>
                                                          </a:rPr>
                                                          <m:t>𝑎</m:t>
                                                        </m:r>
                                                      </m:e>
                                                      <m:sub>
                                                        <m:r>
                                                          <a:rPr lang="en-US" sz="2800" b="1" i="1">
                                                            <a:latin typeface="Cambria Math"/>
                                                          </a:rPr>
                                                          <m:t>𝒊</m:t>
                                                        </m:r>
                                                      </m:sub>
                                                    </m:sSub>
                                                    <m:d>
                                                      <m:dPr>
                                                        <m:begChr m:val="["/>
                                                        <m:endChr m:val="]"/>
                                                        <m:ctrlPr>
                                                          <a:rPr lang="en-US" sz="2800" i="1">
                                                            <a:latin typeface="Cambria Math"/>
                                                          </a:rPr>
                                                        </m:ctrlPr>
                                                      </m:dPr>
                                                      <m:e>
                                                        <m:r>
                                                          <a:rPr lang="en-US" sz="2800" i="1">
                                                            <a:latin typeface="Cambria Math"/>
                                                          </a:rPr>
                                                          <m:t>𝜃</m:t>
                                                        </m:r>
                                                        <m:r>
                                                          <a:rPr lang="en-US" sz="2800" i="1">
                                                            <a:latin typeface="Cambria Math"/>
                                                          </a:rPr>
                                                          <m:t>−</m:t>
                                                        </m:r>
                                                        <m:sSub>
                                                          <m:sSubPr>
                                                            <m:ctrlPr>
                                                              <a:rPr lang="en-US" sz="2800" b="1" i="1">
                                                                <a:latin typeface="Cambria Math"/>
                                                              </a:rPr>
                                                            </m:ctrlPr>
                                                          </m:sSubPr>
                                                          <m:e>
                                                            <m:r>
                                                              <a:rPr lang="en-US" sz="2800" i="1">
                                                                <a:latin typeface="Cambria Math"/>
                                                              </a:rPr>
                                                              <m:t>𝑏</m:t>
                                                            </m:r>
                                                          </m:e>
                                                          <m:sub>
                                                            <m:r>
                                                              <a:rPr lang="en-US" sz="2800" b="1" i="1">
                                                                <a:latin typeface="Cambria Math"/>
                                                              </a:rPr>
                                                              <m:t>𝒊</m:t>
                                                            </m:r>
                                                          </m:sub>
                                                        </m:sSub>
                                                      </m:e>
                                                    </m:d>
                                                  </m:e>
                                                </m:d>
                                              </m:e>
                                            </m:func>
                                          </m:e>
                                          <m:sup>
                                            <m:sSub>
                                              <m:sSubPr>
                                                <m:ctrlPr>
                                                  <a:rPr lang="en-US" sz="2800" i="1">
                                                    <a:latin typeface="Cambria Math"/>
                                                  </a:rPr>
                                                </m:ctrlPr>
                                              </m:sSubPr>
                                              <m:e>
                                                <m:r>
                                                  <a:rPr lang="en-US" sz="2800" i="1">
                                                    <a:latin typeface="Cambria Math"/>
                                                  </a:rPr>
                                                  <m:t>𝑥</m:t>
                                                </m:r>
                                              </m:e>
                                              <m:sub>
                                                <m:r>
                                                  <a:rPr lang="en-US" sz="2800" i="1">
                                                    <a:latin typeface="Cambria Math"/>
                                                  </a:rPr>
                                                  <m:t>𝑛𝑖</m:t>
                                                </m:r>
                                              </m:sub>
                                            </m:sSub>
                                          </m:sup>
                                        </m:sSup>
                                      </m:num>
                                      <m:den>
                                        <m:func>
                                          <m:funcPr>
                                            <m:ctrlPr>
                                              <a:rPr lang="en-US" sz="2800" i="1">
                                                <a:latin typeface="Cambria Math"/>
                                              </a:rPr>
                                            </m:ctrlPr>
                                          </m:funcPr>
                                          <m:fName>
                                            <m:r>
                                              <a:rPr lang="en-US" sz="2800">
                                                <a:latin typeface="Cambria Math"/>
                                              </a:rPr>
                                              <m:t>1+</m:t>
                                            </m:r>
                                            <m:r>
                                              <m:rPr>
                                                <m:sty m:val="p"/>
                                              </m:rPr>
                                              <a:rPr lang="en-US" sz="2800">
                                                <a:latin typeface="Cambria Math"/>
                                              </a:rPr>
                                              <m:t>exp</m:t>
                                            </m:r>
                                          </m:fName>
                                          <m:e>
                                            <m:d>
                                              <m:dPr>
                                                <m:ctrlPr>
                                                  <a:rPr lang="en-US" sz="2800" i="1">
                                                    <a:latin typeface="Cambria Math"/>
                                                  </a:rPr>
                                                </m:ctrlPr>
                                              </m:dPr>
                                              <m:e>
                                                <m:sSub>
                                                  <m:sSubPr>
                                                    <m:ctrlPr>
                                                      <a:rPr lang="en-US" sz="2800" b="1" i="1">
                                                        <a:latin typeface="Cambria Math"/>
                                                      </a:rPr>
                                                    </m:ctrlPr>
                                                  </m:sSubPr>
                                                  <m:e>
                                                    <m:r>
                                                      <a:rPr lang="en-US" sz="2800" i="1">
                                                        <a:latin typeface="Cambria Math"/>
                                                      </a:rPr>
                                                      <m:t>𝑎</m:t>
                                                    </m:r>
                                                  </m:e>
                                                  <m:sub>
                                                    <m:r>
                                                      <a:rPr lang="en-US" sz="2800" b="1" i="1">
                                                        <a:latin typeface="Cambria Math"/>
                                                      </a:rPr>
                                                      <m:t>𝒊</m:t>
                                                    </m:r>
                                                  </m:sub>
                                                </m:sSub>
                                                <m:d>
                                                  <m:dPr>
                                                    <m:begChr m:val="["/>
                                                    <m:endChr m:val="]"/>
                                                    <m:ctrlPr>
                                                      <a:rPr lang="en-US" sz="2800" i="1">
                                                        <a:latin typeface="Cambria Math"/>
                                                      </a:rPr>
                                                    </m:ctrlPr>
                                                  </m:dPr>
                                                  <m:e>
                                                    <m:r>
                                                      <a:rPr lang="en-US" sz="2800" i="1">
                                                        <a:latin typeface="Cambria Math"/>
                                                      </a:rPr>
                                                      <m:t>𝜃</m:t>
                                                    </m:r>
                                                    <m:r>
                                                      <a:rPr lang="en-US" sz="2800" i="1">
                                                        <a:latin typeface="Cambria Math"/>
                                                      </a:rPr>
                                                      <m:t>−</m:t>
                                                    </m:r>
                                                    <m:sSub>
                                                      <m:sSubPr>
                                                        <m:ctrlPr>
                                                          <a:rPr lang="en-US" sz="2800" b="1" i="1">
                                                            <a:latin typeface="Cambria Math"/>
                                                          </a:rPr>
                                                        </m:ctrlPr>
                                                      </m:sSubPr>
                                                      <m:e>
                                                        <m:r>
                                                          <a:rPr lang="en-US" sz="2800" i="1">
                                                            <a:latin typeface="Cambria Math"/>
                                                          </a:rPr>
                                                          <m:t>𝑏</m:t>
                                                        </m:r>
                                                      </m:e>
                                                      <m:sub>
                                                        <m:r>
                                                          <a:rPr lang="en-US" sz="2800" b="1" i="1">
                                                            <a:latin typeface="Cambria Math"/>
                                                          </a:rPr>
                                                          <m:t>𝒊</m:t>
                                                        </m:r>
                                                      </m:sub>
                                                    </m:sSub>
                                                  </m:e>
                                                </m:d>
                                              </m:e>
                                            </m:d>
                                          </m:e>
                                        </m:func>
                                      </m:den>
                                    </m:f>
                                  </m:e>
                                </m:d>
                                <m:r>
                                  <a:rPr lang="en-US" sz="2800" i="1">
                                    <a:latin typeface="Cambria Math"/>
                                  </a:rPr>
                                  <m:t>𝑓</m:t>
                                </m:r>
                                <m:d>
                                  <m:dPr>
                                    <m:ctrlPr>
                                      <a:rPr lang="en-US" sz="2800" i="1">
                                        <a:latin typeface="Cambria Math"/>
                                      </a:rPr>
                                    </m:ctrlPr>
                                  </m:dPr>
                                  <m:e>
                                    <m:r>
                                      <a:rPr lang="en-US" sz="2800" i="1">
                                        <a:latin typeface="Cambria Math"/>
                                      </a:rPr>
                                      <m:t>𝜃</m:t>
                                    </m:r>
                                    <m:r>
                                      <a:rPr lang="en-US" sz="2800" i="1">
                                        <a:latin typeface="Cambria Math"/>
                                      </a:rPr>
                                      <m:t>|</m:t>
                                    </m:r>
                                    <m:sSub>
                                      <m:sSubPr>
                                        <m:ctrlPr>
                                          <a:rPr lang="en-US" sz="2800" i="1" smtClean="0">
                                            <a:latin typeface="Cambria Math"/>
                                          </a:rPr>
                                        </m:ctrlPr>
                                      </m:sSubPr>
                                      <m:e>
                                        <m:r>
                                          <a:rPr lang="en-US" sz="2800" b="1" i="1">
                                            <a:latin typeface="Cambria Math"/>
                                            <a:ea typeface="Cambria Math"/>
                                          </a:rPr>
                                          <m:t>𝒛</m:t>
                                        </m:r>
                                      </m:e>
                                      <m:sub>
                                        <m:r>
                                          <a:rPr lang="en-US" sz="2800" b="0" i="1" smtClean="0">
                                            <a:latin typeface="Cambria Math"/>
                                          </a:rPr>
                                          <m:t>𝑛</m:t>
                                        </m:r>
                                      </m:sub>
                                    </m:sSub>
                                    <m:r>
                                      <a:rPr lang="en-US" sz="2800" b="1" i="1">
                                        <a:latin typeface="Cambria Math"/>
                                        <a:ea typeface="Cambria Math"/>
                                      </a:rPr>
                                      <m:t>,</m:t>
                                    </m:r>
                                    <m:r>
                                      <a:rPr lang="en-US" sz="2800" b="1" i="1">
                                        <a:latin typeface="Cambria Math"/>
                                        <a:ea typeface="Cambria Math"/>
                                      </a:rPr>
                                      <m:t>𝝉</m:t>
                                    </m:r>
                                  </m:e>
                                </m:d>
                                <m:r>
                                  <a:rPr lang="en-US" sz="2800" i="1">
                                    <a:latin typeface="Cambria Math"/>
                                  </a:rPr>
                                  <m:t>𝑑</m:t>
                                </m:r>
                                <m:r>
                                  <a:rPr lang="en-US" sz="2800" i="1">
                                    <a:latin typeface="Cambria Math"/>
                                  </a:rPr>
                                  <m:t>𝜃</m:t>
                                </m:r>
                              </m:e>
                            </m:nary>
                          </m:e>
                        </m:nary>
                      </m:e>
                    </m:nary>
                  </m:oMath>
                </a14:m>
                <a:endParaRPr lang="en-US" sz="2800" dirty="0">
                  <a:latin typeface="Arial" charset="0"/>
                  <a:ea typeface="ＭＳ Ｐゴシック" charset="0"/>
                </a:endParaRPr>
              </a:p>
              <a:p>
                <a:r>
                  <a:rPr lang="en-US" dirty="0">
                    <a:latin typeface="Arial" charset="0"/>
                    <a:ea typeface="ＭＳ Ｐゴシック" charset="0"/>
                  </a:rPr>
                  <a:t>Is maximized for </a:t>
                </a:r>
                <a14:m>
                  <m:oMath xmlns:m="http://schemas.openxmlformats.org/officeDocument/2006/math">
                    <m:r>
                      <a:rPr lang="en-US" b="1" i="1">
                        <a:latin typeface="Cambria Math"/>
                        <a:ea typeface="Cambria Math"/>
                      </a:rPr>
                      <m:t>𝝉</m:t>
                    </m:r>
                    <m:r>
                      <a:rPr lang="en-US" b="1" i="1">
                        <a:latin typeface="Cambria Math"/>
                        <a:ea typeface="Cambria Math"/>
                      </a:rPr>
                      <m:t>=</m:t>
                    </m:r>
                    <m:d>
                      <m:dPr>
                        <m:ctrlPr>
                          <a:rPr lang="en-US" b="1" i="1">
                            <a:latin typeface="Cambria Math"/>
                            <a:ea typeface="Cambria Math"/>
                          </a:rPr>
                        </m:ctrlPr>
                      </m:dPr>
                      <m:e>
                        <m:r>
                          <a:rPr lang="en-US" b="1" i="1">
                            <a:latin typeface="Cambria Math"/>
                            <a:ea typeface="Cambria Math"/>
                          </a:rPr>
                          <m:t>𝜸</m:t>
                        </m:r>
                        <m:r>
                          <a:rPr lang="en-US" b="1" i="1">
                            <a:latin typeface="Cambria Math"/>
                            <a:ea typeface="Cambria Math"/>
                          </a:rPr>
                          <m:t>,</m:t>
                        </m:r>
                        <m:r>
                          <a:rPr lang="en-US" i="1">
                            <a:latin typeface="Cambria Math"/>
                            <a:ea typeface="Cambria Math"/>
                          </a:rPr>
                          <m:t>𝜎</m:t>
                        </m:r>
                      </m:e>
                    </m:d>
                  </m:oMath>
                </a14:m>
                <a:r>
                  <a:rPr lang="en-US" dirty="0">
                    <a:latin typeface="Arial" charset="0"/>
                    <a:ea typeface="ＭＳ Ｐゴシック" charset="0"/>
                  </a:rPr>
                  <a:t>, by country.</a:t>
                </a:r>
              </a:p>
              <a:p>
                <a:r>
                  <a:rPr lang="en-US" dirty="0">
                    <a:latin typeface="Arial" charset="0"/>
                    <a:ea typeface="ＭＳ Ｐゴシック" charset="0"/>
                  </a:rPr>
                  <a:t>This is used to draw imputations (PVs) since</a:t>
                </a:r>
              </a:p>
              <a:p>
                <a14:m>
                  <m:oMath xmlns:m="http://schemas.openxmlformats.org/officeDocument/2006/math">
                    <m:r>
                      <a:rPr lang="en-US" b="0" i="1" smtClean="0">
                        <a:latin typeface="Cambria Math"/>
                        <a:ea typeface="ＭＳ Ｐゴシック" charset="0"/>
                      </a:rPr>
                      <m:t>𝑃</m:t>
                    </m:r>
                    <m:d>
                      <m:dPr>
                        <m:ctrlPr>
                          <a:rPr lang="en-US" b="0" i="1" smtClean="0">
                            <a:latin typeface="Cambria Math"/>
                            <a:ea typeface="ＭＳ Ｐゴシック" charset="0"/>
                          </a:rPr>
                        </m:ctrlPr>
                      </m:dPr>
                      <m:e>
                        <m:r>
                          <a:rPr lang="en-US" b="0" i="1" smtClean="0">
                            <a:latin typeface="Cambria Math"/>
                            <a:ea typeface="Cambria Math"/>
                          </a:rPr>
                          <m:t>𝜃</m:t>
                        </m:r>
                        <m:r>
                          <a:rPr lang="en-US" b="0" i="1" smtClean="0">
                            <a:latin typeface="Cambria Math"/>
                            <a:ea typeface="Cambria Math"/>
                          </a:rPr>
                          <m:t>|</m:t>
                        </m:r>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𝑧</m:t>
                        </m:r>
                      </m:e>
                    </m:d>
                    <m:r>
                      <a:rPr lang="en-US" b="0" i="1" smtClean="0">
                        <a:latin typeface="Cambria Math"/>
                        <a:ea typeface="ＭＳ Ｐゴシック" charset="0"/>
                      </a:rPr>
                      <m:t>~</m:t>
                    </m:r>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𝐼</m:t>
                        </m:r>
                      </m:sup>
                      <m:e>
                        <m:d>
                          <m:dPr>
                            <m:begChr m:val="["/>
                            <m:endChr m:val="]"/>
                            <m:ctrlPr>
                              <a:rPr lang="en-US" i="1">
                                <a:latin typeface="Cambria Math"/>
                              </a:rPr>
                            </m:ctrlPr>
                          </m:dPr>
                          <m:e>
                            <m:f>
                              <m:fPr>
                                <m:ctrlPr>
                                  <a:rPr lang="en-US" i="1">
                                    <a:latin typeface="Cambria Math"/>
                                  </a:rPr>
                                </m:ctrlPr>
                              </m:fPr>
                              <m:num>
                                <m:sSup>
                                  <m:sSupPr>
                                    <m:ctrlPr>
                                      <a:rPr lang="en-US" i="1">
                                        <a:latin typeface="Cambria Math"/>
                                      </a:rPr>
                                    </m:ctrlPr>
                                  </m:sSupPr>
                                  <m:e>
                                    <m:func>
                                      <m:funcPr>
                                        <m:ctrlPr>
                                          <a:rPr lang="en-US" i="1">
                                            <a:latin typeface="Cambria Math"/>
                                          </a:rPr>
                                        </m:ctrlPr>
                                      </m:funcPr>
                                      <m:fName>
                                        <m:r>
                                          <m:rPr>
                                            <m:sty m:val="p"/>
                                          </m:rPr>
                                          <a:rPr lang="en-US">
                                            <a:latin typeface="Cambria Math"/>
                                          </a:rPr>
                                          <m:t>exp</m:t>
                                        </m:r>
                                      </m:fName>
                                      <m:e>
                                        <m:d>
                                          <m:dPr>
                                            <m:ctrlPr>
                                              <a:rPr lang="en-US" i="1">
                                                <a:latin typeface="Cambria Math"/>
                                              </a:rPr>
                                            </m:ctrlPr>
                                          </m:dPr>
                                          <m:e>
                                            <m:sSub>
                                              <m:sSubPr>
                                                <m:ctrlPr>
                                                  <a:rPr lang="en-US" b="1" i="1">
                                                    <a:latin typeface="Cambria Math"/>
                                                  </a:rPr>
                                                </m:ctrlPr>
                                              </m:sSubPr>
                                              <m:e>
                                                <m:r>
                                                  <a:rPr lang="en-US" i="1">
                                                    <a:latin typeface="Cambria Math"/>
                                                  </a:rPr>
                                                  <m:t>𝑎</m:t>
                                                </m:r>
                                              </m:e>
                                              <m:sub>
                                                <m:r>
                                                  <a:rPr lang="en-US" b="1" i="1">
                                                    <a:latin typeface="Cambria Math"/>
                                                  </a:rPr>
                                                  <m:t>𝒊</m:t>
                                                </m:r>
                                              </m:sub>
                                            </m:sSub>
                                            <m:d>
                                              <m:dPr>
                                                <m:begChr m:val="["/>
                                                <m:endChr m:val="]"/>
                                                <m:ctrlPr>
                                                  <a:rPr lang="en-US" i="1">
                                                    <a:latin typeface="Cambria Math"/>
                                                  </a:rPr>
                                                </m:ctrlPr>
                                              </m:dPr>
                                              <m:e>
                                                <m:r>
                                                  <a:rPr lang="en-US" i="1">
                                                    <a:latin typeface="Cambria Math"/>
                                                  </a:rPr>
                                                  <m:t>𝜃</m:t>
                                                </m:r>
                                                <m:r>
                                                  <a:rPr lang="en-US" i="1">
                                                    <a:latin typeface="Cambria Math"/>
                                                  </a:rPr>
                                                  <m:t>−</m:t>
                                                </m:r>
                                                <m:sSub>
                                                  <m:sSubPr>
                                                    <m:ctrlPr>
                                                      <a:rPr lang="en-US" b="1" i="1">
                                                        <a:latin typeface="Cambria Math"/>
                                                      </a:rPr>
                                                    </m:ctrlPr>
                                                  </m:sSubPr>
                                                  <m:e>
                                                    <m:r>
                                                      <a:rPr lang="en-US" i="1">
                                                        <a:latin typeface="Cambria Math"/>
                                                      </a:rPr>
                                                      <m:t>𝑏</m:t>
                                                    </m:r>
                                                  </m:e>
                                                  <m:sub>
                                                    <m:r>
                                                      <a:rPr lang="en-US" b="1" i="1">
                                                        <a:latin typeface="Cambria Math"/>
                                                      </a:rPr>
                                                      <m:t>𝒊</m:t>
                                                    </m:r>
                                                  </m:sub>
                                                </m:sSub>
                                              </m:e>
                                            </m:d>
                                          </m:e>
                                        </m:d>
                                      </m:e>
                                    </m:func>
                                  </m:e>
                                  <m:sup>
                                    <m:sSub>
                                      <m:sSubPr>
                                        <m:ctrlPr>
                                          <a:rPr lang="en-US" i="1">
                                            <a:latin typeface="Cambria Math"/>
                                          </a:rPr>
                                        </m:ctrlPr>
                                      </m:sSubPr>
                                      <m:e>
                                        <m:r>
                                          <a:rPr lang="en-US" i="1">
                                            <a:latin typeface="Cambria Math"/>
                                          </a:rPr>
                                          <m:t>𝑥</m:t>
                                        </m:r>
                                      </m:e>
                                      <m:sub>
                                        <m:r>
                                          <a:rPr lang="en-US" i="1">
                                            <a:latin typeface="Cambria Math"/>
                                          </a:rPr>
                                          <m:t>𝑛𝑖</m:t>
                                        </m:r>
                                      </m:sub>
                                    </m:sSub>
                                  </m:sup>
                                </m:sSup>
                              </m:num>
                              <m:den>
                                <m:func>
                                  <m:funcPr>
                                    <m:ctrlPr>
                                      <a:rPr lang="en-US" i="1">
                                        <a:latin typeface="Cambria Math"/>
                                      </a:rPr>
                                    </m:ctrlPr>
                                  </m:funcPr>
                                  <m:fName>
                                    <m:r>
                                      <a:rPr lang="en-US">
                                        <a:latin typeface="Cambria Math"/>
                                      </a:rPr>
                                      <m:t>1+</m:t>
                                    </m:r>
                                    <m:r>
                                      <m:rPr>
                                        <m:sty m:val="p"/>
                                      </m:rPr>
                                      <a:rPr lang="en-US">
                                        <a:latin typeface="Cambria Math"/>
                                      </a:rPr>
                                      <m:t>exp</m:t>
                                    </m:r>
                                  </m:fName>
                                  <m:e>
                                    <m:d>
                                      <m:dPr>
                                        <m:ctrlPr>
                                          <a:rPr lang="en-US" i="1">
                                            <a:latin typeface="Cambria Math"/>
                                          </a:rPr>
                                        </m:ctrlPr>
                                      </m:dPr>
                                      <m:e>
                                        <m:sSub>
                                          <m:sSubPr>
                                            <m:ctrlPr>
                                              <a:rPr lang="en-US" b="1" i="1">
                                                <a:latin typeface="Cambria Math"/>
                                              </a:rPr>
                                            </m:ctrlPr>
                                          </m:sSubPr>
                                          <m:e>
                                            <m:r>
                                              <a:rPr lang="en-US" i="1">
                                                <a:latin typeface="Cambria Math"/>
                                              </a:rPr>
                                              <m:t>𝑎</m:t>
                                            </m:r>
                                          </m:e>
                                          <m:sub>
                                            <m:r>
                                              <a:rPr lang="en-US" b="1" i="1">
                                                <a:latin typeface="Cambria Math"/>
                                              </a:rPr>
                                              <m:t>𝒊</m:t>
                                            </m:r>
                                          </m:sub>
                                        </m:sSub>
                                        <m:d>
                                          <m:dPr>
                                            <m:begChr m:val="["/>
                                            <m:endChr m:val="]"/>
                                            <m:ctrlPr>
                                              <a:rPr lang="en-US" i="1">
                                                <a:latin typeface="Cambria Math"/>
                                              </a:rPr>
                                            </m:ctrlPr>
                                          </m:dPr>
                                          <m:e>
                                            <m:r>
                                              <a:rPr lang="en-US" i="1">
                                                <a:latin typeface="Cambria Math"/>
                                              </a:rPr>
                                              <m:t>𝜃</m:t>
                                            </m:r>
                                            <m:r>
                                              <a:rPr lang="en-US" i="1">
                                                <a:latin typeface="Cambria Math"/>
                                              </a:rPr>
                                              <m:t>−</m:t>
                                            </m:r>
                                            <m:sSub>
                                              <m:sSubPr>
                                                <m:ctrlPr>
                                                  <a:rPr lang="en-US" b="1" i="1">
                                                    <a:latin typeface="Cambria Math"/>
                                                  </a:rPr>
                                                </m:ctrlPr>
                                              </m:sSubPr>
                                              <m:e>
                                                <m:r>
                                                  <a:rPr lang="en-US" i="1">
                                                    <a:latin typeface="Cambria Math"/>
                                                  </a:rPr>
                                                  <m:t>𝑏</m:t>
                                                </m:r>
                                              </m:e>
                                              <m:sub>
                                                <m:r>
                                                  <a:rPr lang="en-US" b="1" i="1">
                                                    <a:latin typeface="Cambria Math"/>
                                                  </a:rPr>
                                                  <m:t>𝒊</m:t>
                                                </m:r>
                                              </m:sub>
                                            </m:sSub>
                                          </m:e>
                                        </m:d>
                                      </m:e>
                                    </m:d>
                                  </m:e>
                                </m:func>
                              </m:den>
                            </m:f>
                          </m:e>
                        </m:d>
                        <m:r>
                          <a:rPr lang="en-US" i="1">
                            <a:latin typeface="Cambria Math"/>
                          </a:rPr>
                          <m:t>𝑓</m:t>
                        </m:r>
                        <m:d>
                          <m:dPr>
                            <m:ctrlPr>
                              <a:rPr lang="en-US" i="1">
                                <a:latin typeface="Cambria Math"/>
                              </a:rPr>
                            </m:ctrlPr>
                          </m:dPr>
                          <m:e>
                            <m:r>
                              <a:rPr lang="en-US" i="1">
                                <a:latin typeface="Cambria Math"/>
                              </a:rPr>
                              <m:t>𝜃</m:t>
                            </m:r>
                            <m:r>
                              <a:rPr lang="en-US" i="1">
                                <a:latin typeface="Cambria Math"/>
                              </a:rPr>
                              <m:t>|</m:t>
                            </m:r>
                            <m:sSub>
                              <m:sSubPr>
                                <m:ctrlPr>
                                  <a:rPr lang="en-US" i="1">
                                    <a:latin typeface="Cambria Math"/>
                                  </a:rPr>
                                </m:ctrlPr>
                              </m:sSubPr>
                              <m:e>
                                <m:r>
                                  <a:rPr lang="en-US" b="1" i="1">
                                    <a:latin typeface="Cambria Math"/>
                                    <a:ea typeface="Cambria Math"/>
                                  </a:rPr>
                                  <m:t>𝒛</m:t>
                                </m:r>
                              </m:e>
                              <m:sub>
                                <m:r>
                                  <a:rPr lang="en-US" i="1">
                                    <a:latin typeface="Cambria Math"/>
                                  </a:rPr>
                                  <m:t>𝑛</m:t>
                                </m:r>
                              </m:sub>
                            </m:sSub>
                            <m:r>
                              <a:rPr lang="en-US" b="1" i="1">
                                <a:latin typeface="Cambria Math"/>
                                <a:ea typeface="Cambria Math"/>
                              </a:rPr>
                              <m:t>,</m:t>
                            </m:r>
                            <m:r>
                              <a:rPr lang="en-US" b="1" i="1">
                                <a:latin typeface="Cambria Math"/>
                                <a:ea typeface="Cambria Math"/>
                              </a:rPr>
                              <m:t>𝝉</m:t>
                            </m:r>
                          </m:e>
                        </m:d>
                      </m:e>
                    </m:nary>
                  </m:oMath>
                </a14:m>
                <a:endParaRPr lang="en-US" dirty="0">
                  <a:latin typeface="Arial" charset="0"/>
                  <a:ea typeface="ＭＳ Ｐゴシック" charset="0"/>
                </a:endParaRPr>
              </a:p>
            </p:txBody>
          </p:sp>
        </mc:Choice>
        <mc:Fallback xmlns="">
          <p:sp>
            <p:nvSpPr>
              <p:cNvPr id="6146" name="Rectangle 9"/>
              <p:cNvSpPr>
                <a:spLocks noGrp="1" noRot="1" noChangeAspect="1" noMove="1" noResize="1" noEditPoints="1" noAdjustHandles="1" noChangeArrowheads="1" noChangeShapeType="1" noTextEdit="1"/>
              </p:cNvSpPr>
              <p:nvPr>
                <p:ph type="body" idx="1"/>
              </p:nvPr>
            </p:nvSpPr>
            <p:spPr>
              <a:xfrm>
                <a:off x="76200" y="1388828"/>
                <a:ext cx="8991600" cy="4326172"/>
              </a:xfrm>
              <a:blipFill>
                <a:blip r:embed="rId3"/>
                <a:stretch>
                  <a:fillRect l="-1559" t="-1831" r="-2305"/>
                </a:stretch>
              </a:blipFill>
            </p:spPr>
            <p:txBody>
              <a:bodyPr/>
              <a:lstStyle/>
              <a:p>
                <a:r>
                  <a:rPr lang="en-US">
                    <a:noFill/>
                  </a:rPr>
                  <a:t> </a:t>
                </a:r>
              </a:p>
            </p:txBody>
          </p:sp>
        </mc:Fallback>
      </mc:AlternateContent>
    </p:spTree>
    <p:extLst>
      <p:ext uri="{BB962C8B-B14F-4D97-AF65-F5344CB8AC3E}">
        <p14:creationId xmlns:p14="http://schemas.microsoft.com/office/powerpoint/2010/main" val="2066687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228600" y="76200"/>
            <a:ext cx="8534400" cy="1219200"/>
          </a:xfrm>
        </p:spPr>
        <p:txBody>
          <a:bodyPr/>
          <a:lstStyle/>
          <a:p>
            <a:pPr algn="ctr" eaLnBrk="1" hangingPunct="1"/>
            <a:r>
              <a:rPr lang="en-US" dirty="0">
                <a:latin typeface="Arial" charset="0"/>
                <a:ea typeface="ＭＳ Ｐゴシック" charset="0"/>
              </a:rPr>
              <a:t>Are Test Scores Produced By </a:t>
            </a:r>
            <a:br>
              <a:rPr lang="en-US" dirty="0">
                <a:latin typeface="Arial" charset="0"/>
                <a:ea typeface="ＭＳ Ｐゴシック" charset="0"/>
              </a:rPr>
            </a:br>
            <a:r>
              <a:rPr lang="en-US" dirty="0">
                <a:latin typeface="Arial" charset="0"/>
                <a:ea typeface="ＭＳ Ｐゴシック" charset="0"/>
              </a:rPr>
              <a:t>Item Response Theory Useful?</a:t>
            </a:r>
          </a:p>
        </p:txBody>
      </p:sp>
      <p:sp>
        <p:nvSpPr>
          <p:cNvPr id="6146" name="Rectangle 9"/>
          <p:cNvSpPr>
            <a:spLocks noGrp="1" noChangeArrowheads="1"/>
          </p:cNvSpPr>
          <p:nvPr>
            <p:ph type="body" idx="1"/>
          </p:nvPr>
        </p:nvSpPr>
        <p:spPr>
          <a:xfrm>
            <a:off x="152400" y="1558456"/>
            <a:ext cx="8839200" cy="4080344"/>
          </a:xfrm>
        </p:spPr>
        <p:txBody>
          <a:bodyPr/>
          <a:lstStyle/>
          <a:p>
            <a:pPr eaLnBrk="1" hangingPunct="1">
              <a:defRPr/>
            </a:pPr>
            <a:r>
              <a:rPr lang="en-US" dirty="0">
                <a:solidFill>
                  <a:schemeClr val="bg1">
                    <a:lumMod val="50000"/>
                  </a:schemeClr>
                </a:solidFill>
                <a:latin typeface="Arial" charset="0"/>
                <a:ea typeface="ＭＳ Ｐゴシック" charset="0"/>
              </a:rPr>
              <a:t>Where does IRT come from and what is it?</a:t>
            </a:r>
          </a:p>
          <a:p>
            <a:pPr eaLnBrk="1" hangingPunct="1">
              <a:defRPr/>
            </a:pPr>
            <a:r>
              <a:rPr lang="en-US" dirty="0">
                <a:solidFill>
                  <a:schemeClr val="bg1">
                    <a:lumMod val="50000"/>
                  </a:schemeClr>
                </a:solidFill>
                <a:latin typeface="Arial" charset="0"/>
                <a:ea typeface="ＭＳ Ｐゴシック" charset="0"/>
              </a:rPr>
              <a:t>Is IRT more useful than CTT (sum scores)?</a:t>
            </a:r>
          </a:p>
          <a:p>
            <a:pPr eaLnBrk="1" hangingPunct="1"/>
            <a:r>
              <a:rPr lang="en-US" dirty="0">
                <a:solidFill>
                  <a:schemeClr val="bg1">
                    <a:lumMod val="50000"/>
                  </a:schemeClr>
                </a:solidFill>
                <a:latin typeface="Arial" charset="0"/>
                <a:ea typeface="ＭＳ Ｐゴシック" charset="0"/>
              </a:rPr>
              <a:t>IRT in international surveys (PIAAC, PISA,…)</a:t>
            </a:r>
          </a:p>
          <a:p>
            <a:pPr eaLnBrk="1" hangingPunct="1"/>
            <a:r>
              <a:rPr lang="en-US" dirty="0">
                <a:latin typeface="Arial" charset="0"/>
                <a:ea typeface="ＭＳ Ｐゴシック" charset="0"/>
              </a:rPr>
              <a:t>Who else uses models like these?</a:t>
            </a:r>
          </a:p>
          <a:p>
            <a:pPr eaLnBrk="1" hangingPunct="1"/>
            <a:r>
              <a:rPr lang="en-US" dirty="0">
                <a:solidFill>
                  <a:schemeClr val="bg1">
                    <a:lumMod val="50000"/>
                  </a:schemeClr>
                </a:solidFill>
                <a:latin typeface="Arial" charset="0"/>
                <a:ea typeface="ＭＳ Ｐゴシック" charset="0"/>
              </a:rPr>
              <a:t>Summary</a:t>
            </a: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Tree>
    <p:extLst>
      <p:ext uri="{BB962C8B-B14F-4D97-AF65-F5344CB8AC3E}">
        <p14:creationId xmlns:p14="http://schemas.microsoft.com/office/powerpoint/2010/main" val="2952698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6C71ED-E81E-4023-AD52-B67FD40725B3}"/>
              </a:ext>
            </a:extLst>
          </p:cNvPr>
          <p:cNvSpPr>
            <a:spLocks noGrp="1"/>
          </p:cNvSpPr>
          <p:nvPr>
            <p:ph type="title"/>
          </p:nvPr>
        </p:nvSpPr>
        <p:spPr>
          <a:xfrm>
            <a:off x="152400" y="76200"/>
            <a:ext cx="8839199" cy="1219200"/>
          </a:xfrm>
        </p:spPr>
        <p:txBody>
          <a:bodyPr/>
          <a:lstStyle/>
          <a:p>
            <a:pPr algn="ctr"/>
            <a:r>
              <a:rPr lang="en-US" dirty="0">
                <a:latin typeface="Arial" charset="0"/>
                <a:ea typeface="ＭＳ Ｐゴシック" charset="0"/>
              </a:rPr>
              <a:t>Who Else Uses These Models?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F129BDC5-0A99-44CC-86FA-1EA2F442E1FF}"/>
                  </a:ext>
                </a:extLst>
              </p:cNvPr>
              <p:cNvSpPr>
                <a:spLocks noGrp="1"/>
              </p:cNvSpPr>
              <p:nvPr>
                <p:ph idx="1"/>
              </p:nvPr>
            </p:nvSpPr>
            <p:spPr>
              <a:xfrm>
                <a:off x="132522" y="1371600"/>
                <a:ext cx="8856429" cy="4185037"/>
              </a:xfrm>
            </p:spPr>
            <p:txBody>
              <a:bodyPr/>
              <a:lstStyle/>
              <a:p>
                <a:r>
                  <a:rPr lang="en-US" dirty="0"/>
                  <a:t>Ising (1925) Model: An important network model from statistical </a:t>
                </a:r>
                <a:r>
                  <a:rPr lang="en-US" dirty="0" smtClean="0"/>
                  <a:t>mechanics: Holland </a:t>
                </a:r>
                <a:r>
                  <a:rPr lang="en-US" dirty="0"/>
                  <a:t>(1990), </a:t>
                </a:r>
                <a:r>
                  <a:rPr lang="en-US" dirty="0" err="1"/>
                  <a:t>Tsao</a:t>
                </a:r>
                <a:r>
                  <a:rPr lang="en-US" dirty="0"/>
                  <a:t> (1967), </a:t>
                </a:r>
                <a:r>
                  <a:rPr lang="en-US" dirty="0" smtClean="0"/>
                  <a:t>Cox &amp; </a:t>
                </a:r>
                <a:r>
                  <a:rPr lang="en-US" dirty="0" err="1" smtClean="0"/>
                  <a:t>Wermuth</a:t>
                </a:r>
                <a:r>
                  <a:rPr lang="en-US" dirty="0" smtClean="0"/>
                  <a:t> (1994); </a:t>
                </a:r>
                <a:r>
                  <a:rPr lang="en-US" dirty="0" err="1" smtClean="0"/>
                  <a:t>Ising</a:t>
                </a:r>
                <a:r>
                  <a:rPr lang="en-US" dirty="0" smtClean="0"/>
                  <a:t> = quadratic </a:t>
                </a:r>
                <a:r>
                  <a:rPr lang="en-US" dirty="0"/>
                  <a:t>exponential </a:t>
                </a:r>
                <a:r>
                  <a:rPr lang="en-US" dirty="0" smtClean="0"/>
                  <a:t>model ~ IRT:</a:t>
                </a:r>
                <a:endParaRPr lang="en-US" dirty="0"/>
              </a:p>
              <a:p>
                <a14:m>
                  <m:oMath xmlns:m="http://schemas.openxmlformats.org/officeDocument/2006/math">
                    <m:r>
                      <a:rPr lang="en-US" sz="2800" b="0" i="1" smtClean="0">
                        <a:latin typeface="Cambria Math"/>
                      </a:rPr>
                      <m:t>𝑃</m:t>
                    </m:r>
                    <m:d>
                      <m:dPr>
                        <m:ctrlPr>
                          <a:rPr lang="en-US" sz="2800" b="0" i="1" smtClean="0">
                            <a:latin typeface="Cambria Math"/>
                          </a:rPr>
                        </m:ctrlPr>
                      </m:dPr>
                      <m:e>
                        <m:sSub>
                          <m:sSubPr>
                            <m:ctrlPr>
                              <a:rPr lang="en-US" sz="2800" i="1">
                                <a:latin typeface="Cambria Math"/>
                              </a:rPr>
                            </m:ctrlPr>
                          </m:sSubPr>
                          <m:e>
                            <m:r>
                              <a:rPr lang="en-US" sz="2800" i="1">
                                <a:latin typeface="Cambria Math"/>
                              </a:rPr>
                              <m:t>𝑥</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𝐾</m:t>
                            </m:r>
                          </m:sub>
                        </m:sSub>
                      </m:e>
                    </m:d>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𝑍</m:t>
                        </m:r>
                      </m:den>
                    </m:f>
                    <m:func>
                      <m:funcPr>
                        <m:ctrlPr>
                          <a:rPr lang="en-US" sz="2800" b="0" i="1" smtClean="0">
                            <a:latin typeface="Cambria Math"/>
                          </a:rPr>
                        </m:ctrlPr>
                      </m:funcPr>
                      <m:fName>
                        <m:r>
                          <m:rPr>
                            <m:sty m:val="p"/>
                          </m:rPr>
                          <a:rPr lang="en-US" sz="2800" b="0" i="0" smtClean="0">
                            <a:latin typeface="Cambria Math"/>
                          </a:rPr>
                          <m:t>exp</m:t>
                        </m:r>
                      </m:fName>
                      <m:e>
                        <m:d>
                          <m:dPr>
                            <m:ctrlPr>
                              <a:rPr lang="en-US" sz="2800" b="0" i="1" smtClean="0">
                                <a:latin typeface="Cambria Math"/>
                              </a:rPr>
                            </m:ctrlPr>
                          </m:dPr>
                          <m:e>
                            <m:nary>
                              <m:naryPr>
                                <m:chr m:val="∑"/>
                                <m:supHide m:val="on"/>
                                <m:ctrlPr>
                                  <a:rPr lang="en-US" sz="2800" b="0" i="1" smtClean="0">
                                    <a:latin typeface="Cambria Math"/>
                                  </a:rPr>
                                </m:ctrlPr>
                              </m:naryPr>
                              <m:sub>
                                <m:r>
                                  <m:rPr>
                                    <m:brk m:alnAt="7"/>
                                  </m:rPr>
                                  <a:rPr lang="en-US" sz="2800" b="0" i="1" smtClean="0">
                                    <a:latin typeface="Cambria Math"/>
                                  </a:rPr>
                                  <m:t>𝑖</m:t>
                                </m:r>
                                <m:r>
                                  <a:rPr lang="en-US" sz="2800" b="0" i="1" smtClean="0">
                                    <a:latin typeface="Cambria Math"/>
                                    <a:ea typeface="Cambria Math"/>
                                  </a:rPr>
                                  <m:t>≥</m:t>
                                </m:r>
                                <m:r>
                                  <a:rPr lang="en-US" sz="2800" b="0" i="1" smtClean="0">
                                    <a:latin typeface="Cambria Math"/>
                                    <a:ea typeface="Cambria Math"/>
                                  </a:rPr>
                                  <m:t>𝑗</m:t>
                                </m:r>
                              </m:sub>
                              <m:sup/>
                              <m:e>
                                <m:sSub>
                                  <m:sSubPr>
                                    <m:ctrlPr>
                                      <a:rPr lang="en-US" sz="2800" i="1">
                                        <a:latin typeface="Cambria Math"/>
                                      </a:rPr>
                                    </m:ctrlPr>
                                  </m:sSubPr>
                                  <m:e>
                                    <m:sSub>
                                      <m:sSubPr>
                                        <m:ctrlPr>
                                          <a:rPr lang="en-US" sz="2800" i="1">
                                            <a:latin typeface="Cambria Math"/>
                                          </a:rPr>
                                        </m:ctrlPr>
                                      </m:sSubPr>
                                      <m:e>
                                        <m:r>
                                          <a:rPr lang="en-US" sz="2800" i="1">
                                            <a:latin typeface="Cambria Math"/>
                                            <a:ea typeface="Cambria Math"/>
                                          </a:rPr>
                                          <m:t>𝛾</m:t>
                                        </m:r>
                                      </m:e>
                                      <m:sub>
                                        <m:r>
                                          <a:rPr lang="en-US" sz="2800" b="0" i="1" smtClean="0">
                                            <a:latin typeface="Cambria Math"/>
                                          </a:rPr>
                                          <m:t>𝑖𝑗</m:t>
                                        </m:r>
                                      </m:sub>
                                    </m:sSub>
                                    <m:r>
                                      <a:rPr lang="en-US" sz="2800" i="1">
                                        <a:latin typeface="Cambria Math"/>
                                      </a:rPr>
                                      <m:t>𝑥</m:t>
                                    </m:r>
                                  </m:e>
                                  <m:sub>
                                    <m:r>
                                      <a:rPr lang="en-US" sz="2800" b="0" i="1" smtClean="0">
                                        <a:latin typeface="Cambria Math"/>
                                      </a:rPr>
                                      <m:t>𝑖</m:t>
                                    </m:r>
                                  </m:sub>
                                </m:sSub>
                                <m:sSub>
                                  <m:sSubPr>
                                    <m:ctrlPr>
                                      <a:rPr lang="en-US" sz="2800" i="1">
                                        <a:latin typeface="Cambria Math"/>
                                      </a:rPr>
                                    </m:ctrlPr>
                                  </m:sSubPr>
                                  <m:e>
                                    <m:r>
                                      <a:rPr lang="en-US" sz="2800" i="1">
                                        <a:latin typeface="Cambria Math"/>
                                      </a:rPr>
                                      <m:t>𝑥</m:t>
                                    </m:r>
                                  </m:e>
                                  <m:sub>
                                    <m:r>
                                      <a:rPr lang="en-US" sz="2800" b="0" i="1" smtClean="0">
                                        <a:latin typeface="Cambria Math"/>
                                      </a:rPr>
                                      <m:t>𝑗</m:t>
                                    </m:r>
                                  </m:sub>
                                </m:sSub>
                              </m:e>
                            </m:nary>
                          </m:e>
                        </m:d>
                      </m:e>
                    </m:func>
                  </m:oMath>
                </a14:m>
                <a:endParaRPr lang="en-US" sz="2800" dirty="0"/>
              </a:p>
              <a:p>
                <a14:m>
                  <m:oMath xmlns:m="http://schemas.openxmlformats.org/officeDocument/2006/math">
                    <m:r>
                      <a:rPr lang="en-US" sz="2800" b="0" i="1" smtClean="0">
                        <a:latin typeface="Cambria Math"/>
                      </a:rPr>
                      <m:t>𝑙𝑛</m:t>
                    </m:r>
                    <m:f>
                      <m:fPr>
                        <m:ctrlPr>
                          <a:rPr lang="en-US" sz="2800" b="0" i="1" smtClean="0">
                            <a:latin typeface="Cambria Math"/>
                          </a:rPr>
                        </m:ctrlPr>
                      </m:fPr>
                      <m:num>
                        <m:r>
                          <a:rPr lang="en-US" sz="2800" i="1">
                            <a:latin typeface="Cambria Math"/>
                          </a:rPr>
                          <m:t>𝑃</m:t>
                        </m:r>
                        <m:d>
                          <m:dPr>
                            <m:ctrlPr>
                              <a:rPr lang="en-US" sz="2800" i="1">
                                <a:latin typeface="Cambria Math"/>
                              </a:rPr>
                            </m:ctrlPr>
                          </m:dPr>
                          <m:e>
                            <m:sSub>
                              <m:sSubPr>
                                <m:ctrlPr>
                                  <a:rPr lang="en-US" sz="2800" i="1">
                                    <a:latin typeface="Cambria Math"/>
                                  </a:rPr>
                                </m:ctrlPr>
                              </m:sSubPr>
                              <m:e>
                                <m:r>
                                  <a:rPr lang="en-US" sz="2800" i="1">
                                    <a:latin typeface="Cambria Math"/>
                                  </a:rPr>
                                  <m:t>𝑥</m:t>
                                </m:r>
                              </m:e>
                              <m:sub>
                                <m:r>
                                  <a:rPr lang="en-US" sz="2800" i="1">
                                    <a:latin typeface="Cambria Math"/>
                                  </a:rPr>
                                  <m:t>𝑖</m:t>
                                </m:r>
                              </m:sub>
                            </m:sSub>
                            <m:r>
                              <a:rPr lang="en-US" sz="2800" b="0" i="1" smtClean="0">
                                <a:latin typeface="Cambria Math"/>
                              </a:rPr>
                              <m:t>=1</m:t>
                            </m:r>
                            <m:r>
                              <a:rPr lang="en-US" sz="2800" i="1">
                                <a:latin typeface="Cambria Math"/>
                              </a:rPr>
                              <m:t>|</m:t>
                            </m:r>
                            <m:r>
                              <m:rPr>
                                <m:sty m:val="p"/>
                              </m:rPr>
                              <a:rPr lang="en-US" sz="2800">
                                <a:latin typeface="Cambria Math"/>
                              </a:rPr>
                              <m:t>other</m:t>
                            </m:r>
                            <m:sSub>
                              <m:sSubPr>
                                <m:ctrlPr>
                                  <a:rPr lang="en-US" sz="2800" i="1">
                                    <a:latin typeface="Cambria Math"/>
                                  </a:rPr>
                                </m:ctrlPr>
                              </m:sSubPr>
                              <m:e>
                                <m:r>
                                  <a:rPr lang="en-US" sz="2800" i="1">
                                    <a:latin typeface="Cambria Math"/>
                                  </a:rPr>
                                  <m:t> </m:t>
                                </m:r>
                                <m:r>
                                  <a:rPr lang="en-US" sz="2800" i="1">
                                    <a:latin typeface="Cambria Math"/>
                                  </a:rPr>
                                  <m:t>𝑥</m:t>
                                </m:r>
                              </m:e>
                              <m:sub>
                                <m:r>
                                  <a:rPr lang="en-US" sz="2800" i="1">
                                    <a:latin typeface="Cambria Math"/>
                                  </a:rPr>
                                  <m:t>𝑗</m:t>
                                </m:r>
                              </m:sub>
                            </m:sSub>
                          </m:e>
                        </m:d>
                      </m:num>
                      <m:den>
                        <m:r>
                          <a:rPr lang="en-US" sz="2800" i="1">
                            <a:latin typeface="Cambria Math"/>
                          </a:rPr>
                          <m:t>𝑃</m:t>
                        </m:r>
                        <m:d>
                          <m:dPr>
                            <m:ctrlPr>
                              <a:rPr lang="en-US" sz="2800" i="1">
                                <a:latin typeface="Cambria Math"/>
                              </a:rPr>
                            </m:ctrlPr>
                          </m:dPr>
                          <m:e>
                            <m:sSub>
                              <m:sSubPr>
                                <m:ctrlPr>
                                  <a:rPr lang="en-US" sz="2800" i="1">
                                    <a:latin typeface="Cambria Math"/>
                                  </a:rPr>
                                </m:ctrlPr>
                              </m:sSubPr>
                              <m:e>
                                <m:r>
                                  <a:rPr lang="en-US" sz="2800" i="1">
                                    <a:latin typeface="Cambria Math"/>
                                  </a:rPr>
                                  <m:t>𝑥</m:t>
                                </m:r>
                              </m:e>
                              <m:sub>
                                <m:r>
                                  <a:rPr lang="en-US" sz="2800" i="1">
                                    <a:latin typeface="Cambria Math"/>
                                  </a:rPr>
                                  <m:t>𝑖</m:t>
                                </m:r>
                              </m:sub>
                            </m:sSub>
                            <m:r>
                              <a:rPr lang="en-US" sz="2800" b="0" i="1" smtClean="0">
                                <a:latin typeface="Cambria Math"/>
                              </a:rPr>
                              <m:t>=0</m:t>
                            </m:r>
                            <m:r>
                              <a:rPr lang="en-US" sz="2800" i="1">
                                <a:latin typeface="Cambria Math"/>
                              </a:rPr>
                              <m:t>|</m:t>
                            </m:r>
                            <m:r>
                              <m:rPr>
                                <m:sty m:val="p"/>
                              </m:rPr>
                              <a:rPr lang="en-US" sz="2800">
                                <a:latin typeface="Cambria Math"/>
                              </a:rPr>
                              <m:t>other</m:t>
                            </m:r>
                            <m:sSub>
                              <m:sSubPr>
                                <m:ctrlPr>
                                  <a:rPr lang="en-US" sz="2800" i="1">
                                    <a:latin typeface="Cambria Math"/>
                                  </a:rPr>
                                </m:ctrlPr>
                              </m:sSubPr>
                              <m:e>
                                <m:r>
                                  <a:rPr lang="en-US" sz="2800" i="1">
                                    <a:latin typeface="Cambria Math"/>
                                  </a:rPr>
                                  <m:t> </m:t>
                                </m:r>
                                <m:r>
                                  <a:rPr lang="en-US" sz="2800" i="1">
                                    <a:latin typeface="Cambria Math"/>
                                  </a:rPr>
                                  <m:t>𝑥</m:t>
                                </m:r>
                              </m:e>
                              <m:sub>
                                <m:r>
                                  <a:rPr lang="en-US" sz="2800" i="1">
                                    <a:latin typeface="Cambria Math"/>
                                  </a:rPr>
                                  <m:t>𝑗</m:t>
                                </m:r>
                              </m:sub>
                            </m:sSub>
                          </m:e>
                        </m:d>
                      </m:den>
                    </m:f>
                    <m:r>
                      <a:rPr lang="en-US" sz="2800" b="0" i="1" smtClean="0">
                        <a:latin typeface="Cambria Math"/>
                      </a:rPr>
                      <m:t>=</m:t>
                    </m:r>
                    <m:nary>
                      <m:naryPr>
                        <m:chr m:val="∑"/>
                        <m:supHide m:val="on"/>
                        <m:ctrlPr>
                          <a:rPr lang="en-US" sz="2800" i="1">
                            <a:latin typeface="Cambria Math"/>
                          </a:rPr>
                        </m:ctrlPr>
                      </m:naryPr>
                      <m:sub>
                        <m:r>
                          <a:rPr lang="en-US" sz="2800" b="0" i="1" smtClean="0">
                            <a:latin typeface="Cambria Math"/>
                          </a:rPr>
                          <m:t>𝑗</m:t>
                        </m:r>
                        <m:r>
                          <a:rPr lang="en-US" sz="2800" i="1" smtClean="0">
                            <a:latin typeface="Cambria Math"/>
                            <a:ea typeface="Cambria Math"/>
                          </a:rPr>
                          <m:t>≠</m:t>
                        </m:r>
                        <m:r>
                          <a:rPr lang="en-US" sz="2800" b="0" i="1" smtClean="0">
                            <a:latin typeface="Cambria Math"/>
                            <a:ea typeface="Cambria Math"/>
                          </a:rPr>
                          <m:t>𝑖</m:t>
                        </m:r>
                      </m:sub>
                      <m:sup/>
                      <m:e>
                        <m:sSub>
                          <m:sSubPr>
                            <m:ctrlPr>
                              <a:rPr lang="en-US" sz="2800" i="1">
                                <a:latin typeface="Cambria Math"/>
                              </a:rPr>
                            </m:ctrlPr>
                          </m:sSubPr>
                          <m:e>
                            <m:sSub>
                              <m:sSubPr>
                                <m:ctrlPr>
                                  <a:rPr lang="en-US" sz="2800" i="1">
                                    <a:latin typeface="Cambria Math"/>
                                  </a:rPr>
                                </m:ctrlPr>
                              </m:sSubPr>
                              <m:e>
                                <m:r>
                                  <a:rPr lang="en-US" sz="2800" i="1">
                                    <a:latin typeface="Cambria Math"/>
                                    <a:ea typeface="Cambria Math"/>
                                  </a:rPr>
                                  <m:t>𝛾</m:t>
                                </m:r>
                              </m:e>
                              <m:sub>
                                <m:r>
                                  <a:rPr lang="en-US" sz="2800" i="1">
                                    <a:latin typeface="Cambria Math"/>
                                  </a:rPr>
                                  <m:t>𝑖𝑗</m:t>
                                </m:r>
                              </m:sub>
                            </m:sSub>
                            <m:r>
                              <a:rPr lang="en-US" sz="2800" i="1">
                                <a:latin typeface="Cambria Math"/>
                              </a:rPr>
                              <m:t>𝑥</m:t>
                            </m:r>
                          </m:e>
                          <m:sub>
                            <m:r>
                              <a:rPr lang="en-US" sz="2800" i="1">
                                <a:latin typeface="Cambria Math"/>
                              </a:rPr>
                              <m:t>𝑗</m:t>
                            </m:r>
                          </m:sub>
                        </m:sSub>
                      </m:e>
                    </m:nary>
                    <m:r>
                      <a:rPr lang="en-US" sz="2800" b="0" i="1" smtClean="0">
                        <a:latin typeface="Cambria Math"/>
                      </a:rPr>
                      <m:t>+</m:t>
                    </m:r>
                    <m:sSub>
                      <m:sSubPr>
                        <m:ctrlPr>
                          <a:rPr lang="en-US" sz="2800" i="1">
                            <a:latin typeface="Cambria Math"/>
                          </a:rPr>
                        </m:ctrlPr>
                      </m:sSubPr>
                      <m:e>
                        <m:r>
                          <a:rPr lang="en-US" sz="2800" i="1">
                            <a:latin typeface="Cambria Math"/>
                            <a:ea typeface="Cambria Math"/>
                          </a:rPr>
                          <m:t>𝛾</m:t>
                        </m:r>
                      </m:e>
                      <m:sub>
                        <m:r>
                          <a:rPr lang="en-US" sz="2800" i="1">
                            <a:latin typeface="Cambria Math"/>
                          </a:rPr>
                          <m:t>𝑖</m:t>
                        </m:r>
                        <m:r>
                          <a:rPr lang="en-US" sz="2800" b="0" i="1" smtClean="0">
                            <a:latin typeface="Cambria Math"/>
                          </a:rPr>
                          <m:t>𝑖</m:t>
                        </m:r>
                      </m:sub>
                    </m:sSub>
                  </m:oMath>
                </a14:m>
                <a:endParaRPr lang="en-US" sz="2800" dirty="0"/>
              </a:p>
              <a:p>
                <a:r>
                  <a:rPr lang="en-US" sz="2800" dirty="0"/>
                  <a:t>Special cases </a:t>
                </a:r>
                <a:r>
                  <a:rPr lang="en-US" sz="2800" dirty="0" smtClean="0"/>
                  <a:t>with </a:t>
                </a:r>
                <a14:m>
                  <m:oMath xmlns:m="http://schemas.openxmlformats.org/officeDocument/2006/math">
                    <m:sSub>
                      <m:sSubPr>
                        <m:ctrlPr>
                          <a:rPr lang="en-US" sz="2800" i="1">
                            <a:latin typeface="Cambria Math"/>
                          </a:rPr>
                        </m:ctrlPr>
                      </m:sSubPr>
                      <m:e>
                        <m:r>
                          <a:rPr lang="en-US" sz="2800" i="1">
                            <a:latin typeface="Cambria Math"/>
                            <a:ea typeface="Cambria Math"/>
                          </a:rPr>
                          <m:t>𝛾</m:t>
                        </m:r>
                      </m:e>
                      <m:sub>
                        <m:r>
                          <a:rPr lang="en-US" sz="2800" i="1">
                            <a:latin typeface="Cambria Math"/>
                          </a:rPr>
                          <m:t>𝑖</m:t>
                        </m:r>
                        <m:r>
                          <a:rPr lang="en-US" sz="2800" b="0" i="1" smtClean="0">
                            <a:latin typeface="Cambria Math" panose="02040503050406030204" pitchFamily="18" charset="0"/>
                          </a:rPr>
                          <m:t>𝑖</m:t>
                        </m:r>
                      </m:sub>
                    </m:sSub>
                  </m:oMath>
                </a14:m>
                <a:r>
                  <a:rPr lang="en-US" sz="2800" dirty="0"/>
                  <a:t> free and </a:t>
                </a:r>
                <a14:m>
                  <m:oMath xmlns:m="http://schemas.openxmlformats.org/officeDocument/2006/math">
                    <m:sSub>
                      <m:sSubPr>
                        <m:ctrlPr>
                          <a:rPr lang="en-US" sz="2800" i="1">
                            <a:latin typeface="Cambria Math"/>
                          </a:rPr>
                        </m:ctrlPr>
                      </m:sSubPr>
                      <m:e>
                        <m:r>
                          <a:rPr lang="en-US" sz="2800" i="1">
                            <a:latin typeface="Cambria Math"/>
                            <a:ea typeface="Cambria Math"/>
                          </a:rPr>
                          <m:t>𝛾</m:t>
                        </m:r>
                      </m:e>
                      <m:sub>
                        <m:r>
                          <a:rPr lang="en-US" sz="2800" i="1">
                            <a:latin typeface="Cambria Math"/>
                          </a:rPr>
                          <m:t>𝑖𝑗</m:t>
                        </m:r>
                      </m:sub>
                    </m:sSub>
                    <m:r>
                      <a:rPr lang="en-US" sz="2800" b="0" i="1" smtClean="0">
                        <a:latin typeface="Cambria Math" panose="02040503050406030204" pitchFamily="18" charset="0"/>
                      </a:rPr>
                      <m:t>=1</m:t>
                    </m:r>
                  </m:oMath>
                </a14:m>
                <a:r>
                  <a:rPr lang="en-US" sz="2800" dirty="0"/>
                  <a:t> or </a:t>
                </a:r>
                <a14:m>
                  <m:oMath xmlns:m="http://schemas.openxmlformats.org/officeDocument/2006/math">
                    <m:sSub>
                      <m:sSubPr>
                        <m:ctrlPr>
                          <a:rPr lang="en-US" sz="2800" i="1">
                            <a:latin typeface="Cambria Math"/>
                          </a:rPr>
                        </m:ctrlPr>
                      </m:sSubPr>
                      <m:e>
                        <m:r>
                          <a:rPr lang="en-US" sz="2800" i="1">
                            <a:latin typeface="Cambria Math"/>
                            <a:ea typeface="Cambria Math"/>
                          </a:rPr>
                          <m:t>𝛾</m:t>
                        </m:r>
                      </m:e>
                      <m:sub>
                        <m:r>
                          <a:rPr lang="en-US" sz="2800" i="1">
                            <a:latin typeface="Cambria Math"/>
                          </a:rPr>
                          <m:t>𝑖𝑗</m:t>
                        </m:r>
                      </m:sub>
                    </m:sSub>
                    <m:r>
                      <a:rPr lang="en-US" sz="2800" b="0" i="1" smtClean="0">
                        <a:latin typeface="Cambria Math" panose="02040503050406030204" pitchFamily="18" charset="0"/>
                      </a:rPr>
                      <m:t>=</m:t>
                    </m:r>
                    <m:sSub>
                      <m:sSubPr>
                        <m:ctrlPr>
                          <a:rPr lang="en-US" sz="2800" i="1">
                            <a:latin typeface="Cambria Math"/>
                          </a:rPr>
                        </m:ctrlPr>
                      </m:sSubPr>
                      <m:e>
                        <m:r>
                          <a:rPr lang="en-US" sz="2800" i="1">
                            <a:latin typeface="Cambria Math"/>
                            <a:ea typeface="Cambria Math"/>
                          </a:rPr>
                          <m:t>𝛾</m:t>
                        </m:r>
                      </m:e>
                      <m:sub>
                        <m:r>
                          <a:rPr lang="en-US" sz="2800" i="1">
                            <a:latin typeface="Cambria Math"/>
                          </a:rPr>
                          <m:t>𝑖</m:t>
                        </m:r>
                      </m:sub>
                    </m:sSub>
                    <m:sSub>
                      <m:sSubPr>
                        <m:ctrlPr>
                          <a:rPr lang="en-US" sz="2800" i="1">
                            <a:latin typeface="Cambria Math"/>
                          </a:rPr>
                        </m:ctrlPr>
                      </m:sSubPr>
                      <m:e>
                        <m:r>
                          <a:rPr lang="en-US" sz="2800" i="1">
                            <a:latin typeface="Cambria Math"/>
                            <a:ea typeface="Cambria Math"/>
                          </a:rPr>
                          <m:t>𝛾</m:t>
                        </m:r>
                      </m:e>
                      <m:sub>
                        <m:r>
                          <a:rPr lang="en-US" sz="2800" b="0" i="1" smtClean="0">
                            <a:latin typeface="Cambria Math" panose="02040503050406030204" pitchFamily="18" charset="0"/>
                            <a:ea typeface="Cambria Math"/>
                          </a:rPr>
                          <m:t>𝑗</m:t>
                        </m:r>
                      </m:sub>
                    </m:sSub>
                  </m:oMath>
                </a14:m>
                <a:endParaRPr lang="en-US" sz="2800" dirty="0"/>
              </a:p>
            </p:txBody>
          </p:sp>
        </mc:Choice>
        <mc:Fallback xmlns="">
          <p:sp>
            <p:nvSpPr>
              <p:cNvPr id="3" name="Content Placeholder 2">
                <a:extLst>
                  <a:ext uri="{FF2B5EF4-FFF2-40B4-BE49-F238E27FC236}">
                    <a16:creationId xmlns:a16="http://schemas.microsoft.com/office/drawing/2014/main" xmlns="" xmlns:a14="http://schemas.microsoft.com/office/drawing/2010/main" id="{F129BDC5-0A99-44CC-86FA-1EA2F442E1FF}"/>
                  </a:ext>
                </a:extLst>
              </p:cNvPr>
              <p:cNvSpPr>
                <a:spLocks noGrp="1" noRot="1" noChangeAspect="1" noMove="1" noResize="1" noEditPoints="1" noAdjustHandles="1" noChangeArrowheads="1" noChangeShapeType="1" noTextEdit="1"/>
              </p:cNvSpPr>
              <p:nvPr>
                <p:ph idx="1"/>
              </p:nvPr>
            </p:nvSpPr>
            <p:spPr>
              <a:xfrm>
                <a:off x="132522" y="1371600"/>
                <a:ext cx="8856429" cy="4185037"/>
              </a:xfrm>
              <a:blipFill rotWithShape="1">
                <a:blip r:embed="rId3"/>
                <a:stretch>
                  <a:fillRect l="-1583" t="-1892" b="-5240"/>
                </a:stretch>
              </a:blipFill>
            </p:spPr>
            <p:txBody>
              <a:bodyPr/>
              <a:lstStyle/>
              <a:p>
                <a:r>
                  <a:rPr lang="en-US">
                    <a:noFill/>
                  </a:rPr>
                  <a:t> </a:t>
                </a:r>
              </a:p>
            </p:txBody>
          </p:sp>
        </mc:Fallback>
      </mc:AlternateContent>
    </p:spTree>
    <p:extLst>
      <p:ext uri="{BB962C8B-B14F-4D97-AF65-F5344CB8AC3E}">
        <p14:creationId xmlns:p14="http://schemas.microsoft.com/office/powerpoint/2010/main" val="1132477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6C71ED-E81E-4023-AD52-B67FD40725B3}"/>
              </a:ext>
            </a:extLst>
          </p:cNvPr>
          <p:cNvSpPr>
            <a:spLocks noGrp="1"/>
          </p:cNvSpPr>
          <p:nvPr>
            <p:ph type="title"/>
          </p:nvPr>
        </p:nvSpPr>
        <p:spPr>
          <a:xfrm>
            <a:off x="152400" y="76200"/>
            <a:ext cx="8839199" cy="1219200"/>
          </a:xfrm>
        </p:spPr>
        <p:txBody>
          <a:bodyPr/>
          <a:lstStyle/>
          <a:p>
            <a:pPr algn="ctr"/>
            <a:r>
              <a:rPr lang="en-US" dirty="0">
                <a:latin typeface="Arial" charset="0"/>
                <a:ea typeface="ＭＳ Ｐゴシック" charset="0"/>
              </a:rPr>
              <a:t>Who Else Uses These Models?</a:t>
            </a:r>
            <a:endParaRPr lang="en-US" dirty="0"/>
          </a:p>
        </p:txBody>
      </p:sp>
      <p:sp>
        <p:nvSpPr>
          <p:cNvPr id="3" name="Content Placeholder 2">
            <a:extLst>
              <a:ext uri="{FF2B5EF4-FFF2-40B4-BE49-F238E27FC236}">
                <a16:creationId xmlns="" xmlns:a16="http://schemas.microsoft.com/office/drawing/2014/main" id="{F129BDC5-0A99-44CC-86FA-1EA2F442E1FF}"/>
              </a:ext>
            </a:extLst>
          </p:cNvPr>
          <p:cNvSpPr>
            <a:spLocks noGrp="1"/>
          </p:cNvSpPr>
          <p:nvPr>
            <p:ph idx="1"/>
          </p:nvPr>
        </p:nvSpPr>
        <p:spPr>
          <a:xfrm>
            <a:off x="152400" y="1447800"/>
            <a:ext cx="8856429" cy="4185037"/>
          </a:xfrm>
        </p:spPr>
        <p:txBody>
          <a:bodyPr/>
          <a:lstStyle/>
          <a:p>
            <a:r>
              <a:rPr lang="en-US" sz="2000" dirty="0"/>
              <a:t>Lux, T. (1995). Herd </a:t>
            </a:r>
            <a:r>
              <a:rPr lang="en-US" sz="2000" dirty="0" err="1"/>
              <a:t>Behaviour</a:t>
            </a:r>
            <a:r>
              <a:rPr lang="en-US" sz="2000" dirty="0"/>
              <a:t>, Bubbles and Crashes. The Economic Journal, Volume 105, Issue 431, 1 July 1995, </a:t>
            </a:r>
            <a:r>
              <a:rPr lang="en-US" sz="2000" dirty="0" smtClean="0"/>
              <a:t>881–896</a:t>
            </a:r>
            <a:r>
              <a:rPr lang="en-US" sz="2000" dirty="0"/>
              <a:t>, https://doi.org/10.2307/2235156</a:t>
            </a:r>
          </a:p>
          <a:p>
            <a:r>
              <a:rPr lang="en-US" sz="2000" dirty="0" err="1"/>
              <a:t>Bornholdt</a:t>
            </a:r>
            <a:r>
              <a:rPr lang="en-US" sz="2000" dirty="0"/>
              <a:t>, S. (2001): Expectation Bubbles in a Spin Model of Markets: Intermittency from Frustration across Scales. International J. of Modern Physics, A 12(5): pp. 667-674.</a:t>
            </a:r>
          </a:p>
          <a:p>
            <a:r>
              <a:rPr lang="en-US" sz="2000" dirty="0" err="1"/>
              <a:t>Sornette</a:t>
            </a:r>
            <a:r>
              <a:rPr lang="en-US" sz="2000" dirty="0"/>
              <a:t> D. (2014). Physics and financial economics (1776-2014): puzzles, </a:t>
            </a:r>
            <a:r>
              <a:rPr lang="en-US" sz="2000" dirty="0" err="1"/>
              <a:t>Ising</a:t>
            </a:r>
            <a:r>
              <a:rPr lang="en-US" sz="2000" dirty="0"/>
              <a:t> and agent-based models. Rep Prog Phys. Jun;77(6).</a:t>
            </a:r>
          </a:p>
          <a:p>
            <a:r>
              <a:rPr lang="en-US" sz="2000" dirty="0"/>
              <a:t>Lux, T. (2008). Applications of Statistical Physics in Finance and Economics. Kiel Inst. For World Economics. No. 1425.</a:t>
            </a:r>
          </a:p>
          <a:p>
            <a:r>
              <a:rPr lang="en-US" sz="2000" dirty="0" err="1"/>
              <a:t>Iori</a:t>
            </a:r>
            <a:r>
              <a:rPr lang="en-US" sz="2000" dirty="0"/>
              <a:t>, G. (2002</a:t>
            </a:r>
            <a:r>
              <a:rPr lang="en-US" sz="2000" dirty="0" smtClean="0"/>
              <a:t>). A </a:t>
            </a:r>
            <a:r>
              <a:rPr lang="en-US" sz="2000" dirty="0"/>
              <a:t>micro-simulation of traders' activity in the stock market: the role of heterogeneity of agents' interactions and trade </a:t>
            </a:r>
            <a:r>
              <a:rPr lang="en-US" sz="2000" dirty="0" smtClean="0"/>
              <a:t>friction. </a:t>
            </a:r>
            <a:r>
              <a:rPr lang="en-US" sz="2000" dirty="0"/>
              <a:t>Journal of Economic Behavior and </a:t>
            </a:r>
            <a:r>
              <a:rPr lang="en-US" sz="2000" dirty="0" err="1" smtClean="0"/>
              <a:t>Organisation</a:t>
            </a:r>
            <a:r>
              <a:rPr lang="en-US" sz="2000" dirty="0" smtClean="0"/>
              <a:t>, </a:t>
            </a:r>
            <a:r>
              <a:rPr lang="en-US" sz="2000" dirty="0"/>
              <a:t>49, 269-285.</a:t>
            </a:r>
          </a:p>
          <a:p>
            <a:pPr lvl="1"/>
            <a:endParaRPr lang="en-US" sz="2000" dirty="0"/>
          </a:p>
        </p:txBody>
      </p:sp>
    </p:spTree>
    <p:extLst>
      <p:ext uri="{BB962C8B-B14F-4D97-AF65-F5344CB8AC3E}">
        <p14:creationId xmlns:p14="http://schemas.microsoft.com/office/powerpoint/2010/main" val="2037842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6C71ED-E81E-4023-AD52-B67FD40725B3}"/>
              </a:ext>
            </a:extLst>
          </p:cNvPr>
          <p:cNvSpPr>
            <a:spLocks noGrp="1"/>
          </p:cNvSpPr>
          <p:nvPr>
            <p:ph type="title"/>
          </p:nvPr>
        </p:nvSpPr>
        <p:spPr>
          <a:xfrm>
            <a:off x="152400" y="76200"/>
            <a:ext cx="8839199" cy="1219200"/>
          </a:xfrm>
        </p:spPr>
        <p:txBody>
          <a:bodyPr/>
          <a:lstStyle/>
          <a:p>
            <a:pPr algn="ctr"/>
            <a:r>
              <a:rPr lang="en-US" dirty="0">
                <a:latin typeface="Arial" charset="0"/>
                <a:ea typeface="ＭＳ Ｐゴシック" charset="0"/>
              </a:rPr>
              <a:t>Who Else Uses These Models?</a:t>
            </a:r>
            <a:endParaRPr lang="en-US" dirty="0"/>
          </a:p>
        </p:txBody>
      </p:sp>
      <p:sp>
        <p:nvSpPr>
          <p:cNvPr id="3" name="Content Placeholder 2">
            <a:extLst>
              <a:ext uri="{FF2B5EF4-FFF2-40B4-BE49-F238E27FC236}">
                <a16:creationId xmlns="" xmlns:a16="http://schemas.microsoft.com/office/drawing/2014/main" id="{F129BDC5-0A99-44CC-86FA-1EA2F442E1FF}"/>
              </a:ext>
            </a:extLst>
          </p:cNvPr>
          <p:cNvSpPr>
            <a:spLocks noGrp="1"/>
          </p:cNvSpPr>
          <p:nvPr>
            <p:ph idx="1"/>
          </p:nvPr>
        </p:nvSpPr>
        <p:spPr>
          <a:xfrm>
            <a:off x="152399" y="1524000"/>
            <a:ext cx="8856429" cy="4185037"/>
          </a:xfrm>
        </p:spPr>
        <p:txBody>
          <a:bodyPr/>
          <a:lstStyle/>
          <a:p>
            <a:pPr marL="0" indent="0">
              <a:buNone/>
            </a:pPr>
            <a:r>
              <a:rPr lang="en-US" dirty="0"/>
              <a:t>Multinomial Choice </a:t>
            </a:r>
            <a:r>
              <a:rPr lang="en-US" dirty="0" smtClean="0"/>
              <a:t>Models:</a:t>
            </a:r>
          </a:p>
          <a:p>
            <a:r>
              <a:rPr lang="en-US" sz="2800" dirty="0" err="1" smtClean="0"/>
              <a:t>Hausman</a:t>
            </a:r>
            <a:r>
              <a:rPr lang="en-US" sz="2800" dirty="0"/>
              <a:t>, J., and D. McFadden (1984). Specification Tests for the Multinomial Logit </a:t>
            </a:r>
            <a:r>
              <a:rPr lang="en-US" sz="2800" dirty="0" smtClean="0"/>
              <a:t>Model. </a:t>
            </a:r>
            <a:r>
              <a:rPr lang="en-US" sz="2800" dirty="0" err="1"/>
              <a:t>Econometrica</a:t>
            </a:r>
            <a:r>
              <a:rPr lang="en-US" sz="2800" dirty="0"/>
              <a:t>, 52(5), </a:t>
            </a:r>
            <a:r>
              <a:rPr lang="en-US" sz="2800" dirty="0" smtClean="0"/>
              <a:t>1219–1240.</a:t>
            </a:r>
          </a:p>
          <a:p>
            <a:r>
              <a:rPr lang="en-US" sz="2800" dirty="0" smtClean="0"/>
              <a:t>McFadden</a:t>
            </a:r>
            <a:r>
              <a:rPr lang="en-US" sz="2800" dirty="0"/>
              <a:t>, D. (2001). Economic choices. American Economic Review 91 351–378. Also:</a:t>
            </a:r>
            <a:r>
              <a:rPr lang="en-US" sz="2800" dirty="0">
                <a:hlinkClick r:id="rId2"/>
              </a:rPr>
              <a:t> https://www.nobelprize.org/uploads/2018/06/mcfadden-lecture.pdf</a:t>
            </a:r>
            <a:endParaRPr lang="en-US" sz="2800" dirty="0"/>
          </a:p>
        </p:txBody>
      </p:sp>
    </p:spTree>
    <p:extLst>
      <p:ext uri="{BB962C8B-B14F-4D97-AF65-F5344CB8AC3E}">
        <p14:creationId xmlns:p14="http://schemas.microsoft.com/office/powerpoint/2010/main" val="244440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228600" y="76200"/>
            <a:ext cx="8534400" cy="1219200"/>
          </a:xfrm>
        </p:spPr>
        <p:txBody>
          <a:bodyPr/>
          <a:lstStyle/>
          <a:p>
            <a:pPr algn="ctr" eaLnBrk="1" hangingPunct="1"/>
            <a:r>
              <a:rPr lang="en-US" dirty="0">
                <a:latin typeface="Arial" charset="0"/>
                <a:ea typeface="ＭＳ Ｐゴシック" charset="0"/>
              </a:rPr>
              <a:t>Are Test Scores Produced By </a:t>
            </a:r>
            <a:br>
              <a:rPr lang="en-US" dirty="0">
                <a:latin typeface="Arial" charset="0"/>
                <a:ea typeface="ＭＳ Ｐゴシック" charset="0"/>
              </a:rPr>
            </a:br>
            <a:r>
              <a:rPr lang="en-US" dirty="0">
                <a:latin typeface="Arial" charset="0"/>
                <a:ea typeface="ＭＳ Ｐゴシック" charset="0"/>
              </a:rPr>
              <a:t>Item Response Theory Useful?</a:t>
            </a:r>
          </a:p>
        </p:txBody>
      </p:sp>
      <p:sp>
        <p:nvSpPr>
          <p:cNvPr id="6146" name="Rectangle 9"/>
          <p:cNvSpPr>
            <a:spLocks noGrp="1" noChangeArrowheads="1"/>
          </p:cNvSpPr>
          <p:nvPr>
            <p:ph type="body" idx="1"/>
          </p:nvPr>
        </p:nvSpPr>
        <p:spPr>
          <a:xfrm>
            <a:off x="152400" y="1558456"/>
            <a:ext cx="8839200" cy="4080344"/>
          </a:xfrm>
        </p:spPr>
        <p:txBody>
          <a:bodyPr/>
          <a:lstStyle/>
          <a:p>
            <a:pPr eaLnBrk="1" hangingPunct="1">
              <a:defRPr/>
            </a:pPr>
            <a:r>
              <a:rPr lang="en-US" dirty="0">
                <a:latin typeface="Arial" charset="0"/>
                <a:ea typeface="ＭＳ Ｐゴシック" charset="0"/>
              </a:rPr>
              <a:t>Where does IRT come from and what is it?</a:t>
            </a:r>
          </a:p>
          <a:p>
            <a:pPr eaLnBrk="1" hangingPunct="1">
              <a:defRPr/>
            </a:pPr>
            <a:r>
              <a:rPr lang="en-US" dirty="0" smtClean="0">
                <a:latin typeface="Arial" charset="0"/>
                <a:ea typeface="ＭＳ Ｐゴシック" charset="0"/>
              </a:rPr>
              <a:t>How is </a:t>
            </a:r>
            <a:r>
              <a:rPr lang="en-US" dirty="0">
                <a:latin typeface="Arial" charset="0"/>
                <a:ea typeface="ＭＳ Ｐゴシック" charset="0"/>
              </a:rPr>
              <a:t>IRT </a:t>
            </a:r>
            <a:r>
              <a:rPr lang="en-US" dirty="0" smtClean="0">
                <a:latin typeface="Arial" charset="0"/>
                <a:ea typeface="ＭＳ Ｐゴシック" charset="0"/>
              </a:rPr>
              <a:t>different from </a:t>
            </a:r>
            <a:r>
              <a:rPr lang="en-US" dirty="0">
                <a:latin typeface="Arial" charset="0"/>
                <a:ea typeface="ＭＳ Ｐゴシック" charset="0"/>
              </a:rPr>
              <a:t>CTT (sum scores)?</a:t>
            </a:r>
          </a:p>
          <a:p>
            <a:pPr eaLnBrk="1" hangingPunct="1"/>
            <a:r>
              <a:rPr lang="en-US" dirty="0">
                <a:latin typeface="Arial" charset="0"/>
                <a:ea typeface="ＭＳ Ｐゴシック" charset="0"/>
              </a:rPr>
              <a:t>IRT in international surveys (PIAAC, PISA,…)</a:t>
            </a:r>
          </a:p>
          <a:p>
            <a:pPr eaLnBrk="1" hangingPunct="1"/>
            <a:r>
              <a:rPr lang="en-US" dirty="0">
                <a:latin typeface="Arial" charset="0"/>
                <a:ea typeface="ＭＳ Ｐゴシック" charset="0"/>
              </a:rPr>
              <a:t>Who else uses models like these?</a:t>
            </a:r>
          </a:p>
          <a:p>
            <a:pPr eaLnBrk="1" hangingPunct="1"/>
            <a:r>
              <a:rPr lang="en-US" dirty="0">
                <a:latin typeface="Arial" charset="0"/>
                <a:ea typeface="ＭＳ Ｐゴシック" charset="0"/>
              </a:rPr>
              <a:t>Summary</a:t>
            </a: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6CE902-FBAE-4124-946E-293D5B47FD19}"/>
              </a:ext>
            </a:extLst>
          </p:cNvPr>
          <p:cNvSpPr>
            <a:spLocks noGrp="1"/>
          </p:cNvSpPr>
          <p:nvPr>
            <p:ph type="title"/>
          </p:nvPr>
        </p:nvSpPr>
        <p:spPr/>
        <p:txBody>
          <a:bodyPr/>
          <a:lstStyle/>
          <a:p>
            <a:pPr algn="ctr"/>
            <a:r>
              <a:rPr lang="en-US" sz="4000" dirty="0">
                <a:latin typeface="Arial" charset="0"/>
                <a:ea typeface="ＭＳ Ｐゴシック" charset="0"/>
              </a:rPr>
              <a:t>Who Else Uses These Models?</a:t>
            </a:r>
            <a:endParaRPr lang="en-US" sz="4000" dirty="0"/>
          </a:p>
        </p:txBody>
      </p:sp>
      <p:sp>
        <p:nvSpPr>
          <p:cNvPr id="3" name="Content Placeholder 2">
            <a:extLst>
              <a:ext uri="{FF2B5EF4-FFF2-40B4-BE49-F238E27FC236}">
                <a16:creationId xmlns="" xmlns:a16="http://schemas.microsoft.com/office/drawing/2014/main" id="{FE3D91A0-D96B-42ED-9609-293F355710AA}"/>
              </a:ext>
            </a:extLst>
          </p:cNvPr>
          <p:cNvSpPr>
            <a:spLocks noGrp="1"/>
          </p:cNvSpPr>
          <p:nvPr>
            <p:ph idx="1"/>
          </p:nvPr>
        </p:nvSpPr>
        <p:spPr>
          <a:xfrm>
            <a:off x="152400" y="1524000"/>
            <a:ext cx="8763000" cy="4114800"/>
          </a:xfrm>
        </p:spPr>
        <p:txBody>
          <a:bodyPr/>
          <a:lstStyle/>
          <a:p>
            <a:pPr marL="0" indent="0">
              <a:buNone/>
            </a:pPr>
            <a:r>
              <a:rPr lang="en-US" dirty="0" smtClean="0"/>
              <a:t>Economics &amp; Psychometrics using PCA/ICA:</a:t>
            </a:r>
          </a:p>
          <a:p>
            <a:pPr marL="457200" indent="-457200"/>
            <a:r>
              <a:rPr lang="en-US" sz="2500" dirty="0" err="1" smtClean="0"/>
              <a:t>Hotelling</a:t>
            </a:r>
            <a:r>
              <a:rPr lang="en-US" sz="2500" dirty="0" smtClean="0"/>
              <a:t>, H. (1933). Analysis of a complex of statistical variables into principal components, Journal of Educational Psychology, 24, 417-441 and 498-520.</a:t>
            </a:r>
          </a:p>
          <a:p>
            <a:pPr marL="457200" indent="-457200"/>
            <a:r>
              <a:rPr lang="en-US" sz="2500" dirty="0" smtClean="0"/>
              <a:t>Back, A.D., </a:t>
            </a:r>
            <a:r>
              <a:rPr lang="en-US" sz="2500" dirty="0" err="1" smtClean="0"/>
              <a:t>Weigend</a:t>
            </a:r>
            <a:r>
              <a:rPr lang="en-US" sz="2500" dirty="0" smtClean="0"/>
              <a:t>, A.S. (1998). Discovering Structure in Finance Using Independent Component Analysis,  DOI: 10.1007/978-1-4615-5625-1_24 In: Decision Technologies for Computational Finance.</a:t>
            </a:r>
            <a:endParaRPr lang="en-US" sz="2500" dirty="0"/>
          </a:p>
        </p:txBody>
      </p:sp>
    </p:spTree>
    <p:extLst>
      <p:ext uri="{BB962C8B-B14F-4D97-AF65-F5344CB8AC3E}">
        <p14:creationId xmlns:p14="http://schemas.microsoft.com/office/powerpoint/2010/main" val="4102563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6CE902-FBAE-4124-946E-293D5B47FD19}"/>
              </a:ext>
            </a:extLst>
          </p:cNvPr>
          <p:cNvSpPr>
            <a:spLocks noGrp="1"/>
          </p:cNvSpPr>
          <p:nvPr>
            <p:ph type="title"/>
          </p:nvPr>
        </p:nvSpPr>
        <p:spPr/>
        <p:txBody>
          <a:bodyPr/>
          <a:lstStyle/>
          <a:p>
            <a:pPr algn="ctr"/>
            <a:r>
              <a:rPr lang="en-US" sz="4000" dirty="0">
                <a:latin typeface="Arial" charset="0"/>
                <a:ea typeface="ＭＳ Ｐゴシック" charset="0"/>
              </a:rPr>
              <a:t>Who Else Uses These Models?</a:t>
            </a:r>
            <a:endParaRPr lang="en-US" sz="4000" dirty="0"/>
          </a:p>
        </p:txBody>
      </p:sp>
      <p:sp>
        <p:nvSpPr>
          <p:cNvPr id="3" name="Content Placeholder 2">
            <a:extLst>
              <a:ext uri="{FF2B5EF4-FFF2-40B4-BE49-F238E27FC236}">
                <a16:creationId xmlns="" xmlns:a16="http://schemas.microsoft.com/office/drawing/2014/main" id="{FE3D91A0-D96B-42ED-9609-293F355710AA}"/>
              </a:ext>
            </a:extLst>
          </p:cNvPr>
          <p:cNvSpPr>
            <a:spLocks noGrp="1"/>
          </p:cNvSpPr>
          <p:nvPr>
            <p:ph idx="1"/>
          </p:nvPr>
        </p:nvSpPr>
        <p:spPr>
          <a:xfrm>
            <a:off x="76200" y="1371600"/>
            <a:ext cx="8839200" cy="4267200"/>
          </a:xfrm>
        </p:spPr>
        <p:txBody>
          <a:bodyPr/>
          <a:lstStyle/>
          <a:p>
            <a:pPr marL="0" indent="0">
              <a:buNone/>
            </a:pPr>
            <a:r>
              <a:rPr lang="en-US" dirty="0"/>
              <a:t>Financial econometrics</a:t>
            </a:r>
            <a:r>
              <a:rPr lang="en-US" dirty="0" smtClean="0"/>
              <a:t>:</a:t>
            </a:r>
            <a:endParaRPr lang="en-US" dirty="0"/>
          </a:p>
          <a:p>
            <a:pPr marL="457200" indent="-457200"/>
            <a:r>
              <a:rPr lang="en-US" sz="2200" dirty="0" smtClean="0"/>
              <a:t>Spearman</a:t>
            </a:r>
            <a:r>
              <a:rPr lang="en-US" sz="2200" dirty="0"/>
              <a:t>, C. (1904). General intelligence objectively determined and measured, American Journal of Psychology, 15, 201-293.</a:t>
            </a:r>
          </a:p>
          <a:p>
            <a:pPr marL="457200" indent="-457200"/>
            <a:r>
              <a:rPr lang="en-US" sz="2200" dirty="0" err="1"/>
              <a:t>Jöreskog</a:t>
            </a:r>
            <a:r>
              <a:rPr lang="en-US" sz="2200" dirty="0"/>
              <a:t>, K.G. (1967) Some contributions to maximum likelihood factor analysis, Psychometrika, 32, 443-382.</a:t>
            </a:r>
          </a:p>
          <a:p>
            <a:pPr marL="457200" indent="-457200"/>
            <a:r>
              <a:rPr lang="en-US" sz="2200" dirty="0"/>
              <a:t>Connor, G. and </a:t>
            </a:r>
            <a:r>
              <a:rPr lang="en-US" sz="2200" dirty="0" err="1"/>
              <a:t>Korajczyk</a:t>
            </a:r>
            <a:r>
              <a:rPr lang="en-US" sz="2200" dirty="0"/>
              <a:t>, R.A. (1996) A Test for the Number of Factors in an Approximate Factor Model. The Journal of Finance, 47, 1263–1291.</a:t>
            </a:r>
          </a:p>
          <a:p>
            <a:pPr marL="457200" indent="-457200"/>
            <a:r>
              <a:rPr lang="en-US" sz="2200" dirty="0"/>
              <a:t>Bai, J. and Ng, S. (2002) Determining the Number of Factors in Approximate Factor Models. </a:t>
            </a:r>
            <a:r>
              <a:rPr lang="en-US" sz="2200" dirty="0" err="1"/>
              <a:t>Econometrica</a:t>
            </a:r>
            <a:r>
              <a:rPr lang="en-US" sz="2200" dirty="0"/>
              <a:t>, 70, 191-221</a:t>
            </a:r>
          </a:p>
        </p:txBody>
      </p:sp>
    </p:spTree>
    <p:extLst>
      <p:ext uri="{BB962C8B-B14F-4D97-AF65-F5344CB8AC3E}">
        <p14:creationId xmlns:p14="http://schemas.microsoft.com/office/powerpoint/2010/main" val="2952095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6C71ED-E81E-4023-AD52-B67FD40725B3}"/>
              </a:ext>
            </a:extLst>
          </p:cNvPr>
          <p:cNvSpPr>
            <a:spLocks noGrp="1"/>
          </p:cNvSpPr>
          <p:nvPr>
            <p:ph type="title"/>
          </p:nvPr>
        </p:nvSpPr>
        <p:spPr>
          <a:xfrm>
            <a:off x="152400" y="76200"/>
            <a:ext cx="8839199" cy="1219200"/>
          </a:xfrm>
        </p:spPr>
        <p:txBody>
          <a:bodyPr/>
          <a:lstStyle/>
          <a:p>
            <a:pPr algn="ctr"/>
            <a:r>
              <a:rPr lang="en-US" dirty="0">
                <a:latin typeface="Arial" charset="0"/>
                <a:ea typeface="ＭＳ Ｐゴシック" charset="0"/>
              </a:rPr>
              <a:t>Who Else Uses These Models?</a:t>
            </a:r>
            <a:endParaRPr lang="en-US" dirty="0"/>
          </a:p>
        </p:txBody>
      </p:sp>
      <p:sp>
        <p:nvSpPr>
          <p:cNvPr id="3" name="Content Placeholder 2">
            <a:extLst>
              <a:ext uri="{FF2B5EF4-FFF2-40B4-BE49-F238E27FC236}">
                <a16:creationId xmlns="" xmlns:a16="http://schemas.microsoft.com/office/drawing/2014/main" id="{F129BDC5-0A99-44CC-86FA-1EA2F442E1FF}"/>
              </a:ext>
            </a:extLst>
          </p:cNvPr>
          <p:cNvSpPr>
            <a:spLocks noGrp="1"/>
          </p:cNvSpPr>
          <p:nvPr>
            <p:ph idx="1"/>
          </p:nvPr>
        </p:nvSpPr>
        <p:spPr>
          <a:xfrm>
            <a:off x="152399" y="1524000"/>
            <a:ext cx="8856429" cy="4185037"/>
          </a:xfrm>
        </p:spPr>
        <p:txBody>
          <a:bodyPr/>
          <a:lstStyle/>
          <a:p>
            <a:pPr marL="0" indent="0">
              <a:buNone/>
            </a:pPr>
            <a:r>
              <a:rPr lang="en-US" dirty="0" smtClean="0"/>
              <a:t>More Factor </a:t>
            </a:r>
            <a:r>
              <a:rPr lang="en-US" dirty="0"/>
              <a:t>Analysis:</a:t>
            </a:r>
          </a:p>
          <a:p>
            <a:r>
              <a:rPr lang="en-US" sz="2500" dirty="0"/>
              <a:t>Stock J, &amp; Watson M. (2010). Dynamic factor models. Oxford Handbook of Economic Forecasting. Michael P. Clements and David F. Hendry (eds.), Oxford University Press. DOI: 10.1093/</a:t>
            </a:r>
            <a:r>
              <a:rPr lang="en-US" sz="2500" dirty="0" err="1"/>
              <a:t>oxfordhb</a:t>
            </a:r>
            <a:r>
              <a:rPr lang="en-US" sz="2500" dirty="0"/>
              <a:t>/9780195398649.013.0003</a:t>
            </a:r>
          </a:p>
          <a:p>
            <a:r>
              <a:rPr lang="en-US" sz="2500" dirty="0"/>
              <a:t>Bernanke, B. S., </a:t>
            </a:r>
            <a:r>
              <a:rPr lang="en-US" sz="2500" dirty="0" err="1"/>
              <a:t>Boivin</a:t>
            </a:r>
            <a:r>
              <a:rPr lang="en-US" sz="2500" dirty="0"/>
              <a:t>. J. &amp; </a:t>
            </a:r>
            <a:r>
              <a:rPr lang="en-US" sz="2500" dirty="0" err="1"/>
              <a:t>Eliasz</a:t>
            </a:r>
            <a:r>
              <a:rPr lang="en-US" sz="2500" dirty="0"/>
              <a:t>, P. (2005), Measuring the effects of monetary policy: A Factor-Augmented Vector Autoregressive (FAVAR) approach, Quarterly Journal of Economics 120(1): 387–422.</a:t>
            </a:r>
          </a:p>
        </p:txBody>
      </p:sp>
    </p:spTree>
    <p:extLst>
      <p:ext uri="{BB962C8B-B14F-4D97-AF65-F5344CB8AC3E}">
        <p14:creationId xmlns:p14="http://schemas.microsoft.com/office/powerpoint/2010/main" val="2515654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6C71ED-E81E-4023-AD52-B67FD40725B3}"/>
              </a:ext>
            </a:extLst>
          </p:cNvPr>
          <p:cNvSpPr>
            <a:spLocks noGrp="1"/>
          </p:cNvSpPr>
          <p:nvPr>
            <p:ph type="title"/>
          </p:nvPr>
        </p:nvSpPr>
        <p:spPr>
          <a:xfrm>
            <a:off x="152400" y="76200"/>
            <a:ext cx="8839199" cy="1219200"/>
          </a:xfrm>
        </p:spPr>
        <p:txBody>
          <a:bodyPr/>
          <a:lstStyle/>
          <a:p>
            <a:pPr algn="ctr"/>
            <a:r>
              <a:rPr lang="en-US" dirty="0">
                <a:latin typeface="Arial" charset="0"/>
                <a:ea typeface="ＭＳ Ｐゴシック" charset="0"/>
              </a:rPr>
              <a:t>Who Else Uses These Models?</a:t>
            </a:r>
            <a:endParaRPr lang="en-US" dirty="0"/>
          </a:p>
        </p:txBody>
      </p:sp>
      <p:sp>
        <p:nvSpPr>
          <p:cNvPr id="3" name="Content Placeholder 2">
            <a:extLst>
              <a:ext uri="{FF2B5EF4-FFF2-40B4-BE49-F238E27FC236}">
                <a16:creationId xmlns="" xmlns:a16="http://schemas.microsoft.com/office/drawing/2014/main" id="{F129BDC5-0A99-44CC-86FA-1EA2F442E1FF}"/>
              </a:ext>
            </a:extLst>
          </p:cNvPr>
          <p:cNvSpPr>
            <a:spLocks noGrp="1"/>
          </p:cNvSpPr>
          <p:nvPr>
            <p:ph idx="1"/>
          </p:nvPr>
        </p:nvSpPr>
        <p:spPr>
          <a:xfrm>
            <a:off x="152400" y="1447800"/>
            <a:ext cx="8856429" cy="4185037"/>
          </a:xfrm>
        </p:spPr>
        <p:txBody>
          <a:bodyPr/>
          <a:lstStyle/>
          <a:p>
            <a:r>
              <a:rPr lang="en-US" dirty="0" smtClean="0"/>
              <a:t>Paired comparison (</a:t>
            </a:r>
            <a:r>
              <a:rPr lang="en-US" dirty="0" err="1" smtClean="0"/>
              <a:t>Zermelo</a:t>
            </a:r>
            <a:r>
              <a:rPr lang="en-US" dirty="0" smtClean="0"/>
              <a:t>, Bradley-Terry):</a:t>
            </a:r>
            <a:endParaRPr lang="en-US" dirty="0"/>
          </a:p>
          <a:p>
            <a:pPr lvl="1"/>
            <a:r>
              <a:rPr lang="en-US" sz="2400" dirty="0"/>
              <a:t>Peterson, G., &amp; Brown, T. (1998). Economic Valuation by the Method of Paired Comparison, with Emphasis on Evaluation of the Transitivity Axiom. </a:t>
            </a:r>
            <a:r>
              <a:rPr lang="en-US" sz="2400" i="1" dirty="0"/>
              <a:t>Land Economics,</a:t>
            </a:r>
            <a:r>
              <a:rPr lang="en-US" sz="2400" dirty="0"/>
              <a:t> </a:t>
            </a:r>
            <a:r>
              <a:rPr lang="en-US" sz="2400" i="1" dirty="0"/>
              <a:t>74</a:t>
            </a:r>
            <a:r>
              <a:rPr lang="en-US" sz="2400" dirty="0"/>
              <a:t>(2), 240-261. </a:t>
            </a:r>
            <a:r>
              <a:rPr lang="en-US" sz="2400" dirty="0" smtClean="0"/>
              <a:t>doi:10.2307/3147054</a:t>
            </a:r>
          </a:p>
          <a:p>
            <a:pPr lvl="1"/>
            <a:r>
              <a:rPr lang="en-US" sz="2400" dirty="0" err="1"/>
              <a:t>Bemmaor</a:t>
            </a:r>
            <a:r>
              <a:rPr lang="en-US" sz="2400" dirty="0"/>
              <a:t>, A.C. &amp; Wagner, U. (2000). A Multiple-Item Model of Paired Comparisons: Separating Chance from Latent Preference. Journal of Marketing Research, Vol. 37, No. 4 (Nov., 2000), pp. 514-524Published</a:t>
            </a:r>
          </a:p>
          <a:p>
            <a:pPr marL="457200" lvl="1" indent="0">
              <a:buNone/>
            </a:pPr>
            <a:endParaRPr lang="en-US" sz="2400" dirty="0" smtClean="0"/>
          </a:p>
        </p:txBody>
      </p:sp>
    </p:spTree>
    <p:extLst>
      <p:ext uri="{BB962C8B-B14F-4D97-AF65-F5344CB8AC3E}">
        <p14:creationId xmlns:p14="http://schemas.microsoft.com/office/powerpoint/2010/main" val="3703229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6C71ED-E81E-4023-AD52-B67FD40725B3}"/>
              </a:ext>
            </a:extLst>
          </p:cNvPr>
          <p:cNvSpPr>
            <a:spLocks noGrp="1"/>
          </p:cNvSpPr>
          <p:nvPr>
            <p:ph type="title"/>
          </p:nvPr>
        </p:nvSpPr>
        <p:spPr>
          <a:xfrm>
            <a:off x="152400" y="76200"/>
            <a:ext cx="8839199" cy="1219200"/>
          </a:xfrm>
        </p:spPr>
        <p:txBody>
          <a:bodyPr/>
          <a:lstStyle/>
          <a:p>
            <a:pPr algn="ctr"/>
            <a:r>
              <a:rPr lang="en-US" dirty="0">
                <a:latin typeface="Arial" charset="0"/>
                <a:ea typeface="ＭＳ Ｐゴシック" charset="0"/>
              </a:rPr>
              <a:t>Who Else Uses These Models?</a:t>
            </a:r>
            <a:endParaRPr lang="en-US" dirty="0"/>
          </a:p>
        </p:txBody>
      </p:sp>
      <p:sp>
        <p:nvSpPr>
          <p:cNvPr id="3" name="Content Placeholder 2">
            <a:extLst>
              <a:ext uri="{FF2B5EF4-FFF2-40B4-BE49-F238E27FC236}">
                <a16:creationId xmlns="" xmlns:a16="http://schemas.microsoft.com/office/drawing/2014/main" id="{F129BDC5-0A99-44CC-86FA-1EA2F442E1FF}"/>
              </a:ext>
            </a:extLst>
          </p:cNvPr>
          <p:cNvSpPr>
            <a:spLocks noGrp="1"/>
          </p:cNvSpPr>
          <p:nvPr>
            <p:ph idx="1"/>
          </p:nvPr>
        </p:nvSpPr>
        <p:spPr>
          <a:xfrm>
            <a:off x="76200" y="1447800"/>
            <a:ext cx="8991600" cy="4267200"/>
          </a:xfrm>
        </p:spPr>
        <p:txBody>
          <a:bodyPr/>
          <a:lstStyle/>
          <a:p>
            <a:pPr marL="0" indent="0">
              <a:buNone/>
            </a:pPr>
            <a:r>
              <a:rPr lang="en-US" sz="2800" dirty="0" smtClean="0"/>
              <a:t>Panel </a:t>
            </a:r>
            <a:r>
              <a:rPr lang="en-US" sz="2800" dirty="0"/>
              <a:t>models for binary </a:t>
            </a:r>
            <a:r>
              <a:rPr lang="en-US" sz="2800" dirty="0" smtClean="0"/>
              <a:t>data (CML-</a:t>
            </a:r>
            <a:r>
              <a:rPr lang="en-US" sz="2800" dirty="0" err="1" smtClean="0"/>
              <a:t>Rasch</a:t>
            </a:r>
            <a:r>
              <a:rPr lang="en-US" sz="2800" dirty="0" smtClean="0"/>
              <a:t> link):</a:t>
            </a:r>
            <a:endParaRPr lang="en-US" sz="2800" dirty="0"/>
          </a:p>
          <a:p>
            <a:r>
              <a:rPr lang="en-US" sz="2000" dirty="0" smtClean="0"/>
              <a:t>Heckman</a:t>
            </a:r>
            <a:r>
              <a:rPr lang="en-US" sz="2000" dirty="0"/>
              <a:t>, J. J. (1981): </a:t>
            </a:r>
            <a:r>
              <a:rPr lang="en-US" sz="2000" dirty="0" smtClean="0"/>
              <a:t>The </a:t>
            </a:r>
            <a:r>
              <a:rPr lang="en-US" sz="2000" dirty="0"/>
              <a:t>Incidental Parameters Problem and </a:t>
            </a:r>
            <a:r>
              <a:rPr lang="en-US" sz="2000" dirty="0" smtClean="0"/>
              <a:t>the Problem </a:t>
            </a:r>
            <a:r>
              <a:rPr lang="en-US" sz="2000" dirty="0"/>
              <a:t>of Initial Conditions in </a:t>
            </a:r>
            <a:r>
              <a:rPr lang="en-US" sz="2000" dirty="0" smtClean="0"/>
              <a:t>estimating </a:t>
            </a:r>
            <a:r>
              <a:rPr lang="en-US" sz="2000" dirty="0"/>
              <a:t>a Discrete </a:t>
            </a:r>
            <a:r>
              <a:rPr lang="en-US" sz="2000" dirty="0" smtClean="0"/>
              <a:t>Time—Discrete Data </a:t>
            </a:r>
            <a:r>
              <a:rPr lang="en-US" sz="2000" dirty="0"/>
              <a:t>Stochastic </a:t>
            </a:r>
            <a:r>
              <a:rPr lang="en-US" sz="2000" dirty="0" smtClean="0"/>
              <a:t>Process. In </a:t>
            </a:r>
            <a:r>
              <a:rPr lang="en-US" sz="2000" dirty="0"/>
              <a:t>C. F. </a:t>
            </a:r>
            <a:r>
              <a:rPr lang="en-US" sz="2000" dirty="0" err="1"/>
              <a:t>Manski</a:t>
            </a:r>
            <a:r>
              <a:rPr lang="en-US" sz="2000" dirty="0"/>
              <a:t> </a:t>
            </a:r>
            <a:r>
              <a:rPr lang="en-US" sz="2000" dirty="0" smtClean="0"/>
              <a:t>&amp; </a:t>
            </a:r>
            <a:r>
              <a:rPr lang="en-US" sz="2000" dirty="0"/>
              <a:t>D. McFadden (eds</a:t>
            </a:r>
            <a:r>
              <a:rPr lang="en-US" sz="2000" dirty="0" smtClean="0"/>
              <a:t>.), Structural </a:t>
            </a:r>
            <a:r>
              <a:rPr lang="en-US" sz="2000" dirty="0"/>
              <a:t>Analysis of Discrete Data with Econometric </a:t>
            </a:r>
            <a:r>
              <a:rPr lang="en-US" sz="2000" dirty="0" smtClean="0"/>
              <a:t>Applications, MIT Press.</a:t>
            </a:r>
          </a:p>
          <a:p>
            <a:r>
              <a:rPr lang="en-US" sz="2000" dirty="0" smtClean="0"/>
              <a:t>Chamberlain</a:t>
            </a:r>
            <a:r>
              <a:rPr lang="en-US" sz="2000" dirty="0"/>
              <a:t>, G. (2010) </a:t>
            </a:r>
            <a:r>
              <a:rPr lang="en-US" sz="2000" dirty="0" smtClean="0"/>
              <a:t>Binary Response Models For Panel Data. Identification And Information. </a:t>
            </a:r>
            <a:r>
              <a:rPr lang="en-US" sz="2000" dirty="0" err="1"/>
              <a:t>Econometrica</a:t>
            </a:r>
            <a:r>
              <a:rPr lang="en-US" sz="2000" dirty="0"/>
              <a:t>, Vol. 78, No. 1, 159–168</a:t>
            </a:r>
            <a:r>
              <a:rPr lang="en-US" sz="2000" dirty="0" smtClean="0"/>
              <a:t>.</a:t>
            </a:r>
          </a:p>
          <a:p>
            <a:r>
              <a:rPr lang="en-US" sz="2000" dirty="0" err="1"/>
              <a:t>Manski</a:t>
            </a:r>
            <a:r>
              <a:rPr lang="en-US" sz="2000" dirty="0"/>
              <a:t>, C. (1987</a:t>
            </a:r>
            <a:r>
              <a:rPr lang="en-US" sz="2000" dirty="0" smtClean="0"/>
              <a:t>). Semiparametric </a:t>
            </a:r>
            <a:r>
              <a:rPr lang="en-US" sz="2000" dirty="0"/>
              <a:t>Analysis of Random Effects </a:t>
            </a:r>
            <a:r>
              <a:rPr lang="en-US" sz="2000" dirty="0" smtClean="0"/>
              <a:t>Linear Models </a:t>
            </a:r>
            <a:r>
              <a:rPr lang="en-US" sz="2000" dirty="0"/>
              <a:t>from Binary Panel </a:t>
            </a:r>
            <a:r>
              <a:rPr lang="en-US" sz="2000" dirty="0" smtClean="0"/>
              <a:t>Data. </a:t>
            </a:r>
            <a:r>
              <a:rPr lang="en-US" sz="2000" dirty="0" err="1"/>
              <a:t>Econometrica</a:t>
            </a:r>
            <a:r>
              <a:rPr lang="en-US" sz="2000" dirty="0"/>
              <a:t>, 55, 357-362</a:t>
            </a:r>
            <a:r>
              <a:rPr lang="en-US" sz="2400" dirty="0" smtClean="0"/>
              <a:t>.</a:t>
            </a:r>
          </a:p>
          <a:p>
            <a:r>
              <a:rPr lang="en-US" sz="2000" dirty="0"/>
              <a:t>Horowitz, J. (1992). A Smoothed Maximum Score Estimator for the Binary Response Model. </a:t>
            </a:r>
            <a:r>
              <a:rPr lang="en-US" sz="2000" dirty="0" err="1"/>
              <a:t>Econometrica</a:t>
            </a:r>
            <a:r>
              <a:rPr lang="en-US" sz="2000" dirty="0"/>
              <a:t>, 60(3), 505-531. doi:10.2307/2951582</a:t>
            </a:r>
          </a:p>
        </p:txBody>
      </p:sp>
    </p:spTree>
    <p:extLst>
      <p:ext uri="{BB962C8B-B14F-4D97-AF65-F5344CB8AC3E}">
        <p14:creationId xmlns:p14="http://schemas.microsoft.com/office/powerpoint/2010/main" val="3790655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228600" y="76200"/>
            <a:ext cx="8534400" cy="1219200"/>
          </a:xfrm>
        </p:spPr>
        <p:txBody>
          <a:bodyPr/>
          <a:lstStyle/>
          <a:p>
            <a:pPr algn="ctr" eaLnBrk="1" hangingPunct="1"/>
            <a:r>
              <a:rPr lang="en-US" dirty="0">
                <a:latin typeface="Arial" charset="0"/>
                <a:ea typeface="ＭＳ Ｐゴシック" charset="0"/>
              </a:rPr>
              <a:t>Are Test Scores Produced By </a:t>
            </a:r>
            <a:br>
              <a:rPr lang="en-US" dirty="0">
                <a:latin typeface="Arial" charset="0"/>
                <a:ea typeface="ＭＳ Ｐゴシック" charset="0"/>
              </a:rPr>
            </a:br>
            <a:r>
              <a:rPr lang="en-US" dirty="0">
                <a:latin typeface="Arial" charset="0"/>
                <a:ea typeface="ＭＳ Ｐゴシック" charset="0"/>
              </a:rPr>
              <a:t>Item Response Theory Useful?</a:t>
            </a:r>
          </a:p>
        </p:txBody>
      </p:sp>
      <p:sp>
        <p:nvSpPr>
          <p:cNvPr id="6146" name="Rectangle 9"/>
          <p:cNvSpPr>
            <a:spLocks noGrp="1" noChangeArrowheads="1"/>
          </p:cNvSpPr>
          <p:nvPr>
            <p:ph type="body" idx="1"/>
          </p:nvPr>
        </p:nvSpPr>
        <p:spPr>
          <a:xfrm>
            <a:off x="152400" y="1558456"/>
            <a:ext cx="8839200" cy="4080344"/>
          </a:xfrm>
        </p:spPr>
        <p:txBody>
          <a:bodyPr/>
          <a:lstStyle/>
          <a:p>
            <a:pPr eaLnBrk="1" hangingPunct="1">
              <a:defRPr/>
            </a:pPr>
            <a:r>
              <a:rPr lang="en-US" dirty="0">
                <a:solidFill>
                  <a:schemeClr val="bg1">
                    <a:lumMod val="50000"/>
                  </a:schemeClr>
                </a:solidFill>
                <a:latin typeface="Arial" charset="0"/>
                <a:ea typeface="ＭＳ Ｐゴシック" charset="0"/>
              </a:rPr>
              <a:t>Where does IRT come from and what is it?</a:t>
            </a:r>
          </a:p>
          <a:p>
            <a:pPr eaLnBrk="1" hangingPunct="1">
              <a:defRPr/>
            </a:pPr>
            <a:r>
              <a:rPr lang="en-US" dirty="0">
                <a:solidFill>
                  <a:schemeClr val="bg1">
                    <a:lumMod val="50000"/>
                  </a:schemeClr>
                </a:solidFill>
                <a:latin typeface="Arial" charset="0"/>
                <a:ea typeface="ＭＳ Ｐゴシック" charset="0"/>
              </a:rPr>
              <a:t>Is IRT more useful than CTT (sum scores)?</a:t>
            </a:r>
          </a:p>
          <a:p>
            <a:pPr eaLnBrk="1" hangingPunct="1"/>
            <a:r>
              <a:rPr lang="en-US" dirty="0">
                <a:solidFill>
                  <a:schemeClr val="bg1">
                    <a:lumMod val="50000"/>
                  </a:schemeClr>
                </a:solidFill>
                <a:latin typeface="Arial" charset="0"/>
                <a:ea typeface="ＭＳ Ｐゴシック" charset="0"/>
              </a:rPr>
              <a:t>IRT in international surveys (PIAAC, PISA,…)</a:t>
            </a:r>
          </a:p>
          <a:p>
            <a:pPr eaLnBrk="1" hangingPunct="1"/>
            <a:r>
              <a:rPr lang="en-US" dirty="0">
                <a:solidFill>
                  <a:schemeClr val="bg1">
                    <a:lumMod val="50000"/>
                  </a:schemeClr>
                </a:solidFill>
                <a:latin typeface="Arial" charset="0"/>
                <a:ea typeface="ＭＳ Ｐゴシック" charset="0"/>
              </a:rPr>
              <a:t>Who else uses models like these?</a:t>
            </a:r>
          </a:p>
          <a:p>
            <a:pPr eaLnBrk="1" hangingPunct="1"/>
            <a:r>
              <a:rPr lang="en-US" dirty="0">
                <a:latin typeface="Arial" charset="0"/>
                <a:ea typeface="ＭＳ Ｐゴシック" charset="0"/>
              </a:rPr>
              <a:t>Summary</a:t>
            </a: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Tree>
    <p:extLst>
      <p:ext uri="{BB962C8B-B14F-4D97-AF65-F5344CB8AC3E}">
        <p14:creationId xmlns:p14="http://schemas.microsoft.com/office/powerpoint/2010/main" val="261053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CE42F9-6653-4BB8-AF20-A1DDACE59E04}"/>
              </a:ext>
            </a:extLst>
          </p:cNvPr>
          <p:cNvSpPr>
            <a:spLocks noGrp="1"/>
          </p:cNvSpPr>
          <p:nvPr>
            <p:ph type="title"/>
          </p:nvPr>
        </p:nvSpPr>
        <p:spPr/>
        <p:txBody>
          <a:bodyPr/>
          <a:lstStyle/>
          <a:p>
            <a:pPr algn="ctr"/>
            <a:r>
              <a:rPr lang="en-US" dirty="0" smtClean="0"/>
              <a:t>Summary</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B0C671CC-FAA4-4B2B-98AE-0395FD487BF8}"/>
                  </a:ext>
                </a:extLst>
              </p:cNvPr>
              <p:cNvSpPr>
                <a:spLocks noGrp="1"/>
              </p:cNvSpPr>
              <p:nvPr>
                <p:ph idx="1"/>
              </p:nvPr>
            </p:nvSpPr>
            <p:spPr>
              <a:xfrm>
                <a:off x="152400" y="1447800"/>
                <a:ext cx="8839200" cy="4267200"/>
              </a:xfrm>
            </p:spPr>
            <p:txBody>
              <a:bodyPr/>
              <a:lstStyle/>
              <a:p>
                <a:r>
                  <a:rPr lang="en-US" sz="2800" dirty="0"/>
                  <a:t>(M)IRT is equivalent to certain factor models for categorical dependent variables. </a:t>
                </a:r>
              </a:p>
              <a:p>
                <a:r>
                  <a:rPr lang="en-US" sz="2800" dirty="0"/>
                  <a:t>In international assessments, IRT is used as part of a very large imputation model (PVs) for proficiencies (</a:t>
                </a:r>
                <a14:m>
                  <m:oMath xmlns:m="http://schemas.openxmlformats.org/officeDocument/2006/math">
                    <m:r>
                      <a:rPr lang="en-US" sz="2800" i="1" smtClean="0">
                        <a:latin typeface="Cambria Math" panose="02040503050406030204" pitchFamily="18" charset="0"/>
                        <a:ea typeface="Cambria Math" panose="02040503050406030204" pitchFamily="18" charset="0"/>
                      </a:rPr>
                      <m:t>𝜃</m:t>
                    </m:r>
                  </m:oMath>
                </a14:m>
                <a:r>
                  <a:rPr lang="en-US" sz="2800" dirty="0"/>
                  <a:t>) that includes responses to test items and background questionnaires.</a:t>
                </a:r>
              </a:p>
              <a:p>
                <a:r>
                  <a:rPr lang="en-US" sz="2800" dirty="0"/>
                  <a:t>PVs </a:t>
                </a:r>
                <a:r>
                  <a:rPr lang="en-US" sz="2800" dirty="0" smtClean="0"/>
                  <a:t>useful for many </a:t>
                </a:r>
                <a:r>
                  <a:rPr lang="en-US" sz="2800" dirty="0"/>
                  <a:t>types of secondary analyses, but </a:t>
                </a:r>
                <a:r>
                  <a:rPr lang="en-US" sz="2800" dirty="0" smtClean="0"/>
                  <a:t>some </a:t>
                </a:r>
                <a:r>
                  <a:rPr lang="en-US" sz="2800" dirty="0"/>
                  <a:t>questions may require specialized models that utilize the full complexity of the database.</a:t>
                </a:r>
              </a:p>
              <a:p>
                <a:endParaRPr lang="en-US" dirty="0"/>
              </a:p>
            </p:txBody>
          </p:sp>
        </mc:Choice>
        <mc:Fallback xmlns="">
          <p:sp>
            <p:nvSpPr>
              <p:cNvPr id="3" name="Content Placeholder 2">
                <a:extLst>
                  <a:ext uri="{FF2B5EF4-FFF2-40B4-BE49-F238E27FC236}">
                    <a16:creationId xmlns="" xmlns:a16="http://schemas.microsoft.com/office/drawing/2014/main" xmlns:a14="http://schemas.microsoft.com/office/drawing/2010/main" id="{B0C671CC-FAA4-4B2B-98AE-0395FD487BF8}"/>
                  </a:ext>
                </a:extLst>
              </p:cNvPr>
              <p:cNvSpPr>
                <a:spLocks noGrp="1" noRot="1" noChangeAspect="1" noMove="1" noResize="1" noEditPoints="1" noAdjustHandles="1" noChangeArrowheads="1" noChangeShapeType="1" noTextEdit="1"/>
              </p:cNvSpPr>
              <p:nvPr>
                <p:ph idx="1"/>
              </p:nvPr>
            </p:nvSpPr>
            <p:spPr>
              <a:xfrm>
                <a:off x="152400" y="1447800"/>
                <a:ext cx="8839200" cy="4267200"/>
              </a:xfrm>
              <a:blipFill rotWithShape="1">
                <a:blip r:embed="rId3"/>
                <a:stretch>
                  <a:fillRect l="-1172" t="-1429" r="-1862"/>
                </a:stretch>
              </a:blipFill>
            </p:spPr>
            <p:txBody>
              <a:bodyPr/>
              <a:lstStyle/>
              <a:p>
                <a:r>
                  <a:rPr lang="en-US">
                    <a:noFill/>
                  </a:rPr>
                  <a:t> </a:t>
                </a:r>
              </a:p>
            </p:txBody>
          </p:sp>
        </mc:Fallback>
      </mc:AlternateContent>
    </p:spTree>
    <p:extLst>
      <p:ext uri="{BB962C8B-B14F-4D97-AF65-F5344CB8AC3E}">
        <p14:creationId xmlns:p14="http://schemas.microsoft.com/office/powerpoint/2010/main" val="4650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228600" y="76200"/>
            <a:ext cx="8534400" cy="1219200"/>
          </a:xfrm>
        </p:spPr>
        <p:txBody>
          <a:bodyPr/>
          <a:lstStyle/>
          <a:p>
            <a:pPr algn="ctr" eaLnBrk="1" hangingPunct="1"/>
            <a:r>
              <a:rPr lang="en-US" dirty="0">
                <a:latin typeface="Arial" charset="0"/>
                <a:ea typeface="ＭＳ Ｐゴシック" charset="0"/>
              </a:rPr>
              <a:t>Are Test Scores Produced By </a:t>
            </a:r>
            <a:br>
              <a:rPr lang="en-US" dirty="0">
                <a:latin typeface="Arial" charset="0"/>
                <a:ea typeface="ＭＳ Ｐゴシック" charset="0"/>
              </a:rPr>
            </a:br>
            <a:r>
              <a:rPr lang="en-US" dirty="0">
                <a:latin typeface="Arial" charset="0"/>
                <a:ea typeface="ＭＳ Ｐゴシック" charset="0"/>
              </a:rPr>
              <a:t>Item Response Theory Useful?</a:t>
            </a:r>
          </a:p>
        </p:txBody>
      </p:sp>
      <p:sp>
        <p:nvSpPr>
          <p:cNvPr id="6146" name="Rectangle 9"/>
          <p:cNvSpPr>
            <a:spLocks noGrp="1" noChangeArrowheads="1"/>
          </p:cNvSpPr>
          <p:nvPr>
            <p:ph type="body" idx="1"/>
          </p:nvPr>
        </p:nvSpPr>
        <p:spPr>
          <a:xfrm>
            <a:off x="152400" y="1558456"/>
            <a:ext cx="8839200" cy="4080344"/>
          </a:xfrm>
        </p:spPr>
        <p:txBody>
          <a:bodyPr/>
          <a:lstStyle/>
          <a:p>
            <a:pPr eaLnBrk="1" hangingPunct="1">
              <a:defRPr/>
            </a:pPr>
            <a:r>
              <a:rPr lang="en-US" dirty="0">
                <a:latin typeface="Arial" charset="0"/>
                <a:ea typeface="ＭＳ Ｐゴシック" charset="0"/>
              </a:rPr>
              <a:t>Where does IRT come from and what is it?</a:t>
            </a:r>
          </a:p>
          <a:p>
            <a:pPr eaLnBrk="1" hangingPunct="1">
              <a:defRPr/>
            </a:pPr>
            <a:r>
              <a:rPr lang="en-US" dirty="0">
                <a:solidFill>
                  <a:schemeClr val="bg1">
                    <a:lumMod val="50000"/>
                  </a:schemeClr>
                </a:solidFill>
                <a:latin typeface="Arial" charset="0"/>
                <a:ea typeface="ＭＳ Ｐゴシック" charset="0"/>
              </a:rPr>
              <a:t>How is IRT different from CTT (sum scores</a:t>
            </a:r>
            <a:r>
              <a:rPr lang="en-US" dirty="0" smtClean="0">
                <a:solidFill>
                  <a:schemeClr val="bg1">
                    <a:lumMod val="50000"/>
                  </a:schemeClr>
                </a:solidFill>
                <a:latin typeface="Arial" charset="0"/>
                <a:ea typeface="ＭＳ Ｐゴシック" charset="0"/>
              </a:rPr>
              <a:t>)?</a:t>
            </a:r>
          </a:p>
          <a:p>
            <a:pPr eaLnBrk="1" hangingPunct="1">
              <a:defRPr/>
            </a:pPr>
            <a:r>
              <a:rPr lang="en-US" dirty="0" smtClean="0">
                <a:solidFill>
                  <a:schemeClr val="bg1">
                    <a:lumMod val="50000"/>
                  </a:schemeClr>
                </a:solidFill>
                <a:latin typeface="Arial" charset="0"/>
                <a:ea typeface="ＭＳ Ｐゴシック" charset="0"/>
              </a:rPr>
              <a:t>IRT </a:t>
            </a:r>
            <a:r>
              <a:rPr lang="en-US" dirty="0">
                <a:solidFill>
                  <a:schemeClr val="bg1">
                    <a:lumMod val="50000"/>
                  </a:schemeClr>
                </a:solidFill>
                <a:latin typeface="Arial" charset="0"/>
                <a:ea typeface="ＭＳ Ｐゴシック" charset="0"/>
              </a:rPr>
              <a:t>in international surveys (PIAAC, PISA,…)</a:t>
            </a:r>
          </a:p>
          <a:p>
            <a:pPr eaLnBrk="1" hangingPunct="1"/>
            <a:r>
              <a:rPr lang="en-US" dirty="0">
                <a:solidFill>
                  <a:schemeClr val="bg1">
                    <a:lumMod val="50000"/>
                  </a:schemeClr>
                </a:solidFill>
                <a:latin typeface="Arial" charset="0"/>
                <a:ea typeface="ＭＳ Ｐゴシック" charset="0"/>
              </a:rPr>
              <a:t>Who else uses models like these?</a:t>
            </a:r>
          </a:p>
          <a:p>
            <a:pPr eaLnBrk="1" hangingPunct="1"/>
            <a:r>
              <a:rPr lang="en-US" dirty="0">
                <a:solidFill>
                  <a:schemeClr val="bg1">
                    <a:lumMod val="50000"/>
                  </a:schemeClr>
                </a:solidFill>
                <a:latin typeface="Arial" charset="0"/>
                <a:ea typeface="ＭＳ Ｐゴシック" charset="0"/>
              </a:rPr>
              <a:t>Summary</a:t>
            </a:r>
          </a:p>
          <a:p>
            <a:pPr eaLnBrk="1" hangingPunct="1"/>
            <a:endParaRPr lang="en-US" dirty="0">
              <a:latin typeface="Arial" charset="0"/>
              <a:ea typeface="ＭＳ Ｐゴシック" charset="0"/>
            </a:endParaRPr>
          </a:p>
          <a:p>
            <a:pPr eaLnBrk="1" hangingPunct="1"/>
            <a:endParaRPr lang="en-US" dirty="0">
              <a:latin typeface="Arial" charset="0"/>
              <a:ea typeface="ＭＳ Ｐゴシック" charset="0"/>
            </a:endParaRPr>
          </a:p>
        </p:txBody>
      </p:sp>
    </p:spTree>
    <p:extLst>
      <p:ext uri="{BB962C8B-B14F-4D97-AF65-F5344CB8AC3E}">
        <p14:creationId xmlns:p14="http://schemas.microsoft.com/office/powerpoint/2010/main" val="2954012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31A32E-1A97-48B7-8AE6-0E6319BF4EA9}"/>
              </a:ext>
            </a:extLst>
          </p:cNvPr>
          <p:cNvSpPr>
            <a:spLocks noGrp="1"/>
          </p:cNvSpPr>
          <p:nvPr>
            <p:ph type="title"/>
          </p:nvPr>
        </p:nvSpPr>
        <p:spPr/>
        <p:txBody>
          <a:bodyPr/>
          <a:lstStyle/>
          <a:p>
            <a:pPr algn="ctr"/>
            <a:r>
              <a:rPr lang="en-US" dirty="0">
                <a:latin typeface="Arial" charset="0"/>
                <a:ea typeface="ＭＳ Ｐゴシック" charset="0"/>
              </a:rPr>
              <a:t>Where Does IRT Come From?</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50E740AA-3026-4585-AF19-28562146F40E}"/>
                  </a:ext>
                </a:extLst>
              </p:cNvPr>
              <p:cNvSpPr>
                <a:spLocks noGrp="1"/>
              </p:cNvSpPr>
              <p:nvPr>
                <p:ph idx="1"/>
              </p:nvPr>
            </p:nvSpPr>
            <p:spPr>
              <a:xfrm>
                <a:off x="152400" y="1447800"/>
                <a:ext cx="8915400" cy="4191000"/>
              </a:xfrm>
            </p:spPr>
            <p:txBody>
              <a:bodyPr/>
              <a:lstStyle/>
              <a:p>
                <a:r>
                  <a:rPr lang="en-US" sz="2800" dirty="0"/>
                  <a:t>Originally binary dependent variables</a:t>
                </a:r>
              </a:p>
              <a:p>
                <a:pPr lvl="1"/>
                <a:r>
                  <a:rPr lang="en-US" sz="2400" dirty="0"/>
                  <a:t>Thurstone, </a:t>
                </a:r>
                <a:r>
                  <a:rPr lang="en-US" sz="2400" dirty="0" err="1"/>
                  <a:t>Zermelo</a:t>
                </a:r>
                <a:r>
                  <a:rPr lang="en-US" sz="2400" dirty="0"/>
                  <a:t>, </a:t>
                </a:r>
                <a:r>
                  <a:rPr lang="en-US" sz="2400" dirty="0" smtClean="0"/>
                  <a:t>Bradley-Terry (-</a:t>
                </a:r>
                <a:r>
                  <a:rPr lang="en-US" sz="2400" dirty="0"/>
                  <a:t>Luce), Lord, Birnbaum (in Lord &amp; Novick), Rasch, Fischer,…</a:t>
                </a:r>
              </a:p>
              <a:p>
                <a:r>
                  <a:rPr lang="en-US" sz="2800" dirty="0"/>
                  <a:t>Multinomial, ordinal response variables</a:t>
                </a:r>
              </a:p>
              <a:p>
                <a:pPr lvl="1"/>
                <a:r>
                  <a:rPr lang="en-US" sz="2400" dirty="0" err="1"/>
                  <a:t>Samejima</a:t>
                </a:r>
                <a:r>
                  <a:rPr lang="en-US" sz="2400" dirty="0"/>
                  <a:t>, Bock, </a:t>
                </a:r>
                <a:r>
                  <a:rPr lang="en-US" sz="2400" dirty="0" err="1"/>
                  <a:t>Andrich</a:t>
                </a:r>
                <a:r>
                  <a:rPr lang="en-US" sz="2400" dirty="0"/>
                  <a:t>, Masters, </a:t>
                </a:r>
                <a:r>
                  <a:rPr lang="en-US" sz="2400" dirty="0" err="1"/>
                  <a:t>Muraki</a:t>
                </a:r>
                <a:r>
                  <a:rPr lang="en-US" sz="2400" dirty="0"/>
                  <a:t>, </a:t>
                </a:r>
                <a:r>
                  <a:rPr lang="en-US" sz="2400" dirty="0" err="1"/>
                  <a:t>Rost</a:t>
                </a:r>
                <a:r>
                  <a:rPr lang="en-US" sz="2400" dirty="0"/>
                  <a:t>,…</a:t>
                </a:r>
              </a:p>
              <a:p>
                <a:r>
                  <a:rPr lang="en-US" sz="2800" dirty="0"/>
                  <a:t>Consistency; Unbiasedness of </a:t>
                </a:r>
                <a14:m>
                  <m:oMath xmlns:m="http://schemas.openxmlformats.org/officeDocument/2006/math">
                    <m:r>
                      <a:rPr lang="en-US" sz="2800" i="1" smtClean="0">
                        <a:latin typeface="Cambria Math"/>
                        <a:ea typeface="Cambria Math"/>
                      </a:rPr>
                      <m:t>𝜃</m:t>
                    </m:r>
                  </m:oMath>
                </a14:m>
                <a:endParaRPr lang="en-US" sz="2800" dirty="0"/>
              </a:p>
              <a:p>
                <a:pPr lvl="1"/>
                <a:r>
                  <a:rPr lang="en-US" sz="2400" dirty="0"/>
                  <a:t>Kiefer &amp; Wolfowitz, Andersen, </a:t>
                </a:r>
                <a:r>
                  <a:rPr lang="en-US" sz="2400" dirty="0" err="1"/>
                  <a:t>Haberman</a:t>
                </a:r>
                <a:r>
                  <a:rPr lang="en-US" sz="2400" dirty="0"/>
                  <a:t>; Warm, Firth,… </a:t>
                </a:r>
              </a:p>
              <a:p>
                <a:r>
                  <a:rPr lang="en-US" sz="2800" dirty="0"/>
                  <a:t>Estimation: CML &amp; MML:</a:t>
                </a:r>
              </a:p>
              <a:p>
                <a:pPr lvl="1"/>
                <a:r>
                  <a:rPr lang="en-US" sz="2400" dirty="0"/>
                  <a:t>Andersen; Bock &amp; Aitkin; </a:t>
                </a:r>
                <a:r>
                  <a:rPr lang="en-US" sz="2400" dirty="0" err="1"/>
                  <a:t>Dempster</a:t>
                </a:r>
                <a:r>
                  <a:rPr lang="en-US" sz="2400" dirty="0"/>
                  <a:t>, Laird &amp; Rubin,…</a:t>
                </a:r>
              </a:p>
            </p:txBody>
          </p:sp>
        </mc:Choice>
        <mc:Fallback xmlns="">
          <p:sp>
            <p:nvSpPr>
              <p:cNvPr id="3" name="Content Placeholder 2">
                <a:extLst>
                  <a:ext uri="{FF2B5EF4-FFF2-40B4-BE49-F238E27FC236}">
                    <a16:creationId xmlns="" xmlns:a16="http://schemas.microsoft.com/office/drawing/2014/main" xmlns:a14="http://schemas.microsoft.com/office/drawing/2010/main" id="{50E740AA-3026-4585-AF19-28562146F40E}"/>
                  </a:ext>
                </a:extLst>
              </p:cNvPr>
              <p:cNvSpPr>
                <a:spLocks noGrp="1" noRot="1" noChangeAspect="1" noMove="1" noResize="1" noEditPoints="1" noAdjustHandles="1" noChangeArrowheads="1" noChangeShapeType="1" noTextEdit="1"/>
              </p:cNvSpPr>
              <p:nvPr>
                <p:ph idx="1"/>
              </p:nvPr>
            </p:nvSpPr>
            <p:spPr>
              <a:xfrm>
                <a:off x="152400" y="1447800"/>
                <a:ext cx="8915400" cy="4191000"/>
              </a:xfrm>
              <a:blipFill rotWithShape="1">
                <a:blip r:embed="rId3"/>
                <a:stretch>
                  <a:fillRect l="-1162" t="-1456" r="-1846" b="-3057"/>
                </a:stretch>
              </a:blipFill>
            </p:spPr>
            <p:txBody>
              <a:bodyPr/>
              <a:lstStyle/>
              <a:p>
                <a:r>
                  <a:rPr lang="en-US">
                    <a:noFill/>
                  </a:rPr>
                  <a:t> </a:t>
                </a:r>
              </a:p>
            </p:txBody>
          </p:sp>
        </mc:Fallback>
      </mc:AlternateContent>
    </p:spTree>
    <p:extLst>
      <p:ext uri="{BB962C8B-B14F-4D97-AF65-F5344CB8AC3E}">
        <p14:creationId xmlns:p14="http://schemas.microsoft.com/office/powerpoint/2010/main" val="53908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3307D5-DE1A-4DF2-ACA4-CA7580B14AF6}"/>
              </a:ext>
            </a:extLst>
          </p:cNvPr>
          <p:cNvSpPr>
            <a:spLocks noGrp="1"/>
          </p:cNvSpPr>
          <p:nvPr>
            <p:ph type="title"/>
          </p:nvPr>
        </p:nvSpPr>
        <p:spPr/>
        <p:txBody>
          <a:bodyPr/>
          <a:lstStyle/>
          <a:p>
            <a:r>
              <a:rPr lang="en-US" dirty="0"/>
              <a:t>Where Does IRT Come From?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 xmlns:a16="http://schemas.microsoft.com/office/drawing/2014/main" id="{6F74BB7C-373D-43EA-9807-EF85D0EA9759}"/>
                  </a:ext>
                </a:extLst>
              </p:cNvPr>
              <p:cNvSpPr>
                <a:spLocks noGrp="1"/>
              </p:cNvSpPr>
              <p:nvPr>
                <p:ph idx="1"/>
              </p:nvPr>
            </p:nvSpPr>
            <p:spPr>
              <a:xfrm>
                <a:off x="152400" y="1447800"/>
                <a:ext cx="8915400" cy="4267200"/>
              </a:xfrm>
            </p:spPr>
            <p:txBody>
              <a:bodyPr/>
              <a:lstStyle/>
              <a:p>
                <a:r>
                  <a:rPr lang="en-US"/>
                  <a:t>Chess </a:t>
                </a:r>
                <a:r>
                  <a:rPr lang="en-US" smtClean="0"/>
                  <a:t>Rating </a:t>
                </a:r>
                <a:r>
                  <a:rPr lang="en-US" dirty="0"/>
                  <a:t>(</a:t>
                </a:r>
                <a:r>
                  <a:rPr lang="en-US" dirty="0" err="1"/>
                  <a:t>Zermelo</a:t>
                </a:r>
                <a:r>
                  <a:rPr lang="en-US" dirty="0"/>
                  <a:t>, 1929):  Any two players A and B can be compared based on their </a:t>
                </a:r>
                <a:r>
                  <a:rPr lang="en-US" dirty="0" smtClean="0"/>
                  <a:t>strength.</a:t>
                </a:r>
                <a:endParaRPr lang="en-US" dirty="0"/>
              </a:p>
              <a:p>
                <a:r>
                  <a:rPr lang="en-US" b="0" dirty="0"/>
                  <a:t>Probability </a:t>
                </a:r>
                <a:r>
                  <a:rPr lang="en-US" b="0" dirty="0" smtClean="0"/>
                  <a:t>of “A defeats B”: </a:t>
                </a:r>
                <a14:m>
                  <m:oMath xmlns:m="http://schemas.openxmlformats.org/officeDocument/2006/math">
                    <m:r>
                      <a:rPr lang="en-US" b="0" i="1" smtClean="0">
                        <a:latin typeface="Cambria Math" panose="02040503050406030204" pitchFamily="18" charset="0"/>
                      </a:rPr>
                      <m:t>𝑃</m:t>
                    </m:r>
                    <m:d>
                      <m:dPr>
                        <m:ctrlPr>
                          <a:rPr lang="en-US" b="0" i="1" smtClean="0">
                            <a:latin typeface="Cambria Math"/>
                          </a:rPr>
                        </m:ctrlPr>
                      </m:dPr>
                      <m:e>
                        <m:r>
                          <a:rPr lang="en-US" b="0" i="1" smtClean="0">
                            <a:latin typeface="Cambria Math" panose="02040503050406030204" pitchFamily="18" charset="0"/>
                          </a:rPr>
                          <m:t>𝐴</m:t>
                        </m:r>
                        <m:r>
                          <a:rPr lang="en-US" b="0" i="1" smtClean="0">
                            <a:latin typeface="Cambria Math" panose="02040503050406030204" pitchFamily="18" charset="0"/>
                          </a:rPr>
                          <m:t>&gt;</m:t>
                        </m:r>
                        <m:r>
                          <a:rPr lang="en-US" b="0" i="1" smtClean="0">
                            <a:latin typeface="Cambria Math" panose="02040503050406030204" pitchFamily="18" charset="0"/>
                          </a:rPr>
                          <m:t>𝐵</m:t>
                        </m:r>
                      </m:e>
                    </m:d>
                    <m:r>
                      <a:rPr lang="en-US" b="0" i="1" smtClean="0">
                        <a:latin typeface="Cambria Math" panose="02040503050406030204" pitchFamily="18" charset="0"/>
                      </a:rPr>
                      <m:t>=</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𝐴</m:t>
                            </m:r>
                          </m:sub>
                        </m:sSub>
                      </m:num>
                      <m:den>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b="0" i="1" smtClean="0">
                                <a:latin typeface="Cambria Math" panose="02040503050406030204" pitchFamily="18" charset="0"/>
                              </a:rPr>
                              <m:t>𝐵</m:t>
                            </m:r>
                          </m:sub>
                        </m:sSub>
                      </m:den>
                    </m:f>
                  </m:oMath>
                </a14:m>
                <a:endParaRPr lang="en-US" dirty="0"/>
              </a:p>
              <a:p>
                <a:r>
                  <a:rPr lang="en-US" dirty="0" err="1"/>
                  <a:t>Zermelo</a:t>
                </a:r>
                <a:r>
                  <a:rPr lang="en-US" dirty="0"/>
                  <a:t> (1929) provides an ML estimation method and proves uniqueness and existence of the solution.</a:t>
                </a:r>
              </a:p>
            </p:txBody>
          </p:sp>
        </mc:Choice>
        <mc:Fallback>
          <p:sp>
            <p:nvSpPr>
              <p:cNvPr id="3" name="Content Placeholder 2">
                <a:extLst>
                  <a:ext uri="{FF2B5EF4-FFF2-40B4-BE49-F238E27FC236}">
                    <a16:creationId xmlns="" xmlns:a16="http://schemas.microsoft.com/office/drawing/2014/main" xmlns:a14="http://schemas.microsoft.com/office/drawing/2010/main" id="{6F74BB7C-373D-43EA-9807-EF85D0EA9759}"/>
                  </a:ext>
                </a:extLst>
              </p:cNvPr>
              <p:cNvSpPr>
                <a:spLocks noGrp="1" noRot="1" noChangeAspect="1" noMove="1" noResize="1" noEditPoints="1" noAdjustHandles="1" noChangeArrowheads="1" noChangeShapeType="1" noTextEdit="1"/>
              </p:cNvSpPr>
              <p:nvPr>
                <p:ph idx="1"/>
              </p:nvPr>
            </p:nvSpPr>
            <p:spPr>
              <a:xfrm>
                <a:off x="152400" y="1447800"/>
                <a:ext cx="8915400" cy="4267200"/>
              </a:xfrm>
              <a:blipFill rotWithShape="1">
                <a:blip r:embed="rId3"/>
                <a:stretch>
                  <a:fillRect l="-1504" t="-1857" r="-1640"/>
                </a:stretch>
              </a:blipFill>
            </p:spPr>
            <p:txBody>
              <a:bodyPr/>
              <a:lstStyle/>
              <a:p>
                <a:r>
                  <a:rPr lang="en-US">
                    <a:noFill/>
                  </a:rPr>
                  <a:t> </a:t>
                </a:r>
              </a:p>
            </p:txBody>
          </p:sp>
        </mc:Fallback>
      </mc:AlternateContent>
    </p:spTree>
    <p:extLst>
      <p:ext uri="{BB962C8B-B14F-4D97-AF65-F5344CB8AC3E}">
        <p14:creationId xmlns:p14="http://schemas.microsoft.com/office/powerpoint/2010/main" val="30902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3307D5-DE1A-4DF2-ACA4-CA7580B14AF6}"/>
              </a:ext>
            </a:extLst>
          </p:cNvPr>
          <p:cNvSpPr>
            <a:spLocks noGrp="1"/>
          </p:cNvSpPr>
          <p:nvPr>
            <p:ph type="title"/>
          </p:nvPr>
        </p:nvSpPr>
        <p:spPr/>
        <p:txBody>
          <a:bodyPr/>
          <a:lstStyle/>
          <a:p>
            <a:r>
              <a:rPr lang="en-US" dirty="0"/>
              <a:t>Where Does IRT Come From?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6F74BB7C-373D-43EA-9807-EF85D0EA9759}"/>
                  </a:ext>
                </a:extLst>
              </p:cNvPr>
              <p:cNvSpPr>
                <a:spLocks noGrp="1"/>
              </p:cNvSpPr>
              <p:nvPr>
                <p:ph idx="1"/>
              </p:nvPr>
            </p:nvSpPr>
            <p:spPr>
              <a:xfrm>
                <a:off x="152400" y="1447800"/>
                <a:ext cx="8915400" cy="4267200"/>
              </a:xfrm>
            </p:spPr>
            <p:txBody>
              <a:bodyPr/>
              <a:lstStyle/>
              <a:p>
                <a:r>
                  <a:rPr lang="en-US" dirty="0"/>
                  <a:t>Testing (</a:t>
                </a:r>
                <a:r>
                  <a:rPr lang="en-US" dirty="0" err="1"/>
                  <a:t>Rasch</a:t>
                </a:r>
                <a:r>
                  <a:rPr lang="en-US" dirty="0"/>
                  <a:t>, 1960):  A sample of </a:t>
                </a:r>
                <a14:m>
                  <m:oMath xmlns:m="http://schemas.openxmlformats.org/officeDocument/2006/math">
                    <m:r>
                      <a:rPr lang="en-US" i="1" dirty="0" smtClean="0">
                        <a:latin typeface="Cambria Math"/>
                      </a:rPr>
                      <m:t>𝑛</m:t>
                    </m:r>
                    <m:r>
                      <a:rPr lang="en-US" i="1" dirty="0" smtClean="0">
                        <a:latin typeface="Cambria Math"/>
                      </a:rPr>
                      <m:t>=1,…,</m:t>
                    </m:r>
                    <m:r>
                      <a:rPr lang="en-US" i="1" dirty="0" smtClean="0">
                        <a:latin typeface="Cambria Math"/>
                      </a:rPr>
                      <m:t>𝑁</m:t>
                    </m:r>
                  </m:oMath>
                </a14:m>
                <a:r>
                  <a:rPr lang="en-US" dirty="0"/>
                  <a:t> respondents and tasks </a:t>
                </a:r>
                <a14:m>
                  <m:oMath xmlns:m="http://schemas.openxmlformats.org/officeDocument/2006/math">
                    <m:r>
                      <a:rPr lang="en-US" i="1" dirty="0" smtClean="0">
                        <a:latin typeface="Cambria Math"/>
                      </a:rPr>
                      <m:t>𝑖</m:t>
                    </m:r>
                    <m:r>
                      <a:rPr lang="en-US" i="1" dirty="0" smtClean="0">
                        <a:latin typeface="Cambria Math"/>
                      </a:rPr>
                      <m:t>=1,..,</m:t>
                    </m:r>
                    <m:r>
                      <a:rPr lang="en-US" i="1" dirty="0" smtClean="0">
                        <a:latin typeface="Cambria Math"/>
                      </a:rPr>
                      <m:t>𝐼</m:t>
                    </m:r>
                  </m:oMath>
                </a14:m>
                <a:r>
                  <a:rPr lang="en-US" dirty="0"/>
                  <a:t> can be scored binary. </a:t>
                </a:r>
                <a:r>
                  <a:rPr lang="en-US" dirty="0" err="1"/>
                  <a:t>Rasch</a:t>
                </a:r>
                <a:r>
                  <a:rPr lang="en-US" dirty="0"/>
                  <a:t> model (~ 1PL-IRT):</a:t>
                </a:r>
              </a:p>
              <a:p>
                <a14:m>
                  <m:oMath xmlns:m="http://schemas.openxmlformats.org/officeDocument/2006/math">
                    <m:r>
                      <a:rPr lang="en-US" i="1">
                        <a:latin typeface="Cambria Math" panose="02040503050406030204" pitchFamily="18" charset="0"/>
                      </a:rPr>
                      <m:t>𝑃</m:t>
                    </m:r>
                    <m:d>
                      <m:dPr>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𝑛𝑖</m:t>
                            </m:r>
                          </m:sub>
                        </m:sSub>
                        <m:r>
                          <a:rPr lang="en-US" b="0" i="1" smtClean="0">
                            <a:latin typeface="Cambria Math"/>
                          </a:rPr>
                          <m:t>=1</m:t>
                        </m:r>
                      </m:e>
                    </m:d>
                    <m:r>
                      <a:rPr lang="en-US" b="0" i="1" smtClean="0">
                        <a:latin typeface="Cambria Math"/>
                      </a:rPr>
                      <m:t>=</m:t>
                    </m:r>
                    <m:r>
                      <a:rPr lang="en-US" b="0" i="1" smtClean="0">
                        <a:latin typeface="Cambria Math" panose="02040503050406030204" pitchFamily="18" charset="0"/>
                      </a:rPr>
                      <m:t>𝑃</m:t>
                    </m:r>
                    <m:d>
                      <m:dPr>
                        <m:ctrlPr>
                          <a:rPr lang="en-US" b="0" i="1" smtClean="0">
                            <a:latin typeface="Cambria Math"/>
                          </a:rPr>
                        </m:ctrlPr>
                      </m:dPr>
                      <m:e>
                        <m:r>
                          <a:rPr lang="en-US" b="0" i="1" smtClean="0">
                            <a:latin typeface="Cambria Math"/>
                          </a:rPr>
                          <m:t>𝑛</m:t>
                        </m:r>
                        <m:r>
                          <a:rPr lang="en-US" b="0" i="1" smtClean="0">
                            <a:latin typeface="Cambria Math"/>
                          </a:rPr>
                          <m:t>&gt;</m:t>
                        </m:r>
                        <m:r>
                          <a:rPr lang="en-US" b="0" i="1" smtClean="0">
                            <a:latin typeface="Cambria Math"/>
                          </a:rPr>
                          <m:t>𝑖</m:t>
                        </m:r>
                      </m:e>
                    </m:d>
                    <m:r>
                      <a:rPr lang="en-US" b="0" i="1" smtClean="0">
                        <a:latin typeface="Cambria Math" panose="02040503050406030204" pitchFamily="18" charset="0"/>
                      </a:rPr>
                      <m:t>=</m:t>
                    </m:r>
                    <m:f>
                      <m:fPr>
                        <m:ctrlPr>
                          <a:rPr lang="en-US" b="0" i="1" smtClean="0">
                            <a:latin typeface="Cambria Math"/>
                          </a:rPr>
                        </m:ctrlPr>
                      </m:fPr>
                      <m:num>
                        <m:func>
                          <m:funcPr>
                            <m:ctrlPr>
                              <a:rPr lang="en-US" b="0" i="1" smtClean="0">
                                <a:latin typeface="Cambria Math"/>
                              </a:rPr>
                            </m:ctrlPr>
                          </m:funcPr>
                          <m:fName>
                            <m:r>
                              <m:rPr>
                                <m:sty m:val="p"/>
                              </m:rPr>
                              <a:rPr lang="en-US" b="0" i="0" smtClean="0">
                                <a:latin typeface="Cambria Math"/>
                              </a:rPr>
                              <m:t>exp</m:t>
                            </m:r>
                          </m:fName>
                          <m:e>
                            <m:d>
                              <m:dPr>
                                <m:ctrlPr>
                                  <a:rPr lang="en-US" b="0" i="1" smtClean="0">
                                    <a:latin typeface="Cambria Math"/>
                                  </a:rPr>
                                </m:ctrlPr>
                              </m:dPr>
                              <m:e>
                                <m:sSub>
                                  <m:sSubPr>
                                    <m:ctrlPr>
                                      <a:rPr lang="en-US" b="0" i="1" smtClean="0">
                                        <a:latin typeface="Cambria Math"/>
                                      </a:rPr>
                                    </m:ctrlPr>
                                  </m:sSubPr>
                                  <m:e>
                                    <m:r>
                                      <a:rPr lang="en-US" i="1">
                                        <a:latin typeface="Cambria Math"/>
                                      </a:rPr>
                                      <m:t>𝜃</m:t>
                                    </m:r>
                                  </m:e>
                                  <m:sub>
                                    <m:r>
                                      <a:rPr lang="en-US" b="0" i="1" smtClean="0">
                                        <a:latin typeface="Cambria Math"/>
                                      </a:rPr>
                                      <m:t>𝑛</m:t>
                                    </m:r>
                                  </m:sub>
                                </m:sSub>
                              </m:e>
                            </m:d>
                          </m:e>
                        </m:func>
                      </m:num>
                      <m:den>
                        <m:func>
                          <m:funcPr>
                            <m:ctrlPr>
                              <a:rPr lang="en-US" i="1">
                                <a:latin typeface="Cambria Math"/>
                              </a:rPr>
                            </m:ctrlPr>
                          </m:funcPr>
                          <m:fName>
                            <m:r>
                              <m:rPr>
                                <m:sty m:val="p"/>
                              </m:rPr>
                              <a:rPr lang="en-US">
                                <a:latin typeface="Cambria Math"/>
                              </a:rPr>
                              <m:t>exp</m:t>
                            </m:r>
                          </m:fName>
                          <m:e>
                            <m:d>
                              <m:dPr>
                                <m:ctrlPr>
                                  <a:rPr lang="en-US" i="1">
                                    <a:latin typeface="Cambria Math"/>
                                  </a:rPr>
                                </m:ctrlPr>
                              </m:dPr>
                              <m:e>
                                <m:sSub>
                                  <m:sSubPr>
                                    <m:ctrlPr>
                                      <a:rPr lang="en-US" b="1" i="1">
                                        <a:latin typeface="Cambria Math"/>
                                      </a:rPr>
                                    </m:ctrlPr>
                                  </m:sSubPr>
                                  <m:e>
                                    <m:r>
                                      <a:rPr lang="en-US" i="1">
                                        <a:latin typeface="Cambria Math"/>
                                      </a:rPr>
                                      <m:t>𝑏</m:t>
                                    </m:r>
                                  </m:e>
                                  <m:sub>
                                    <m:r>
                                      <a:rPr lang="en-US" b="1" i="1">
                                        <a:latin typeface="Cambria Math"/>
                                      </a:rPr>
                                      <m:t>𝒊</m:t>
                                    </m:r>
                                  </m:sub>
                                </m:sSub>
                              </m:e>
                            </m:d>
                            <m:func>
                              <m:funcPr>
                                <m:ctrlPr>
                                  <a:rPr lang="en-US" i="1">
                                    <a:latin typeface="Cambria Math"/>
                                  </a:rPr>
                                </m:ctrlPr>
                              </m:funcPr>
                              <m:fName>
                                <m:r>
                                  <a:rPr lang="en-US">
                                    <a:latin typeface="Cambria Math"/>
                                  </a:rPr>
                                  <m:t>+</m:t>
                                </m:r>
                                <m:r>
                                  <m:rPr>
                                    <m:sty m:val="p"/>
                                  </m:rPr>
                                  <a:rPr lang="en-US">
                                    <a:latin typeface="Cambria Math"/>
                                  </a:rPr>
                                  <m:t>exp</m:t>
                                </m:r>
                              </m:fName>
                              <m:e>
                                <m:d>
                                  <m:dPr>
                                    <m:ctrlPr>
                                      <a:rPr lang="en-US" i="1">
                                        <a:latin typeface="Cambria Math"/>
                                      </a:rPr>
                                    </m:ctrlPr>
                                  </m:dPr>
                                  <m:e>
                                    <m:sSub>
                                      <m:sSubPr>
                                        <m:ctrlPr>
                                          <a:rPr lang="en-US" i="1">
                                            <a:latin typeface="Cambria Math"/>
                                          </a:rPr>
                                        </m:ctrlPr>
                                      </m:sSubPr>
                                      <m:e>
                                        <m:r>
                                          <a:rPr lang="en-US" i="1">
                                            <a:latin typeface="Cambria Math"/>
                                          </a:rPr>
                                          <m:t>𝜃</m:t>
                                        </m:r>
                                      </m:e>
                                      <m:sub>
                                        <m:r>
                                          <a:rPr lang="en-US" i="1">
                                            <a:latin typeface="Cambria Math"/>
                                          </a:rPr>
                                          <m:t>𝑛</m:t>
                                        </m:r>
                                      </m:sub>
                                    </m:sSub>
                                  </m:e>
                                </m:d>
                              </m:e>
                            </m:func>
                          </m:e>
                        </m:func>
                      </m:den>
                    </m:f>
                  </m:oMath>
                </a14:m>
                <a:r>
                  <a:rPr lang="en-US" dirty="0"/>
                  <a:t>.</a:t>
                </a:r>
              </a:p>
              <a:p>
                <a:r>
                  <a:rPr lang="en-US" dirty="0"/>
                  <a:t>Assume </a:t>
                </a:r>
                <a14:m>
                  <m:oMath xmlns:m="http://schemas.openxmlformats.org/officeDocument/2006/math">
                    <m:sSub>
                      <m:sSubPr>
                        <m:ctrlPr>
                          <a:rPr lang="en-US" i="1">
                            <a:latin typeface="Cambria Math"/>
                          </a:rPr>
                        </m:ctrlPr>
                      </m:sSubPr>
                      <m:e>
                        <m:r>
                          <a:rPr lang="en-US" i="1">
                            <a:latin typeface="Cambria Math"/>
                          </a:rPr>
                          <m:t>𝑥</m:t>
                        </m:r>
                      </m:e>
                      <m:sub>
                        <m:r>
                          <a:rPr lang="en-US" i="1">
                            <a:latin typeface="Cambria Math"/>
                          </a:rPr>
                          <m:t>𝑛𝑖</m:t>
                        </m:r>
                      </m:sub>
                    </m:sSub>
                    <m:r>
                      <a:rPr lang="en-US" b="0" i="1" smtClean="0">
                        <a:latin typeface="Cambria Math"/>
                      </a:rPr>
                      <m:t>, </m:t>
                    </m:r>
                    <m:r>
                      <a:rPr lang="en-US" b="0" i="1" smtClean="0">
                        <a:latin typeface="Cambria Math"/>
                      </a:rPr>
                      <m:t>𝑖</m:t>
                    </m:r>
                    <m:r>
                      <a:rPr lang="en-US" b="0" i="1" smtClean="0">
                        <a:latin typeface="Cambria Math"/>
                      </a:rPr>
                      <m:t>=1,…,</m:t>
                    </m:r>
                    <m:r>
                      <a:rPr lang="en-US" b="0" i="1" smtClean="0">
                        <a:latin typeface="Cambria Math"/>
                      </a:rPr>
                      <m:t>𝐼</m:t>
                    </m:r>
                    <m:r>
                      <a:rPr lang="en-US" b="0" i="1" smtClean="0">
                        <a:latin typeface="Cambria Math"/>
                      </a:rPr>
                      <m:t>,</m:t>
                    </m:r>
                  </m:oMath>
                </a14:m>
                <a:r>
                  <a:rPr lang="en-US" dirty="0"/>
                  <a:t> independent given </a:t>
                </a:r>
                <a14:m>
                  <m:oMath xmlns:m="http://schemas.openxmlformats.org/officeDocument/2006/math">
                    <m:sSub>
                      <m:sSubPr>
                        <m:ctrlPr>
                          <a:rPr lang="en-US" i="1">
                            <a:latin typeface="Cambria Math"/>
                          </a:rPr>
                        </m:ctrlPr>
                      </m:sSubPr>
                      <m:e>
                        <m:r>
                          <a:rPr lang="en-US" i="1">
                            <a:latin typeface="Cambria Math"/>
                          </a:rPr>
                          <m:t>𝜃</m:t>
                        </m:r>
                      </m:e>
                      <m:sub>
                        <m:r>
                          <a:rPr lang="en-US" i="1">
                            <a:latin typeface="Cambria Math"/>
                          </a:rPr>
                          <m:t>𝑛</m:t>
                        </m:r>
                      </m:sub>
                    </m:sSub>
                  </m:oMath>
                </a14:m>
                <a:r>
                  <a:rPr lang="en-US" dirty="0"/>
                  <a:t>. Then </a:t>
                </a:r>
                <a14:m>
                  <m:oMath xmlns:m="http://schemas.openxmlformats.org/officeDocument/2006/math">
                    <m:nary>
                      <m:naryPr>
                        <m:chr m:val="∑"/>
                        <m:ctrlPr>
                          <a:rPr lang="en-US"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𝐼</m:t>
                        </m:r>
                      </m:sup>
                      <m:e>
                        <m:sSub>
                          <m:sSubPr>
                            <m:ctrlPr>
                              <a:rPr lang="en-US" i="1">
                                <a:latin typeface="Cambria Math"/>
                              </a:rPr>
                            </m:ctrlPr>
                          </m:sSubPr>
                          <m:e>
                            <m:r>
                              <a:rPr lang="en-US" i="1">
                                <a:latin typeface="Cambria Math"/>
                              </a:rPr>
                              <m:t>𝑥</m:t>
                            </m:r>
                          </m:e>
                          <m:sub>
                            <m:r>
                              <a:rPr lang="en-US" i="1">
                                <a:latin typeface="Cambria Math"/>
                              </a:rPr>
                              <m:t>𝑛𝑖</m:t>
                            </m:r>
                          </m:sub>
                        </m:sSub>
                      </m:e>
                    </m:nary>
                  </m:oMath>
                </a14:m>
                <a:r>
                  <a:rPr lang="en-US" dirty="0"/>
                  <a:t> is a sufficient statistic for </a:t>
                </a:r>
                <a14:m>
                  <m:oMath xmlns:m="http://schemas.openxmlformats.org/officeDocument/2006/math">
                    <m:sSub>
                      <m:sSubPr>
                        <m:ctrlPr>
                          <a:rPr lang="en-US" i="1">
                            <a:latin typeface="Cambria Math"/>
                          </a:rPr>
                        </m:ctrlPr>
                      </m:sSubPr>
                      <m:e>
                        <m:r>
                          <a:rPr lang="en-US" i="1">
                            <a:latin typeface="Cambria Math"/>
                          </a:rPr>
                          <m:t>𝜃</m:t>
                        </m:r>
                      </m:e>
                      <m:sub>
                        <m:r>
                          <a:rPr lang="en-US" i="1">
                            <a:latin typeface="Cambria Math"/>
                          </a:rPr>
                          <m:t>𝑛</m:t>
                        </m:r>
                      </m:sub>
                    </m:sSub>
                  </m:oMath>
                </a14:m>
                <a:r>
                  <a:rPr lang="en-US" dirty="0"/>
                  <a:t>. Fisher-</a:t>
                </a:r>
                <a:r>
                  <a:rPr lang="en-US" dirty="0" err="1"/>
                  <a:t>Neyman</a:t>
                </a:r>
                <a:r>
                  <a:rPr lang="en-US" dirty="0"/>
                  <a:t> factorization – CML estimation</a:t>
                </a:r>
              </a:p>
            </p:txBody>
          </p:sp>
        </mc:Choice>
        <mc:Fallback xmlns="">
          <p:sp>
            <p:nvSpPr>
              <p:cNvPr id="3" name="Content Placeholder 2">
                <a:extLst>
                  <a:ext uri="{FF2B5EF4-FFF2-40B4-BE49-F238E27FC236}">
                    <a16:creationId xmlns:a16="http://schemas.microsoft.com/office/drawing/2014/main" xmlns="" xmlns:a14="http://schemas.microsoft.com/office/drawing/2010/main" id="{6F74BB7C-373D-43EA-9807-EF85D0EA9759}"/>
                  </a:ext>
                </a:extLst>
              </p:cNvPr>
              <p:cNvSpPr>
                <a:spLocks noGrp="1" noRot="1" noChangeAspect="1" noMove="1" noResize="1" noEditPoints="1" noAdjustHandles="1" noChangeArrowheads="1" noChangeShapeType="1" noTextEdit="1"/>
              </p:cNvSpPr>
              <p:nvPr>
                <p:ph idx="1"/>
              </p:nvPr>
            </p:nvSpPr>
            <p:spPr>
              <a:xfrm>
                <a:off x="152400" y="1447800"/>
                <a:ext cx="8915400" cy="4267200"/>
              </a:xfrm>
              <a:blipFill rotWithShape="1">
                <a:blip r:embed="rId3"/>
                <a:stretch>
                  <a:fillRect l="-1504" t="-1857" r="-1367" b="-286"/>
                </a:stretch>
              </a:blipFill>
            </p:spPr>
            <p:txBody>
              <a:bodyPr/>
              <a:lstStyle/>
              <a:p>
                <a:r>
                  <a:rPr lang="en-US">
                    <a:noFill/>
                  </a:rPr>
                  <a:t> </a:t>
                </a:r>
              </a:p>
            </p:txBody>
          </p:sp>
        </mc:Fallback>
      </mc:AlternateContent>
    </p:spTree>
    <p:extLst>
      <p:ext uri="{BB962C8B-B14F-4D97-AF65-F5344CB8AC3E}">
        <p14:creationId xmlns:p14="http://schemas.microsoft.com/office/powerpoint/2010/main" val="22992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3307D5-DE1A-4DF2-ACA4-CA7580B14AF6}"/>
              </a:ext>
            </a:extLst>
          </p:cNvPr>
          <p:cNvSpPr>
            <a:spLocks noGrp="1"/>
          </p:cNvSpPr>
          <p:nvPr>
            <p:ph type="title"/>
          </p:nvPr>
        </p:nvSpPr>
        <p:spPr/>
        <p:txBody>
          <a:bodyPr/>
          <a:lstStyle/>
          <a:p>
            <a:r>
              <a:rPr lang="en-US" dirty="0"/>
              <a:t>Where Does IRT Come From?</a:t>
            </a:r>
          </a:p>
        </p:txBody>
      </p:sp>
      <p:sp>
        <p:nvSpPr>
          <p:cNvPr id="3" name="Content Placeholder 2">
            <a:extLst>
              <a:ext uri="{FF2B5EF4-FFF2-40B4-BE49-F238E27FC236}">
                <a16:creationId xmlns="" xmlns:a16="http://schemas.microsoft.com/office/drawing/2014/main" id="{6F74BB7C-373D-43EA-9807-EF85D0EA9759}"/>
              </a:ext>
            </a:extLst>
          </p:cNvPr>
          <p:cNvSpPr>
            <a:spLocks noGrp="1"/>
          </p:cNvSpPr>
          <p:nvPr>
            <p:ph idx="1"/>
          </p:nvPr>
        </p:nvSpPr>
        <p:spPr>
          <a:xfrm>
            <a:off x="152400" y="1447800"/>
            <a:ext cx="8915400" cy="4267200"/>
          </a:xfrm>
        </p:spPr>
        <p:txBody>
          <a:bodyPr/>
          <a:lstStyle/>
          <a:p>
            <a:r>
              <a:rPr lang="en-US" sz="2800" dirty="0"/>
              <a:t>Fischer (1981) showed that the Rasch model is a special case of the </a:t>
            </a:r>
            <a:r>
              <a:rPr lang="en-US" sz="2800" dirty="0" err="1"/>
              <a:t>Zermelo</a:t>
            </a:r>
            <a:r>
              <a:rPr lang="en-US" sz="2800" dirty="0"/>
              <a:t> (1929) model, and that maximum likelihood estimates exist  and are unique under mild conditions.</a:t>
            </a:r>
          </a:p>
          <a:p>
            <a:r>
              <a:rPr lang="en-US" sz="2800" dirty="0" err="1"/>
              <a:t>Zermelo’s</a:t>
            </a:r>
            <a:r>
              <a:rPr lang="en-US" sz="2800" dirty="0"/>
              <a:t> approach was designed to work with incomplete (tournament) designs, the ability to work with missing data turned out to be one of the central advantages of IRT over other approaches such as classical test theory (CTT).</a:t>
            </a:r>
          </a:p>
          <a:p>
            <a:endParaRPr lang="en-US" dirty="0"/>
          </a:p>
          <a:p>
            <a:endParaRPr lang="en-US" dirty="0"/>
          </a:p>
        </p:txBody>
      </p:sp>
    </p:spTree>
    <p:extLst>
      <p:ext uri="{BB962C8B-B14F-4D97-AF65-F5344CB8AC3E}">
        <p14:creationId xmlns:p14="http://schemas.microsoft.com/office/powerpoint/2010/main" val="375302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3307D5-DE1A-4DF2-ACA4-CA7580B14AF6}"/>
              </a:ext>
            </a:extLst>
          </p:cNvPr>
          <p:cNvSpPr>
            <a:spLocks noGrp="1"/>
          </p:cNvSpPr>
          <p:nvPr>
            <p:ph type="title"/>
          </p:nvPr>
        </p:nvSpPr>
        <p:spPr/>
        <p:txBody>
          <a:bodyPr/>
          <a:lstStyle/>
          <a:p>
            <a:r>
              <a:rPr lang="en-US" dirty="0"/>
              <a:t>Where Does IRT Come From?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6F74BB7C-373D-43EA-9807-EF85D0EA9759}"/>
                  </a:ext>
                </a:extLst>
              </p:cNvPr>
              <p:cNvSpPr>
                <a:spLocks noGrp="1"/>
              </p:cNvSpPr>
              <p:nvPr>
                <p:ph idx="1"/>
              </p:nvPr>
            </p:nvSpPr>
            <p:spPr>
              <a:xfrm>
                <a:off x="152400" y="1447800"/>
                <a:ext cx="8915400" cy="4267200"/>
              </a:xfrm>
            </p:spPr>
            <p:txBody>
              <a:bodyPr/>
              <a:lstStyle/>
              <a:p>
                <a:r>
                  <a:rPr lang="en-US" dirty="0"/>
                  <a:t>IRT (Lord &amp; </a:t>
                </a:r>
                <a:r>
                  <a:rPr lang="en-US" dirty="0" err="1"/>
                  <a:t>Novick</a:t>
                </a:r>
                <a:r>
                  <a:rPr lang="en-US" dirty="0"/>
                  <a:t>, 1968):  Chapters by Allen Birnbaum: </a:t>
                </a:r>
                <a14:m>
                  <m:oMath xmlns:m="http://schemas.openxmlformats.org/officeDocument/2006/math">
                    <m:r>
                      <a:rPr lang="en-US" i="1" dirty="0" smtClean="0">
                        <a:latin typeface="Cambria Math"/>
                      </a:rPr>
                      <m:t>𝑛</m:t>
                    </m:r>
                    <m:r>
                      <a:rPr lang="en-US" i="1" dirty="0" smtClean="0">
                        <a:latin typeface="Cambria Math"/>
                      </a:rPr>
                      <m:t>=1,…,</m:t>
                    </m:r>
                    <m:r>
                      <a:rPr lang="en-US" i="1" dirty="0" smtClean="0">
                        <a:latin typeface="Cambria Math"/>
                      </a:rPr>
                      <m:t>𝑁</m:t>
                    </m:r>
                  </m:oMath>
                </a14:m>
                <a:r>
                  <a:rPr lang="en-US" dirty="0"/>
                  <a:t> respondents and tasks </a:t>
                </a:r>
                <a14:m>
                  <m:oMath xmlns:m="http://schemas.openxmlformats.org/officeDocument/2006/math">
                    <m:r>
                      <a:rPr lang="en-US" i="1" dirty="0" smtClean="0">
                        <a:latin typeface="Cambria Math"/>
                      </a:rPr>
                      <m:t>𝑖</m:t>
                    </m:r>
                    <m:r>
                      <a:rPr lang="en-US" i="1" dirty="0" smtClean="0">
                        <a:latin typeface="Cambria Math"/>
                      </a:rPr>
                      <m:t>=1,..,</m:t>
                    </m:r>
                    <m:r>
                      <a:rPr lang="en-US" i="1" dirty="0" smtClean="0">
                        <a:latin typeface="Cambria Math"/>
                      </a:rPr>
                      <m:t>𝐼</m:t>
                    </m:r>
                  </m:oMath>
                </a14:m>
                <a:r>
                  <a:rPr lang="en-US" dirty="0"/>
                  <a:t> can be scored binary.</a:t>
                </a:r>
              </a:p>
              <a:p>
                <a14:m>
                  <m:oMath xmlns:m="http://schemas.openxmlformats.org/officeDocument/2006/math">
                    <m:r>
                      <a:rPr lang="en-US" i="1">
                        <a:latin typeface="Cambria Math" panose="02040503050406030204" pitchFamily="18" charset="0"/>
                      </a:rPr>
                      <m:t>𝑃</m:t>
                    </m:r>
                    <m:d>
                      <m:dPr>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𝑛𝑖</m:t>
                            </m:r>
                          </m:sub>
                        </m:sSub>
                        <m:r>
                          <a:rPr lang="en-US" b="0" i="1" smtClean="0">
                            <a:latin typeface="Cambria Math"/>
                          </a:rPr>
                          <m:t>=1</m:t>
                        </m:r>
                      </m:e>
                    </m:d>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a:rPr>
                          <m:t>𝑐</m:t>
                        </m:r>
                      </m:e>
                      <m:sub>
                        <m:r>
                          <a:rPr lang="en-US" b="0" i="1" smtClean="0">
                            <a:latin typeface="Cambria Math"/>
                          </a:rPr>
                          <m:t>𝑖</m:t>
                        </m:r>
                      </m:sub>
                    </m:sSub>
                    <m:r>
                      <a:rPr lang="en-US" b="0" i="1" smtClean="0">
                        <a:latin typeface="Cambria Math"/>
                      </a:rPr>
                      <m:t>+(1−</m:t>
                    </m:r>
                    <m:sSub>
                      <m:sSubPr>
                        <m:ctrlPr>
                          <a:rPr lang="en-US" i="1">
                            <a:latin typeface="Cambria Math"/>
                          </a:rPr>
                        </m:ctrlPr>
                      </m:sSubPr>
                      <m:e>
                        <m:r>
                          <a:rPr lang="en-US" i="1">
                            <a:latin typeface="Cambria Math"/>
                          </a:rPr>
                          <m:t>𝑐</m:t>
                        </m:r>
                      </m:e>
                      <m:sub>
                        <m:r>
                          <a:rPr lang="en-US" i="1">
                            <a:latin typeface="Cambria Math"/>
                          </a:rPr>
                          <m:t>𝑖</m:t>
                        </m:r>
                      </m:sub>
                    </m:sSub>
                    <m:r>
                      <a:rPr lang="en-US" b="0" i="1" smtClean="0">
                        <a:latin typeface="Cambria Math"/>
                      </a:rPr>
                      <m:t>)</m:t>
                    </m:r>
                    <m:f>
                      <m:fPr>
                        <m:ctrlPr>
                          <a:rPr lang="en-US" b="0" i="1" smtClean="0">
                            <a:latin typeface="Cambria Math"/>
                          </a:rPr>
                        </m:ctrlPr>
                      </m:fPr>
                      <m:num>
                        <m:func>
                          <m:funcPr>
                            <m:ctrlPr>
                              <a:rPr lang="en-US" b="0" i="1" smtClean="0">
                                <a:latin typeface="Cambria Math"/>
                              </a:rPr>
                            </m:ctrlPr>
                          </m:funcPr>
                          <m:fName>
                            <m:r>
                              <m:rPr>
                                <m:sty m:val="p"/>
                              </m:rPr>
                              <a:rPr lang="en-US" b="0" i="0" smtClean="0">
                                <a:latin typeface="Cambria Math"/>
                              </a:rPr>
                              <m:t>exp</m:t>
                            </m:r>
                          </m:fName>
                          <m:e>
                            <m:d>
                              <m:dPr>
                                <m:ctrlPr>
                                  <a:rPr lang="en-US" b="0" i="1" smtClean="0">
                                    <a:latin typeface="Cambria Math"/>
                                  </a:rPr>
                                </m:ctrlPr>
                              </m:dPr>
                              <m:e>
                                <m:sSub>
                                  <m:sSubPr>
                                    <m:ctrlPr>
                                      <a:rPr lang="en-US" b="1" i="1">
                                        <a:latin typeface="Cambria Math"/>
                                      </a:rPr>
                                    </m:ctrlPr>
                                  </m:sSubPr>
                                  <m:e>
                                    <m:r>
                                      <a:rPr lang="en-US" b="0" i="1" smtClean="0">
                                        <a:latin typeface="Cambria Math"/>
                                      </a:rPr>
                                      <m:t>𝑎</m:t>
                                    </m:r>
                                  </m:e>
                                  <m:sub>
                                    <m:r>
                                      <a:rPr lang="en-US" b="1" i="1">
                                        <a:latin typeface="Cambria Math"/>
                                      </a:rPr>
                                      <m:t>𝒊</m:t>
                                    </m:r>
                                  </m:sub>
                                </m:sSub>
                                <m:d>
                                  <m:dPr>
                                    <m:begChr m:val="["/>
                                    <m:endChr m:val="]"/>
                                    <m:ctrlPr>
                                      <a:rPr lang="en-US" b="0" i="1" smtClean="0">
                                        <a:latin typeface="Cambria Math"/>
                                      </a:rPr>
                                    </m:ctrlPr>
                                  </m:dPr>
                                  <m:e>
                                    <m:sSub>
                                      <m:sSubPr>
                                        <m:ctrlPr>
                                          <a:rPr lang="en-US" i="1">
                                            <a:latin typeface="Cambria Math"/>
                                          </a:rPr>
                                        </m:ctrlPr>
                                      </m:sSubPr>
                                      <m:e>
                                        <m:r>
                                          <a:rPr lang="en-US" i="1">
                                            <a:latin typeface="Cambria Math"/>
                                          </a:rPr>
                                          <m:t>𝜃</m:t>
                                        </m:r>
                                      </m:e>
                                      <m:sub>
                                        <m:r>
                                          <a:rPr lang="en-US" i="1">
                                            <a:latin typeface="Cambria Math"/>
                                          </a:rPr>
                                          <m:t>𝑛</m:t>
                                        </m:r>
                                      </m:sub>
                                    </m:sSub>
                                    <m:r>
                                      <a:rPr lang="en-US" i="1">
                                        <a:latin typeface="Cambria Math"/>
                                      </a:rPr>
                                      <m:t>−</m:t>
                                    </m:r>
                                    <m:sSub>
                                      <m:sSubPr>
                                        <m:ctrlPr>
                                          <a:rPr lang="en-US" b="1" i="1">
                                            <a:latin typeface="Cambria Math"/>
                                          </a:rPr>
                                        </m:ctrlPr>
                                      </m:sSubPr>
                                      <m:e>
                                        <m:r>
                                          <a:rPr lang="en-US" i="1">
                                            <a:latin typeface="Cambria Math"/>
                                          </a:rPr>
                                          <m:t>𝑏</m:t>
                                        </m:r>
                                      </m:e>
                                      <m:sub>
                                        <m:r>
                                          <a:rPr lang="en-US" b="1" i="1">
                                            <a:latin typeface="Cambria Math"/>
                                          </a:rPr>
                                          <m:t>𝒊</m:t>
                                        </m:r>
                                      </m:sub>
                                    </m:sSub>
                                  </m:e>
                                </m:d>
                              </m:e>
                            </m:d>
                          </m:e>
                        </m:func>
                      </m:num>
                      <m:den>
                        <m:func>
                          <m:funcPr>
                            <m:ctrlPr>
                              <a:rPr lang="en-US" i="1">
                                <a:latin typeface="Cambria Math"/>
                              </a:rPr>
                            </m:ctrlPr>
                          </m:funcPr>
                          <m:fName>
                            <m:r>
                              <a:rPr lang="en-US" b="0" i="0" smtClean="0">
                                <a:latin typeface="Cambria Math"/>
                              </a:rPr>
                              <m:t>1+</m:t>
                            </m:r>
                            <m:r>
                              <m:rPr>
                                <m:sty m:val="p"/>
                              </m:rPr>
                              <a:rPr lang="en-US">
                                <a:latin typeface="Cambria Math"/>
                              </a:rPr>
                              <m:t>exp</m:t>
                            </m:r>
                          </m:fName>
                          <m:e>
                            <m:d>
                              <m:dPr>
                                <m:ctrlPr>
                                  <a:rPr lang="en-US" i="1">
                                    <a:latin typeface="Cambria Math"/>
                                  </a:rPr>
                                </m:ctrlPr>
                              </m:dPr>
                              <m:e>
                                <m:sSub>
                                  <m:sSubPr>
                                    <m:ctrlPr>
                                      <a:rPr lang="en-US" b="1" i="1">
                                        <a:latin typeface="Cambria Math"/>
                                      </a:rPr>
                                    </m:ctrlPr>
                                  </m:sSubPr>
                                  <m:e>
                                    <m:r>
                                      <a:rPr lang="en-US" i="1">
                                        <a:latin typeface="Cambria Math"/>
                                      </a:rPr>
                                      <m:t>𝑎</m:t>
                                    </m:r>
                                  </m:e>
                                  <m:sub>
                                    <m:r>
                                      <a:rPr lang="en-US" b="1" i="1">
                                        <a:latin typeface="Cambria Math"/>
                                      </a:rPr>
                                      <m:t>𝒊</m:t>
                                    </m:r>
                                  </m:sub>
                                </m:sSub>
                                <m:d>
                                  <m:dPr>
                                    <m:begChr m:val="["/>
                                    <m:endChr m:val="]"/>
                                    <m:ctrlPr>
                                      <a:rPr lang="en-US" i="1">
                                        <a:latin typeface="Cambria Math"/>
                                      </a:rPr>
                                    </m:ctrlPr>
                                  </m:dPr>
                                  <m:e>
                                    <m:sSub>
                                      <m:sSubPr>
                                        <m:ctrlPr>
                                          <a:rPr lang="en-US" i="1">
                                            <a:latin typeface="Cambria Math"/>
                                          </a:rPr>
                                        </m:ctrlPr>
                                      </m:sSubPr>
                                      <m:e>
                                        <m:r>
                                          <a:rPr lang="en-US" i="1">
                                            <a:latin typeface="Cambria Math"/>
                                          </a:rPr>
                                          <m:t>𝜃</m:t>
                                        </m:r>
                                      </m:e>
                                      <m:sub>
                                        <m:r>
                                          <a:rPr lang="en-US" i="1">
                                            <a:latin typeface="Cambria Math"/>
                                          </a:rPr>
                                          <m:t>𝑛</m:t>
                                        </m:r>
                                      </m:sub>
                                    </m:sSub>
                                    <m:r>
                                      <a:rPr lang="en-US" i="1">
                                        <a:latin typeface="Cambria Math"/>
                                      </a:rPr>
                                      <m:t>−</m:t>
                                    </m:r>
                                    <m:sSub>
                                      <m:sSubPr>
                                        <m:ctrlPr>
                                          <a:rPr lang="en-US" b="1" i="1">
                                            <a:latin typeface="Cambria Math"/>
                                          </a:rPr>
                                        </m:ctrlPr>
                                      </m:sSubPr>
                                      <m:e>
                                        <m:r>
                                          <a:rPr lang="en-US" i="1">
                                            <a:latin typeface="Cambria Math"/>
                                          </a:rPr>
                                          <m:t>𝑏</m:t>
                                        </m:r>
                                      </m:e>
                                      <m:sub>
                                        <m:r>
                                          <a:rPr lang="en-US" b="1" i="1">
                                            <a:latin typeface="Cambria Math"/>
                                          </a:rPr>
                                          <m:t>𝒊</m:t>
                                        </m:r>
                                      </m:sub>
                                    </m:sSub>
                                  </m:e>
                                </m:d>
                              </m:e>
                            </m:d>
                          </m:e>
                        </m:func>
                      </m:den>
                    </m:f>
                  </m:oMath>
                </a14:m>
                <a:r>
                  <a:rPr lang="en-US" dirty="0"/>
                  <a:t>.</a:t>
                </a:r>
              </a:p>
              <a:p>
                <a:r>
                  <a:rPr lang="en-US" dirty="0"/>
                  <a:t>This is the 3PL IRT model, with </a:t>
                </a:r>
                <a14:m>
                  <m:oMath xmlns:m="http://schemas.openxmlformats.org/officeDocument/2006/math">
                    <m:sSub>
                      <m:sSubPr>
                        <m:ctrlPr>
                          <a:rPr lang="en-US" i="1">
                            <a:latin typeface="Cambria Math"/>
                          </a:rPr>
                        </m:ctrlPr>
                      </m:sSubPr>
                      <m:e>
                        <m:r>
                          <a:rPr lang="en-US" i="1">
                            <a:latin typeface="Cambria Math"/>
                          </a:rPr>
                          <m:t>𝑐</m:t>
                        </m:r>
                      </m:e>
                      <m:sub>
                        <m:r>
                          <a:rPr lang="en-US" i="1">
                            <a:latin typeface="Cambria Math"/>
                          </a:rPr>
                          <m:t>𝑖</m:t>
                        </m:r>
                      </m:sub>
                    </m:sSub>
                    <m:r>
                      <a:rPr lang="en-US" b="1" i="1">
                        <a:latin typeface="Cambria Math" panose="02040503050406030204" pitchFamily="18" charset="0"/>
                        <a:ea typeface="Cambria Math" panose="02040503050406030204" pitchFamily="18" charset="0"/>
                      </a:rPr>
                      <m:t>≡</m:t>
                    </m:r>
                    <m:r>
                      <a:rPr lang="en-US" b="0" i="1" smtClean="0">
                        <a:latin typeface="Cambria Math"/>
                      </a:rPr>
                      <m:t>0</m:t>
                    </m:r>
                  </m:oMath>
                </a14:m>
                <a:r>
                  <a:rPr lang="en-US" dirty="0"/>
                  <a:t> we obtain 2PL IRT, and additionally </a:t>
                </a:r>
                <a14:m>
                  <m:oMath xmlns:m="http://schemas.openxmlformats.org/officeDocument/2006/math">
                    <m:sSub>
                      <m:sSubPr>
                        <m:ctrlPr>
                          <a:rPr lang="en-US" b="1" i="1">
                            <a:latin typeface="Cambria Math"/>
                          </a:rPr>
                        </m:ctrlPr>
                      </m:sSubPr>
                      <m:e>
                        <m:r>
                          <a:rPr lang="en-US" i="1">
                            <a:latin typeface="Cambria Math"/>
                          </a:rPr>
                          <m:t>𝑎</m:t>
                        </m:r>
                      </m:e>
                      <m:sub>
                        <m:r>
                          <a:rPr lang="en-US" b="1" i="1">
                            <a:latin typeface="Cambria Math"/>
                          </a:rPr>
                          <m:t>𝒊</m:t>
                        </m:r>
                      </m:sub>
                    </m:sSub>
                    <m:r>
                      <a:rPr lang="en-US" b="1" i="1" smtClean="0">
                        <a:latin typeface="Cambria Math" panose="02040503050406030204" pitchFamily="18" charset="0"/>
                        <a:ea typeface="Cambria Math" panose="02040503050406030204" pitchFamily="18" charset="0"/>
                      </a:rPr>
                      <m:t>≡</m:t>
                    </m:r>
                    <m:r>
                      <a:rPr lang="en-US" b="0" i="1" smtClean="0">
                        <a:latin typeface="Cambria Math"/>
                      </a:rPr>
                      <m:t>1</m:t>
                    </m:r>
                  </m:oMath>
                </a14:m>
                <a:r>
                  <a:rPr lang="en-US" dirty="0"/>
                  <a:t> we obtain the </a:t>
                </a:r>
                <a:r>
                  <a:rPr lang="en-US" dirty="0" err="1"/>
                  <a:t>Rasch</a:t>
                </a:r>
                <a:r>
                  <a:rPr lang="en-US" dirty="0"/>
                  <a:t> model.</a:t>
                </a:r>
              </a:p>
            </p:txBody>
          </p:sp>
        </mc:Choice>
        <mc:Fallback xmlns="">
          <p:sp>
            <p:nvSpPr>
              <p:cNvPr id="3" name="Content Placeholder 2">
                <a:extLst>
                  <a:ext uri="{FF2B5EF4-FFF2-40B4-BE49-F238E27FC236}">
                    <a16:creationId xmlns:a16="http://schemas.microsoft.com/office/drawing/2014/main" id="{6F74BB7C-373D-43EA-9807-EF85D0EA9759}"/>
                  </a:ext>
                </a:extLst>
              </p:cNvPr>
              <p:cNvSpPr>
                <a:spLocks noGrp="1" noRot="1" noChangeAspect="1" noMove="1" noResize="1" noEditPoints="1" noAdjustHandles="1" noChangeArrowheads="1" noChangeShapeType="1" noTextEdit="1"/>
              </p:cNvSpPr>
              <p:nvPr>
                <p:ph idx="1"/>
              </p:nvPr>
            </p:nvSpPr>
            <p:spPr>
              <a:xfrm>
                <a:off x="152400" y="1447800"/>
                <a:ext cx="8915400" cy="4267200"/>
              </a:xfrm>
              <a:blipFill>
                <a:blip r:embed="rId3"/>
                <a:stretch>
                  <a:fillRect l="-1572" t="-1857" r="-1162"/>
                </a:stretch>
              </a:blipFill>
            </p:spPr>
            <p:txBody>
              <a:bodyPr/>
              <a:lstStyle/>
              <a:p>
                <a:r>
                  <a:rPr lang="en-US">
                    <a:noFill/>
                  </a:rPr>
                  <a:t> </a:t>
                </a:r>
              </a:p>
            </p:txBody>
          </p:sp>
        </mc:Fallback>
      </mc:AlternateContent>
    </p:spTree>
    <p:extLst>
      <p:ext uri="{BB962C8B-B14F-4D97-AF65-F5344CB8AC3E}">
        <p14:creationId xmlns:p14="http://schemas.microsoft.com/office/powerpoint/2010/main" val="3767884437"/>
      </p:ext>
    </p:extLst>
  </p:cSld>
  <p:clrMapOvr>
    <a:masterClrMapping/>
  </p:clrMapOvr>
</p:sld>
</file>

<file path=ppt/theme/theme1.xml><?xml version="1.0" encoding="utf-8"?>
<a:theme xmlns:a="http://schemas.openxmlformats.org/drawingml/2006/main" name="NBME_PowerPoint">
  <a:themeElements>
    <a:clrScheme name="NBME_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BME_PowerPoi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NBME_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BME_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BME_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BME_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BME_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BME_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BME_PowerPoin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BME_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BME_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BME_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BME_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BME_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NBME_PowerPoint</Template>
  <TotalTime>2541</TotalTime>
  <Words>4012</Words>
  <Application>Microsoft Office PowerPoint</Application>
  <PresentationFormat>On-screen Show (4:3)</PresentationFormat>
  <Paragraphs>245</Paragraphs>
  <Slides>36</Slides>
  <Notes>23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NBME_PowerPoint</vt:lpstr>
      <vt:lpstr> Everything You Always Wanted to Know About IRT  (But Were Afraid to Ask)   Matthias von Davier Distinguished Research Scientist National Board of Medical Examiners </vt:lpstr>
      <vt:lpstr>Thanks, OECD for connecting us</vt:lpstr>
      <vt:lpstr>Are Test Scores Produced By  Item Response Theory Useful?</vt:lpstr>
      <vt:lpstr>Are Test Scores Produced By  Item Response Theory Useful?</vt:lpstr>
      <vt:lpstr>Where Does IRT Come From?</vt:lpstr>
      <vt:lpstr>Where Does IRT Come From?</vt:lpstr>
      <vt:lpstr>Where Does IRT Come From?</vt:lpstr>
      <vt:lpstr>Where Does IRT Come From?</vt:lpstr>
      <vt:lpstr>Where Does IRT Come From?</vt:lpstr>
      <vt:lpstr>Where Does IRT Come From?</vt:lpstr>
      <vt:lpstr>Where Does IRT Come From?</vt:lpstr>
      <vt:lpstr>Where Does IRT Come From?</vt:lpstr>
      <vt:lpstr>Where Does IRT Come From?</vt:lpstr>
      <vt:lpstr>Further Reading:</vt:lpstr>
      <vt:lpstr>Are Test Scores Produced By  Item Response Theory Useful?</vt:lpstr>
      <vt:lpstr>How is IRT different from CTT (sum scores)?</vt:lpstr>
      <vt:lpstr>How is IRT different from CTT (sum scores)?</vt:lpstr>
      <vt:lpstr>How is IRT different from CTT (sum scores)?</vt:lpstr>
      <vt:lpstr>How is IRT different from CTT (sum scores)?</vt:lpstr>
      <vt:lpstr>Are Test Scores Produced By  Item Response Theory Useful?</vt:lpstr>
      <vt:lpstr>IRT in international surveys:</vt:lpstr>
      <vt:lpstr>IRT in international surveys:</vt:lpstr>
      <vt:lpstr>IRT in international surveys:</vt:lpstr>
      <vt:lpstr>IRT in international surveys:</vt:lpstr>
      <vt:lpstr>IRT in international surveys:</vt:lpstr>
      <vt:lpstr>Are Test Scores Produced By  Item Response Theory Useful?</vt:lpstr>
      <vt:lpstr>Who Else Uses These Models?</vt:lpstr>
      <vt:lpstr>Who Else Uses These Models?</vt:lpstr>
      <vt:lpstr>Who Else Uses These Models?</vt:lpstr>
      <vt:lpstr>Who Else Uses These Models?</vt:lpstr>
      <vt:lpstr>Who Else Uses These Models?</vt:lpstr>
      <vt:lpstr>Who Else Uses These Models?</vt:lpstr>
      <vt:lpstr>Who Else Uses These Models?</vt:lpstr>
      <vt:lpstr>Who Else Uses These Models?</vt:lpstr>
      <vt:lpstr>Are Test Scores Produced By  Item Response Theory Useful?</vt:lpstr>
      <vt:lpstr>Summary</vt:lpstr>
    </vt:vector>
  </TitlesOfParts>
  <Company>NBME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dbrown</dc:creator>
  <cp:lastModifiedBy>Matthias von Davier</cp:lastModifiedBy>
  <cp:revision>139</cp:revision>
  <cp:lastPrinted>2017-03-29T15:11:10Z</cp:lastPrinted>
  <dcterms:created xsi:type="dcterms:W3CDTF">2008-11-11T20:01:59Z</dcterms:created>
  <dcterms:modified xsi:type="dcterms:W3CDTF">2019-06-14T07:04:12Z</dcterms:modified>
</cp:coreProperties>
</file>