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9" r:id="rId1"/>
  </p:sldMasterIdLst>
  <p:notesMasterIdLst>
    <p:notesMasterId r:id="rId19"/>
  </p:notesMasterIdLst>
  <p:handoutMasterIdLst>
    <p:handoutMasterId r:id="rId20"/>
  </p:handoutMasterIdLst>
  <p:sldIdLst>
    <p:sldId id="358" r:id="rId2"/>
    <p:sldId id="330" r:id="rId3"/>
    <p:sldId id="348" r:id="rId4"/>
    <p:sldId id="340" r:id="rId5"/>
    <p:sldId id="342" r:id="rId6"/>
    <p:sldId id="319" r:id="rId7"/>
    <p:sldId id="347" r:id="rId8"/>
    <p:sldId id="345" r:id="rId9"/>
    <p:sldId id="344" r:id="rId10"/>
    <p:sldId id="334" r:id="rId11"/>
    <p:sldId id="349" r:id="rId12"/>
    <p:sldId id="351" r:id="rId13"/>
    <p:sldId id="355" r:id="rId14"/>
    <p:sldId id="331" r:id="rId15"/>
    <p:sldId id="318" r:id="rId16"/>
    <p:sldId id="352" r:id="rId17"/>
    <p:sldId id="325" r:id="rId18"/>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B5"/>
    <a:srgbClr val="004A77"/>
    <a:srgbClr val="C8418E"/>
    <a:srgbClr val="BBE0E3"/>
    <a:srgbClr val="9A9B00"/>
    <a:srgbClr val="004778"/>
    <a:srgbClr val="00456B"/>
    <a:srgbClr val="5DA7E0"/>
  </p:clrMru>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425" autoAdjust="0"/>
    <p:restoredTop sz="94777" autoAdjust="0"/>
  </p:normalViewPr>
  <p:slideViewPr>
    <p:cSldViewPr showGuides="1">
      <p:cViewPr>
        <p:scale>
          <a:sx n="100" d="100"/>
          <a:sy n="100" d="100"/>
        </p:scale>
        <p:origin x="-1848" y="-216"/>
      </p:cViewPr>
      <p:guideLst>
        <p:guide orient="horz" pos="1275"/>
        <p:guide orient="horz" pos="3884"/>
        <p:guide orient="horz" pos="1094"/>
        <p:guide pos="5602"/>
        <p:guide pos="408"/>
        <p:guide pos="5352"/>
        <p:guide pos="2880"/>
        <p:guide pos="7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5" d="100"/>
          <a:sy n="75" d="100"/>
        </p:scale>
        <p:origin x="-2772"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0" hangingPunct="0">
              <a:defRPr sz="1200">
                <a:latin typeface="Arial" pitchFamily="-107" charset="0"/>
                <a:ea typeface="ＭＳ Ｐゴシック" pitchFamily="-107" charset="-128"/>
                <a:cs typeface="ＭＳ Ｐゴシック" pitchFamily="-107" charset="-128"/>
              </a:defRPr>
            </a:lvl1pPr>
          </a:lstStyle>
          <a:p>
            <a:pPr>
              <a:defRPr/>
            </a:pPr>
            <a:fld id="{97596192-8BF8-476A-BD28-AF8DDB0ACF5E}" type="datetimeFigureOut">
              <a:rPr lang="de-DE"/>
              <a:pPr>
                <a:defRPr/>
              </a:pPr>
              <a:t>11.05.2012</a:t>
            </a:fld>
            <a:endParaRPr lang="de-D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pitchFamily="-107" charset="0"/>
                <a:ea typeface="ＭＳ Ｐゴシック" pitchFamily="-107" charset="-128"/>
                <a:cs typeface="ＭＳ Ｐゴシック" pitchFamily="-107" charset="-128"/>
              </a:defRPr>
            </a:lvl1pPr>
          </a:lstStyle>
          <a:p>
            <a:pPr>
              <a:defRPr/>
            </a:pPr>
            <a:fld id="{72CC8FD3-04B2-4CB1-831E-BF4C48B056DA}"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926" tIns="45963" rIns="91926" bIns="45963" numCol="1" anchor="t" anchorCtr="0" compatLnSpc="1">
            <a:prstTxWarp prst="textNoShape">
              <a:avLst/>
            </a:prstTxWarp>
          </a:bodyPr>
          <a:lstStyle>
            <a:lvl1pPr defTabSz="918972" eaLnBrk="0" hangingPunct="0">
              <a:defRPr sz="1300">
                <a:latin typeface="Arial" pitchFamily="-107" charset="0"/>
                <a:ea typeface="ＭＳ Ｐゴシック" pitchFamily="-107" charset="-128"/>
                <a:cs typeface="ＭＳ Ｐゴシック" pitchFamily="-107" charset="-128"/>
              </a:defRPr>
            </a:lvl1pPr>
          </a:lstStyle>
          <a:p>
            <a:pPr>
              <a:defRPr/>
            </a:pPr>
            <a:endParaRPr lang="de-DE"/>
          </a:p>
        </p:txBody>
      </p:sp>
      <p:sp>
        <p:nvSpPr>
          <p:cNvPr id="921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926" tIns="45963" rIns="91926" bIns="45963" numCol="1" anchor="t" anchorCtr="0" compatLnSpc="1">
            <a:prstTxWarp prst="textNoShape">
              <a:avLst/>
            </a:prstTxWarp>
          </a:bodyPr>
          <a:lstStyle>
            <a:lvl1pPr algn="r" defTabSz="918972" eaLnBrk="0" hangingPunct="0">
              <a:defRPr sz="1300">
                <a:latin typeface="Arial" pitchFamily="-107" charset="0"/>
                <a:ea typeface="ＭＳ Ｐゴシック" pitchFamily="-107" charset="-128"/>
                <a:cs typeface="ＭＳ Ｐゴシック" pitchFamily="-107" charset="-128"/>
              </a:defRPr>
            </a:lvl1pPr>
          </a:lstStyle>
          <a:p>
            <a:pPr>
              <a:defRPr/>
            </a:pPr>
            <a:endParaRPr lang="de-DE"/>
          </a:p>
        </p:txBody>
      </p:sp>
      <p:sp>
        <p:nvSpPr>
          <p:cNvPr id="31748"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1926" tIns="45963" rIns="91926" bIns="45963"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22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926" tIns="45963" rIns="91926" bIns="45963" numCol="1" anchor="b" anchorCtr="0" compatLnSpc="1">
            <a:prstTxWarp prst="textNoShape">
              <a:avLst/>
            </a:prstTxWarp>
          </a:bodyPr>
          <a:lstStyle>
            <a:lvl1pPr defTabSz="918972" eaLnBrk="0" hangingPunct="0">
              <a:defRPr sz="1300">
                <a:latin typeface="Arial" pitchFamily="-107" charset="0"/>
                <a:ea typeface="ＭＳ Ｐゴシック" pitchFamily="-107" charset="-128"/>
                <a:cs typeface="ＭＳ Ｐゴシック" pitchFamily="-107" charset="-128"/>
              </a:defRPr>
            </a:lvl1pPr>
          </a:lstStyle>
          <a:p>
            <a:pPr>
              <a:defRPr/>
            </a:pPr>
            <a:endParaRPr lang="de-DE"/>
          </a:p>
        </p:txBody>
      </p:sp>
      <p:sp>
        <p:nvSpPr>
          <p:cNvPr id="922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926" tIns="45963" rIns="91926" bIns="45963" numCol="1" anchor="b" anchorCtr="0" compatLnSpc="1">
            <a:prstTxWarp prst="textNoShape">
              <a:avLst/>
            </a:prstTxWarp>
          </a:bodyPr>
          <a:lstStyle>
            <a:lvl1pPr algn="r" defTabSz="918972" eaLnBrk="0" hangingPunct="0">
              <a:defRPr sz="1300">
                <a:latin typeface="Arial" pitchFamily="-107" charset="0"/>
                <a:ea typeface="ＭＳ Ｐゴシック" pitchFamily="-107" charset="-128"/>
                <a:cs typeface="ＭＳ Ｐゴシック" pitchFamily="-107" charset="-128"/>
              </a:defRPr>
            </a:lvl1pPr>
          </a:lstStyle>
          <a:p>
            <a:pPr>
              <a:defRPr/>
            </a:pPr>
            <a:fld id="{6AD5D5AD-589A-4917-981F-E9DBB88B46A7}"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ln/>
        </p:spPr>
      </p:sp>
      <p:sp>
        <p:nvSpPr>
          <p:cNvPr id="32771" name="Rectangle 3"/>
          <p:cNvSpPr>
            <a:spLocks noGrp="1"/>
          </p:cNvSpPr>
          <p:nvPr>
            <p:ph type="body" idx="1"/>
          </p:nvPr>
        </p:nvSpPr>
        <p:spPr>
          <a:noFill/>
          <a:ln/>
        </p:spPr>
        <p:txBody>
          <a:bodyPr/>
          <a:lstStyle/>
          <a:p>
            <a:endParaRPr lang="en-US" smtClean="0">
              <a:latin typeface="Arial" pitchFamily="34" charset="0"/>
            </a:endParaRPr>
          </a:p>
        </p:txBody>
      </p:sp>
      <p:sp>
        <p:nvSpPr>
          <p:cNvPr id="32772" name="Rectangle 4"/>
          <p:cNvSpPr>
            <a:spLocks noGrp="1"/>
          </p:cNvSpPr>
          <p:nvPr>
            <p:ph type="sldNum" sz="quarter" idx="5"/>
          </p:nvPr>
        </p:nvSpPr>
        <p:spPr>
          <a:noFill/>
        </p:spPr>
        <p:txBody>
          <a:bodyPr/>
          <a:lstStyle/>
          <a:p>
            <a:pPr defTabSz="917575"/>
            <a:fld id="{11774A35-2F31-4810-A093-ECF819F45998}" type="slidenum">
              <a:rPr lang="en-US" smtClean="0">
                <a:solidFill>
                  <a:srgbClr val="000000"/>
                </a:solidFill>
                <a:latin typeface="Arial" pitchFamily="34" charset="0"/>
                <a:ea typeface="ＭＳ Ｐゴシック" pitchFamily="34" charset="-128"/>
              </a:rPr>
              <a:pPr defTabSz="917575"/>
              <a:t>1</a:t>
            </a:fld>
            <a:endParaRPr lang="en-US" smtClean="0">
              <a:solidFill>
                <a:srgbClr val="000000"/>
              </a:solidFill>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09638"/>
            <a:fld id="{180C4379-BA7A-4913-8E1A-F55585F49F04}" type="slidenum">
              <a:rPr lang="de-DE" smtClean="0">
                <a:latin typeface="Arial" pitchFamily="34" charset="0"/>
                <a:ea typeface="ＭＳ Ｐゴシック" pitchFamily="34" charset="-128"/>
              </a:rPr>
              <a:pPr defTabSz="909638"/>
              <a:t>7</a:t>
            </a:fld>
            <a:endParaRPr lang="de-DE" smtClean="0">
              <a:latin typeface="Arial" pitchFamily="34" charset="0"/>
              <a:ea typeface="ＭＳ Ｐゴシック" pitchFamily="34" charset="-128"/>
            </a:endParaRPr>
          </a:p>
        </p:txBody>
      </p:sp>
      <p:sp>
        <p:nvSpPr>
          <p:cNvPr id="33795" name="Rectangle 2"/>
          <p:cNvSpPr>
            <a:spLocks noGrp="1" noRot="1" noChangeAspect="1" noChangeArrowheads="1" noTextEdit="1"/>
          </p:cNvSpPr>
          <p:nvPr>
            <p:ph type="sldImg"/>
          </p:nvPr>
        </p:nvSpPr>
        <p:spPr>
          <a:xfrm>
            <a:off x="919163" y="744538"/>
            <a:ext cx="4962525" cy="3721100"/>
          </a:xfrm>
          <a:ln/>
        </p:spPr>
      </p:sp>
      <p:sp>
        <p:nvSpPr>
          <p:cNvPr id="19460" name="Rectangle 3"/>
          <p:cNvSpPr>
            <a:spLocks noGrp="1" noChangeArrowheads="1"/>
          </p:cNvSpPr>
          <p:nvPr>
            <p:ph type="body" idx="1"/>
          </p:nvPr>
        </p:nvSpPr>
        <p:spPr>
          <a:xfrm>
            <a:off x="879475" y="4602163"/>
            <a:ext cx="5484813" cy="5049837"/>
          </a:xfrm>
          <a:ln/>
        </p:spPr>
        <p:txBody>
          <a:bodyPr/>
          <a:lstStyle/>
          <a:p>
            <a:pPr marL="231686" indent="-231686" eaLnBrk="1" hangingPunct="1">
              <a:spcBef>
                <a:spcPts val="0"/>
              </a:spcBef>
              <a:defRPr/>
            </a:pPr>
            <a:r>
              <a:rPr lang="en-GB" dirty="0" smtClean="0"/>
              <a:t>1) Public-Private Partnership / strong investor base:</a:t>
            </a:r>
          </a:p>
          <a:p>
            <a:pPr marL="695058" lvl="1" indent="-231686" eaLnBrk="1" hangingPunct="1">
              <a:spcBef>
                <a:spcPts val="0"/>
              </a:spcBef>
              <a:buFont typeface="Arial" pitchFamily="34" charset="0"/>
              <a:buChar char="•"/>
              <a:defRPr/>
            </a:pPr>
            <a:r>
              <a:rPr lang="en-GB" dirty="0" smtClean="0">
                <a:cs typeface="+mn-cs"/>
              </a:rPr>
              <a:t>Sustainability -&gt; ability to commit long-term to the region</a:t>
            </a:r>
          </a:p>
          <a:p>
            <a:pPr marL="695058" lvl="1" indent="-231686" eaLnBrk="1" hangingPunct="1">
              <a:spcBef>
                <a:spcPts val="0"/>
              </a:spcBef>
              <a:buFont typeface="Arial" pitchFamily="34" charset="0"/>
              <a:buChar char="•"/>
              <a:defRPr/>
            </a:pPr>
            <a:r>
              <a:rPr lang="en-GB" dirty="0" smtClean="0">
                <a:cs typeface="+mn-cs"/>
              </a:rPr>
              <a:t>Nearly unlimited funding for the support of small business available</a:t>
            </a:r>
            <a:br>
              <a:rPr lang="en-GB" dirty="0" smtClean="0">
                <a:cs typeface="+mn-cs"/>
              </a:rPr>
            </a:br>
            <a:endParaRPr lang="en-GB" dirty="0" smtClean="0">
              <a:cs typeface="+mn-cs"/>
            </a:endParaRPr>
          </a:p>
          <a:p>
            <a:pPr eaLnBrk="1" hangingPunct="1">
              <a:spcBef>
                <a:spcPts val="0"/>
              </a:spcBef>
              <a:defRPr/>
            </a:pPr>
            <a:r>
              <a:rPr lang="en-GB" dirty="0" smtClean="0"/>
              <a:t>2) Promoting domestic currency lending</a:t>
            </a:r>
          </a:p>
          <a:p>
            <a:pPr marL="463372" lvl="2" eaLnBrk="1" hangingPunct="1">
              <a:spcBef>
                <a:spcPts val="0"/>
              </a:spcBef>
              <a:buFont typeface="Arial" pitchFamily="34" charset="0"/>
              <a:buChar char="•"/>
              <a:defRPr/>
            </a:pPr>
            <a:r>
              <a:rPr lang="en-GB" dirty="0" smtClean="0">
                <a:cs typeface="+mn-cs"/>
              </a:rPr>
              <a:t>    Briefly explain why this is critical (e.g. protecting end-   </a:t>
            </a:r>
          </a:p>
          <a:p>
            <a:pPr marL="463372" lvl="2" eaLnBrk="1" hangingPunct="1">
              <a:spcBef>
                <a:spcPts val="0"/>
              </a:spcBef>
              <a:defRPr/>
            </a:pPr>
            <a:r>
              <a:rPr lang="en-GB" dirty="0" smtClean="0">
                <a:cs typeface="+mn-cs"/>
              </a:rPr>
              <a:t>     beneficiaries from devaluation )</a:t>
            </a:r>
            <a:br>
              <a:rPr lang="en-GB" dirty="0" smtClean="0">
                <a:cs typeface="+mn-cs"/>
              </a:rPr>
            </a:br>
            <a:endParaRPr lang="en-GB" dirty="0" smtClean="0">
              <a:cs typeface="+mn-cs"/>
            </a:endParaRPr>
          </a:p>
          <a:p>
            <a:pPr eaLnBrk="1" hangingPunct="1">
              <a:spcBef>
                <a:spcPts val="0"/>
              </a:spcBef>
              <a:defRPr/>
            </a:pPr>
            <a:r>
              <a:rPr lang="en-GB" dirty="0" smtClean="0"/>
              <a:t>3) Cooperation with partner institutions that support the Fund’s </a:t>
            </a:r>
            <a:br>
              <a:rPr lang="en-GB" dirty="0" smtClean="0"/>
            </a:br>
            <a:r>
              <a:rPr lang="en-GB" dirty="0" smtClean="0"/>
              <a:t>    mission and responsible finance practices</a:t>
            </a:r>
          </a:p>
          <a:p>
            <a:pPr marL="498635" lvl="1" eaLnBrk="1" hangingPunct="1">
              <a:spcBef>
                <a:spcPts val="0"/>
              </a:spcBef>
              <a:buFont typeface="Arial" pitchFamily="34" charset="0"/>
              <a:buChar char="•"/>
              <a:defRPr/>
            </a:pPr>
            <a:r>
              <a:rPr lang="en-GB" dirty="0" smtClean="0">
                <a:cs typeface="+mn-cs"/>
              </a:rPr>
              <a:t>     </a:t>
            </a:r>
            <a:r>
              <a:rPr lang="en-GB" b="1" i="1" dirty="0" smtClean="0">
                <a:cs typeface="+mn-cs"/>
              </a:rPr>
              <a:t>Briefly</a:t>
            </a:r>
            <a:r>
              <a:rPr lang="en-GB" dirty="0" smtClean="0">
                <a:cs typeface="+mn-cs"/>
              </a:rPr>
              <a:t> explain what EFSE understands by “responsible  </a:t>
            </a:r>
            <a:br>
              <a:rPr lang="en-GB" dirty="0" smtClean="0">
                <a:cs typeface="+mn-cs"/>
              </a:rPr>
            </a:br>
            <a:r>
              <a:rPr lang="en-GB" dirty="0" smtClean="0">
                <a:cs typeface="+mn-cs"/>
              </a:rPr>
              <a:t>      finance” (disclosing effective interest rates etc.) – use an   </a:t>
            </a:r>
            <a:br>
              <a:rPr lang="en-GB" dirty="0" smtClean="0">
                <a:cs typeface="+mn-cs"/>
              </a:rPr>
            </a:br>
            <a:r>
              <a:rPr lang="en-GB" dirty="0" smtClean="0">
                <a:cs typeface="+mn-cs"/>
              </a:rPr>
              <a:t>      example!</a:t>
            </a:r>
          </a:p>
          <a:p>
            <a:pPr eaLnBrk="1" hangingPunct="1">
              <a:spcBef>
                <a:spcPts val="0"/>
              </a:spcBef>
              <a:defRPr/>
            </a:pPr>
            <a:endParaRPr lang="en-GB" dirty="0" smtClean="0"/>
          </a:p>
          <a:p>
            <a:pPr eaLnBrk="1" hangingPunct="1">
              <a:spcBef>
                <a:spcPts val="0"/>
              </a:spcBef>
              <a:defRPr/>
            </a:pPr>
            <a:r>
              <a:rPr lang="en-GB" dirty="0" smtClean="0"/>
              <a:t>4)  TA support -&gt; EFSE is more than just a fund</a:t>
            </a:r>
          </a:p>
          <a:p>
            <a:pPr marL="498635" lvl="1" eaLnBrk="1" hangingPunct="1">
              <a:spcBef>
                <a:spcPts val="0"/>
              </a:spcBef>
              <a:buFont typeface="Arial" pitchFamily="34" charset="0"/>
              <a:buChar char="•"/>
              <a:defRPr/>
            </a:pPr>
            <a:r>
              <a:rPr lang="en-GB" dirty="0" smtClean="0">
                <a:cs typeface="+mn-cs"/>
              </a:rPr>
              <a:t>    Crisis support</a:t>
            </a:r>
          </a:p>
          <a:p>
            <a:pPr marL="498635" lvl="1" eaLnBrk="1" hangingPunct="1">
              <a:spcBef>
                <a:spcPts val="0"/>
              </a:spcBef>
              <a:buFont typeface="Arial" pitchFamily="34" charset="0"/>
              <a:buChar char="•"/>
              <a:defRPr/>
            </a:pPr>
            <a:r>
              <a:rPr lang="en-GB" smtClean="0">
                <a:cs typeface="+mn-cs"/>
              </a:rPr>
              <a:t>    Use </a:t>
            </a:r>
            <a:r>
              <a:rPr lang="en-GB" dirty="0" smtClean="0">
                <a:cs typeface="+mn-cs"/>
              </a:rPr>
              <a:t>an example to illustrate what the DF does</a:t>
            </a:r>
          </a:p>
          <a:p>
            <a:pPr marL="498635" lvl="1" eaLnBrk="1" hangingPunct="1">
              <a:spcBef>
                <a:spcPts val="0"/>
              </a:spcBef>
              <a:defRPr/>
            </a:pPr>
            <a:r>
              <a:rPr lang="en-GB" dirty="0" smtClean="0">
                <a:cs typeface="+mn-cs"/>
              </a:rPr>
              <a:t>   </a:t>
            </a:r>
          </a:p>
          <a:p>
            <a:pPr eaLnBrk="1" hangingPunct="1">
              <a:spcBef>
                <a:spcPts val="0"/>
              </a:spcBef>
              <a:defRPr/>
            </a:pPr>
            <a:r>
              <a:rPr lang="en-GB" dirty="0" smtClean="0"/>
              <a:t>5) No financing of consumer loans </a:t>
            </a:r>
          </a:p>
          <a:p>
            <a:pPr marL="463372" lvl="2" eaLnBrk="1" hangingPunct="1">
              <a:spcBef>
                <a:spcPts val="0"/>
              </a:spcBef>
              <a:buFont typeface="Arial" pitchFamily="34" charset="0"/>
              <a:buChar char="•"/>
              <a:defRPr/>
            </a:pPr>
            <a:r>
              <a:rPr lang="en-GB" dirty="0" smtClean="0">
                <a:cs typeface="+mn-cs"/>
              </a:rPr>
              <a:t>    </a:t>
            </a:r>
            <a:r>
              <a:rPr lang="en-GB" b="1" i="1" dirty="0" smtClean="0">
                <a:cs typeface="+mn-cs"/>
              </a:rPr>
              <a:t>Briefly</a:t>
            </a:r>
            <a:r>
              <a:rPr lang="en-GB" dirty="0" smtClean="0">
                <a:cs typeface="+mn-cs"/>
              </a:rPr>
              <a:t> explain why</a:t>
            </a:r>
          </a:p>
          <a:p>
            <a:pPr marL="463372" lvl="2" eaLnBrk="1" hangingPunct="1">
              <a:spcBef>
                <a:spcPts val="0"/>
              </a:spcBef>
              <a:buFont typeface="Arial" pitchFamily="34" charset="0"/>
              <a:buChar char="•"/>
              <a:defRPr/>
            </a:pPr>
            <a:r>
              <a:rPr lang="en-GB" dirty="0" smtClean="0">
                <a:cs typeface="+mn-cs"/>
              </a:rPr>
              <a:t>    EFSE only provides funds for investment loans that</a:t>
            </a:r>
          </a:p>
          <a:p>
            <a:pPr marL="463372" lvl="2" eaLnBrk="1" hangingPunct="1">
              <a:spcBef>
                <a:spcPts val="0"/>
              </a:spcBef>
              <a:defRPr/>
            </a:pPr>
            <a:r>
              <a:rPr lang="en-GB" dirty="0" smtClean="0">
                <a:cs typeface="+mn-cs"/>
              </a:rPr>
              <a:t>     generate (additional) value</a:t>
            </a:r>
          </a:p>
          <a:p>
            <a:pPr marL="463372" lvl="2" eaLnBrk="1" hangingPunct="1">
              <a:spcBef>
                <a:spcPts val="0"/>
              </a:spcBef>
              <a:buFont typeface="Arial" pitchFamily="34" charset="0"/>
              <a:buChar char="•"/>
              <a:defRPr/>
            </a:pPr>
            <a:r>
              <a:rPr lang="en-GB" dirty="0" smtClean="0">
                <a:cs typeface="+mn-cs"/>
              </a:rPr>
              <a:t>    In Macedonia: 36% of EFSE loans go to the production   </a:t>
            </a:r>
            <a:br>
              <a:rPr lang="en-GB" dirty="0" smtClean="0">
                <a:cs typeface="+mn-cs"/>
              </a:rPr>
            </a:br>
            <a:r>
              <a:rPr lang="en-GB" dirty="0" smtClean="0">
                <a:cs typeface="+mn-cs"/>
              </a:rPr>
              <a:t>     sector (&gt; than the percentage (of 26%) for the overall region</a:t>
            </a:r>
          </a:p>
          <a:p>
            <a:pPr marL="0" lvl="1" eaLnBrk="1" hangingPunct="1">
              <a:spcBef>
                <a:spcPts val="0"/>
              </a:spcBef>
              <a:defRPr/>
            </a:pPr>
            <a:endParaRPr lang="en-GB" dirty="0" smtClean="0">
              <a:cs typeface="+mn-cs"/>
            </a:endParaRPr>
          </a:p>
          <a:p>
            <a:pPr eaLnBrk="1" hangingPunct="1">
              <a:spcBef>
                <a:spcPts val="0"/>
              </a:spcBef>
              <a:defRPr/>
            </a:pPr>
            <a:endParaRPr lang="en-GB" dirty="0" smtClean="0"/>
          </a:p>
          <a:p>
            <a:pPr eaLnBrk="1" hangingPunct="1">
              <a:spcBef>
                <a:spcPts val="0"/>
              </a:spcBef>
              <a:defRPr/>
            </a:pPr>
            <a:r>
              <a:rPr lang="en-GB" dirty="0" smtClean="0"/>
              <a:t>	</a:t>
            </a:r>
          </a:p>
          <a:p>
            <a:pPr eaLnBrk="1" hangingPunct="1">
              <a:defRPr/>
            </a:pPr>
            <a:endParaRPr lang="en-GB" dirty="0" smtClean="0"/>
          </a:p>
          <a:p>
            <a:pPr eaLnBrk="1" hangingPunct="1">
              <a:defRPr/>
            </a:pPr>
            <a:endParaRPr lang="en-GB" dirty="0" smtClean="0"/>
          </a:p>
          <a:p>
            <a:pPr eaLnBrk="1" hangingPunct="1">
              <a:buFont typeface="Arial" pitchFamily="34" charset="0"/>
              <a:buChar char="•"/>
              <a:defRPr/>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tile">
    <p:spTree>
      <p:nvGrpSpPr>
        <p:cNvPr id="1" name=""/>
        <p:cNvGrpSpPr/>
        <p:nvPr/>
      </p:nvGrpSpPr>
      <p:grpSpPr>
        <a:xfrm>
          <a:off x="0" y="0"/>
          <a:ext cx="0" cy="0"/>
          <a:chOff x="0" y="0"/>
          <a:chExt cx="0" cy="0"/>
        </a:xfrm>
      </p:grpSpPr>
      <p:sp>
        <p:nvSpPr>
          <p:cNvPr id="3" name="Untertitel 2"/>
          <p:cNvSpPr>
            <a:spLocks noGrp="1"/>
          </p:cNvSpPr>
          <p:nvPr>
            <p:ph type="subTitle" idx="1"/>
          </p:nvPr>
        </p:nvSpPr>
        <p:spPr bwMode="gray">
          <a:xfrm>
            <a:off x="647700" y="2583756"/>
            <a:ext cx="7848600" cy="2285403"/>
          </a:xfrm>
        </p:spPr>
        <p:txBody>
          <a:bodyPr/>
          <a:lstStyle>
            <a:lvl1pPr marL="0" indent="0" algn="l">
              <a:lnSpc>
                <a:spcPct val="95000"/>
              </a:lnSpc>
              <a:spcAft>
                <a:spcPts val="0"/>
              </a:spcAft>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9" name="Title 8"/>
          <p:cNvSpPr>
            <a:spLocks noGrp="1"/>
          </p:cNvSpPr>
          <p:nvPr>
            <p:ph type="title"/>
          </p:nvPr>
        </p:nvSpPr>
        <p:spPr>
          <a:xfrm>
            <a:off x="647700" y="1260000"/>
            <a:ext cx="7848736" cy="908840"/>
          </a:xfrm>
        </p:spPr>
        <p:txBody>
          <a:bodyPr/>
          <a:lstStyle>
            <a:lvl1pPr>
              <a:defRPr sz="3200"/>
            </a:lvl1pPr>
          </a:lstStyle>
          <a:p>
            <a:r>
              <a:rPr lang="en-US" smtClean="0"/>
              <a:t>Click to edit Master title style</a:t>
            </a:r>
            <a:endParaRPr lang="de-DE" dirty="0"/>
          </a:p>
        </p:txBody>
      </p:sp>
      <p:sp>
        <p:nvSpPr>
          <p:cNvPr id="4" name="Datumsplatzhalter 3"/>
          <p:cNvSpPr>
            <a:spLocks noGrp="1"/>
          </p:cNvSpPr>
          <p:nvPr>
            <p:ph type="dt" sz="half" idx="10"/>
          </p:nvPr>
        </p:nvSpPr>
        <p:spPr/>
        <p:txBody>
          <a:bodyPr/>
          <a:lstStyle>
            <a:lvl1pPr algn="r">
              <a:defRPr/>
            </a:lvl1pPr>
          </a:lstStyle>
          <a:p>
            <a:pPr>
              <a:defRPr/>
            </a:pPr>
            <a:fld id="{AD415600-FF7E-4343-BD90-DCC8C437157D}" type="datetime1">
              <a:rPr lang="en-GB"/>
              <a:pPr>
                <a:defRPr/>
              </a:pPr>
              <a:t>11/05/2012</a:t>
            </a:fld>
            <a:endParaRPr lang="en-GB"/>
          </a:p>
        </p:txBody>
      </p:sp>
      <p:sp>
        <p:nvSpPr>
          <p:cNvPr id="5" name="Fußzeilenplatzhalter 4"/>
          <p:cNvSpPr>
            <a:spLocks noGrp="1"/>
          </p:cNvSpPr>
          <p:nvPr>
            <p:ph type="ftr" sz="quarter" idx="11"/>
          </p:nvPr>
        </p:nvSpPr>
        <p:spPr>
          <a:xfrm>
            <a:off x="647700" y="6273800"/>
            <a:ext cx="3529013" cy="323850"/>
          </a:xfrm>
        </p:spPr>
        <p:txBody>
          <a:bodyPr/>
          <a:lstStyle>
            <a:lvl1pPr>
              <a:defRPr/>
            </a:lvl1pPr>
          </a:lstStyle>
          <a:p>
            <a:pPr>
              <a:defRPr/>
            </a:pPr>
            <a:r>
              <a:rPr lang="en-GB"/>
              <a:t>SANAD Fund for MSME</a:t>
            </a:r>
          </a:p>
        </p:txBody>
      </p:sp>
      <p:sp>
        <p:nvSpPr>
          <p:cNvPr id="6" name="Foliennummernplatzhalter 5"/>
          <p:cNvSpPr>
            <a:spLocks noGrp="1"/>
          </p:cNvSpPr>
          <p:nvPr>
            <p:ph type="sldNum" sz="quarter" idx="12"/>
          </p:nvPr>
        </p:nvSpPr>
        <p:spPr>
          <a:xfrm>
            <a:off x="4302125" y="6273800"/>
            <a:ext cx="539750" cy="323850"/>
          </a:xfrm>
        </p:spPr>
        <p:txBody>
          <a:bodyPr/>
          <a:lstStyle>
            <a:lvl1pPr algn="ctr">
              <a:defRPr/>
            </a:lvl1pPr>
          </a:lstStyle>
          <a:p>
            <a:pPr>
              <a:defRPr/>
            </a:pPr>
            <a:fld id="{31222876-5627-4BF4-9004-7EAC4B5CE02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151620" y="1196752"/>
            <a:ext cx="5761322" cy="811707"/>
          </a:xfrm>
        </p:spPr>
        <p:txBody>
          <a:bodyPr/>
          <a:lstStyle/>
          <a:p>
            <a:r>
              <a:rPr lang="en-US" noProof="0" smtClean="0"/>
              <a:t>Click to edit Master title style</a:t>
            </a:r>
            <a:endParaRPr lang="en-GB" noProof="0" dirty="0"/>
          </a:p>
        </p:txBody>
      </p:sp>
      <p:sp>
        <p:nvSpPr>
          <p:cNvPr id="9" name="Bildplatzhalter 8"/>
          <p:cNvSpPr>
            <a:spLocks noGrp="1"/>
          </p:cNvSpPr>
          <p:nvPr>
            <p:ph type="pic" sz="quarter" idx="13"/>
          </p:nvPr>
        </p:nvSpPr>
        <p:spPr bwMode="gray">
          <a:xfrm>
            <a:off x="0" y="2276872"/>
            <a:ext cx="9144000" cy="3880138"/>
          </a:xfrm>
          <a:solidFill>
            <a:schemeClr val="accent2"/>
          </a:solidFill>
        </p:spPr>
        <p:txBody>
          <a:bodyPr rtlCol="0">
            <a:noAutofit/>
          </a:bodyPr>
          <a:lstStyle/>
          <a:p>
            <a:pPr lvl="0"/>
            <a:r>
              <a:rPr lang="en-US" noProof="0" smtClean="0"/>
              <a:t>Click icon to add picture</a:t>
            </a:r>
            <a:endParaRPr lang="en-GB" noProof="0"/>
          </a:p>
        </p:txBody>
      </p:sp>
      <p:sp>
        <p:nvSpPr>
          <p:cNvPr id="11" name="Textplatzhalter 10"/>
          <p:cNvSpPr>
            <a:spLocks noGrp="1"/>
          </p:cNvSpPr>
          <p:nvPr>
            <p:ph type="body" sz="quarter" idx="14"/>
          </p:nvPr>
        </p:nvSpPr>
        <p:spPr bwMode="gray">
          <a:xfrm>
            <a:off x="648383" y="1196752"/>
            <a:ext cx="503238" cy="811707"/>
          </a:xfrm>
        </p:spPr>
        <p:txBody>
          <a:bodyPr rtlCol="0">
            <a:noAutofit/>
          </a:bodyPr>
          <a:lstStyle>
            <a:lvl1pPr algn="l" defTabSz="914400" rtl="0" eaLnBrk="1" latinLnBrk="0" hangingPunct="1">
              <a:lnSpc>
                <a:spcPct val="95000"/>
              </a:lnSpc>
              <a:spcBef>
                <a:spcPts val="0"/>
              </a:spcBef>
              <a:buNone/>
              <a:defRPr lang="de-DE" sz="2400" b="1" kern="1200" dirty="0" smtClean="0">
                <a:solidFill>
                  <a:schemeClr val="accent3"/>
                </a:solidFill>
                <a:latin typeface="+mj-lt"/>
                <a:ea typeface="+mj-ea"/>
                <a:cs typeface="+mj-cs"/>
              </a:defRPr>
            </a:lvl1pPr>
          </a:lstStyle>
          <a:p>
            <a:pPr lvl="0"/>
            <a:r>
              <a:rPr lang="en-US" noProof="0" smtClean="0"/>
              <a:t>Click to edit Master text styles</a:t>
            </a:r>
          </a:p>
        </p:txBody>
      </p:sp>
      <p:sp>
        <p:nvSpPr>
          <p:cNvPr id="5" name="Datumsplatzhalter 3"/>
          <p:cNvSpPr>
            <a:spLocks noGrp="1"/>
          </p:cNvSpPr>
          <p:nvPr>
            <p:ph type="dt" sz="half" idx="15"/>
          </p:nvPr>
        </p:nvSpPr>
        <p:spPr/>
        <p:txBody>
          <a:bodyPr/>
          <a:lstStyle>
            <a:lvl1pPr algn="r">
              <a:defRPr/>
            </a:lvl1pPr>
          </a:lstStyle>
          <a:p>
            <a:pPr>
              <a:defRPr/>
            </a:pPr>
            <a:fld id="{82098E31-6450-4B4D-9B2F-C57F8C7C80B6}" type="datetime1">
              <a:rPr lang="en-GB"/>
              <a:pPr>
                <a:defRPr/>
              </a:pPr>
              <a:t>11/05/2012</a:t>
            </a:fld>
            <a:endParaRPr lang="en-GB"/>
          </a:p>
        </p:txBody>
      </p:sp>
      <p:sp>
        <p:nvSpPr>
          <p:cNvPr id="6" name="Fußzeilenplatzhalter 4"/>
          <p:cNvSpPr>
            <a:spLocks noGrp="1"/>
          </p:cNvSpPr>
          <p:nvPr>
            <p:ph type="ftr" sz="quarter" idx="16"/>
          </p:nvPr>
        </p:nvSpPr>
        <p:spPr>
          <a:xfrm>
            <a:off x="647700" y="6273800"/>
            <a:ext cx="3529013" cy="323850"/>
          </a:xfrm>
        </p:spPr>
        <p:txBody>
          <a:bodyPr/>
          <a:lstStyle>
            <a:lvl1pPr>
              <a:defRPr/>
            </a:lvl1pPr>
          </a:lstStyle>
          <a:p>
            <a:pPr>
              <a:defRPr/>
            </a:pPr>
            <a:r>
              <a:rPr lang="en-GB"/>
              <a:t>SANAD Fund for MSME</a:t>
            </a:r>
          </a:p>
        </p:txBody>
      </p:sp>
      <p:sp>
        <p:nvSpPr>
          <p:cNvPr id="7" name="Foliennummernplatzhalter 5"/>
          <p:cNvSpPr>
            <a:spLocks noGrp="1"/>
          </p:cNvSpPr>
          <p:nvPr>
            <p:ph type="sldNum" sz="quarter" idx="17"/>
          </p:nvPr>
        </p:nvSpPr>
        <p:spPr>
          <a:xfrm>
            <a:off x="4302125" y="6273800"/>
            <a:ext cx="539750" cy="323850"/>
          </a:xfrm>
        </p:spPr>
        <p:txBody>
          <a:bodyPr/>
          <a:lstStyle>
            <a:lvl1pPr algn="ctr">
              <a:defRPr/>
            </a:lvl1pPr>
          </a:lstStyle>
          <a:p>
            <a:pPr>
              <a:defRPr/>
            </a:pPr>
            <a:fld id="{ED882B90-7195-481D-AACD-834A0C8853A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647700" y="1260000"/>
            <a:ext cx="7848736" cy="908840"/>
          </a:xfrm>
        </p:spPr>
        <p:txBody>
          <a:bodyPr/>
          <a:lstStyle/>
          <a:p>
            <a:r>
              <a:rPr lang="en-US" noProof="0" smtClean="0"/>
              <a:t>Click to edit Master title style</a:t>
            </a:r>
            <a:endParaRPr lang="en-GB" noProof="0" dirty="0"/>
          </a:p>
        </p:txBody>
      </p:sp>
      <p:sp>
        <p:nvSpPr>
          <p:cNvPr id="8" name="Textplatzhalter 7"/>
          <p:cNvSpPr>
            <a:spLocks noGrp="1"/>
          </p:cNvSpPr>
          <p:nvPr>
            <p:ph type="body" sz="quarter" idx="13"/>
          </p:nvPr>
        </p:nvSpPr>
        <p:spPr bwMode="gray">
          <a:xfrm>
            <a:off x="647700" y="2340000"/>
            <a:ext cx="7848600" cy="3960000"/>
          </a:xfrm>
        </p:spPr>
        <p:txBody>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umsplatzhalter 3"/>
          <p:cNvSpPr>
            <a:spLocks noGrp="1"/>
          </p:cNvSpPr>
          <p:nvPr>
            <p:ph type="dt" sz="half" idx="14"/>
          </p:nvPr>
        </p:nvSpPr>
        <p:spPr/>
        <p:txBody>
          <a:bodyPr/>
          <a:lstStyle>
            <a:lvl1pPr algn="r">
              <a:defRPr/>
            </a:lvl1pPr>
          </a:lstStyle>
          <a:p>
            <a:pPr>
              <a:defRPr/>
            </a:pPr>
            <a:fld id="{A0115521-1408-4984-BED9-8B578B68DECF}" type="datetime1">
              <a:rPr lang="en-GB"/>
              <a:pPr>
                <a:defRPr/>
              </a:pPr>
              <a:t>11/05/2012</a:t>
            </a:fld>
            <a:endParaRPr lang="en-GB" dirty="0"/>
          </a:p>
        </p:txBody>
      </p:sp>
      <p:sp>
        <p:nvSpPr>
          <p:cNvPr id="5" name="Fußzeilenplatzhalter 4"/>
          <p:cNvSpPr>
            <a:spLocks noGrp="1"/>
          </p:cNvSpPr>
          <p:nvPr>
            <p:ph type="ftr" sz="quarter" idx="15"/>
          </p:nvPr>
        </p:nvSpPr>
        <p:spPr>
          <a:xfrm>
            <a:off x="647700" y="6273800"/>
            <a:ext cx="3563938" cy="323850"/>
          </a:xfrm>
        </p:spPr>
        <p:txBody>
          <a:bodyPr/>
          <a:lstStyle>
            <a:lvl1pPr>
              <a:defRPr/>
            </a:lvl1pPr>
          </a:lstStyle>
          <a:p>
            <a:pPr>
              <a:defRPr/>
            </a:pPr>
            <a:r>
              <a:rPr lang="en-GB"/>
              <a:t>SANAD Fund for MSME</a:t>
            </a:r>
          </a:p>
        </p:txBody>
      </p:sp>
      <p:sp>
        <p:nvSpPr>
          <p:cNvPr id="6" name="Foliennummernplatzhalter 5"/>
          <p:cNvSpPr>
            <a:spLocks noGrp="1"/>
          </p:cNvSpPr>
          <p:nvPr>
            <p:ph type="sldNum" sz="quarter" idx="16"/>
          </p:nvPr>
        </p:nvSpPr>
        <p:spPr>
          <a:xfrm>
            <a:off x="4302125" y="6273800"/>
            <a:ext cx="539750" cy="323850"/>
          </a:xfrm>
        </p:spPr>
        <p:txBody>
          <a:bodyPr/>
          <a:lstStyle>
            <a:lvl1pPr algn="ctr">
              <a:defRPr/>
            </a:lvl1pPr>
          </a:lstStyle>
          <a:p>
            <a:pPr>
              <a:defRPr/>
            </a:pPr>
            <a:fld id="{BD70E664-8D0F-48CF-BA84-72D348BDAB16}"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a:xfrm>
            <a:off x="647700" y="1260000"/>
            <a:ext cx="7848736" cy="908840"/>
          </a:xfrm>
        </p:spPr>
        <p:txBody>
          <a:bodyPr/>
          <a:lstStyle/>
          <a:p>
            <a:r>
              <a:rPr lang="en-US" noProof="0" smtClean="0"/>
              <a:t>Click to edit Master title style</a:t>
            </a:r>
            <a:endParaRPr lang="en-GB" noProof="0" dirty="0"/>
          </a:p>
        </p:txBody>
      </p:sp>
      <p:sp>
        <p:nvSpPr>
          <p:cNvPr id="8" name="Textplatzhalter 7"/>
          <p:cNvSpPr>
            <a:spLocks noGrp="1"/>
          </p:cNvSpPr>
          <p:nvPr>
            <p:ph type="body" sz="quarter" idx="13"/>
          </p:nvPr>
        </p:nvSpPr>
        <p:spPr bwMode="gray">
          <a:xfrm>
            <a:off x="647700" y="2340000"/>
            <a:ext cx="7848600" cy="396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umsplatzhalter 3"/>
          <p:cNvSpPr>
            <a:spLocks noGrp="1"/>
          </p:cNvSpPr>
          <p:nvPr>
            <p:ph type="dt" sz="half" idx="14"/>
          </p:nvPr>
        </p:nvSpPr>
        <p:spPr/>
        <p:txBody>
          <a:bodyPr/>
          <a:lstStyle>
            <a:lvl1pPr algn="r">
              <a:defRPr/>
            </a:lvl1pPr>
          </a:lstStyle>
          <a:p>
            <a:pPr>
              <a:defRPr/>
            </a:pPr>
            <a:fld id="{E73C3F01-9AC1-407F-B316-1A3527A48DB6}" type="datetime1">
              <a:rPr lang="en-GB"/>
              <a:pPr>
                <a:defRPr/>
              </a:pPr>
              <a:t>11/05/2012</a:t>
            </a:fld>
            <a:endParaRPr lang="en-GB"/>
          </a:p>
        </p:txBody>
      </p:sp>
      <p:sp>
        <p:nvSpPr>
          <p:cNvPr id="5" name="Fußzeilenplatzhalter 4"/>
          <p:cNvSpPr>
            <a:spLocks noGrp="1"/>
          </p:cNvSpPr>
          <p:nvPr>
            <p:ph type="ftr" sz="quarter" idx="15"/>
          </p:nvPr>
        </p:nvSpPr>
        <p:spPr>
          <a:xfrm>
            <a:off x="647700" y="6273800"/>
            <a:ext cx="3492500" cy="323850"/>
          </a:xfrm>
        </p:spPr>
        <p:txBody>
          <a:bodyPr/>
          <a:lstStyle>
            <a:lvl1pPr>
              <a:defRPr/>
            </a:lvl1pPr>
          </a:lstStyle>
          <a:p>
            <a:pPr>
              <a:defRPr/>
            </a:pPr>
            <a:r>
              <a:rPr lang="en-GB"/>
              <a:t>SANAD Fund for MSME</a:t>
            </a:r>
          </a:p>
        </p:txBody>
      </p:sp>
      <p:sp>
        <p:nvSpPr>
          <p:cNvPr id="6" name="Foliennummernplatzhalter 5"/>
          <p:cNvSpPr>
            <a:spLocks noGrp="1"/>
          </p:cNvSpPr>
          <p:nvPr>
            <p:ph type="sldNum" sz="quarter" idx="16"/>
          </p:nvPr>
        </p:nvSpPr>
        <p:spPr>
          <a:xfrm>
            <a:off x="4302125" y="6273800"/>
            <a:ext cx="539750" cy="323850"/>
          </a:xfrm>
        </p:spPr>
        <p:txBody>
          <a:bodyPr/>
          <a:lstStyle>
            <a:lvl1pPr algn="ctr">
              <a:defRPr/>
            </a:lvl1pPr>
          </a:lstStyle>
          <a:p>
            <a:pPr>
              <a:defRPr/>
            </a:pPr>
            <a:fld id="{A130D505-7965-44EC-9F28-985F21E3708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647700" y="1260000"/>
            <a:ext cx="7848736" cy="908840"/>
          </a:xfrm>
        </p:spPr>
        <p:txBody>
          <a:bodyPr/>
          <a:lstStyle/>
          <a:p>
            <a:r>
              <a:rPr lang="en-US" noProof="0" smtClean="0"/>
              <a:t>Click to edit Master title style</a:t>
            </a:r>
            <a:endParaRPr lang="en-GB" noProof="0" dirty="0"/>
          </a:p>
        </p:txBody>
      </p:sp>
      <p:sp>
        <p:nvSpPr>
          <p:cNvPr id="8" name="Textplatzhalter 7"/>
          <p:cNvSpPr>
            <a:spLocks noGrp="1"/>
          </p:cNvSpPr>
          <p:nvPr>
            <p:ph type="body" sz="quarter" idx="13"/>
          </p:nvPr>
        </p:nvSpPr>
        <p:spPr bwMode="gray">
          <a:xfrm>
            <a:off x="647700" y="2340000"/>
            <a:ext cx="3780284" cy="396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extplatzhalter 7"/>
          <p:cNvSpPr>
            <a:spLocks noGrp="1"/>
          </p:cNvSpPr>
          <p:nvPr>
            <p:ph type="body" sz="quarter" idx="14"/>
          </p:nvPr>
        </p:nvSpPr>
        <p:spPr bwMode="gray">
          <a:xfrm>
            <a:off x="4716016" y="2340000"/>
            <a:ext cx="3780284" cy="3960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Datumsplatzhalter 3"/>
          <p:cNvSpPr>
            <a:spLocks noGrp="1"/>
          </p:cNvSpPr>
          <p:nvPr>
            <p:ph type="dt" sz="half" idx="15"/>
          </p:nvPr>
        </p:nvSpPr>
        <p:spPr/>
        <p:txBody>
          <a:bodyPr/>
          <a:lstStyle>
            <a:lvl1pPr algn="r">
              <a:defRPr/>
            </a:lvl1pPr>
          </a:lstStyle>
          <a:p>
            <a:pPr>
              <a:defRPr/>
            </a:pPr>
            <a:fld id="{B45D1844-32EC-40CE-9DC3-4050243CAD4B}" type="datetime1">
              <a:rPr lang="en-GB"/>
              <a:pPr>
                <a:defRPr/>
              </a:pPr>
              <a:t>11/05/2012</a:t>
            </a:fld>
            <a:endParaRPr lang="en-GB"/>
          </a:p>
        </p:txBody>
      </p:sp>
      <p:sp>
        <p:nvSpPr>
          <p:cNvPr id="6" name="Fußzeilenplatzhalter 4"/>
          <p:cNvSpPr>
            <a:spLocks noGrp="1"/>
          </p:cNvSpPr>
          <p:nvPr>
            <p:ph type="ftr" sz="quarter" idx="16"/>
          </p:nvPr>
        </p:nvSpPr>
        <p:spPr>
          <a:xfrm>
            <a:off x="647700" y="6273800"/>
            <a:ext cx="3492500" cy="323850"/>
          </a:xfrm>
        </p:spPr>
        <p:txBody>
          <a:bodyPr/>
          <a:lstStyle>
            <a:lvl1pPr>
              <a:defRPr/>
            </a:lvl1pPr>
          </a:lstStyle>
          <a:p>
            <a:pPr>
              <a:defRPr/>
            </a:pPr>
            <a:r>
              <a:rPr lang="en-GB"/>
              <a:t>SANAD Fund for MSME</a:t>
            </a:r>
          </a:p>
        </p:txBody>
      </p:sp>
      <p:sp>
        <p:nvSpPr>
          <p:cNvPr id="9" name="Foliennummernplatzhalter 5"/>
          <p:cNvSpPr>
            <a:spLocks noGrp="1"/>
          </p:cNvSpPr>
          <p:nvPr>
            <p:ph type="sldNum" sz="quarter" idx="17"/>
          </p:nvPr>
        </p:nvSpPr>
        <p:spPr>
          <a:xfrm>
            <a:off x="4302125" y="6273800"/>
            <a:ext cx="539750" cy="323850"/>
          </a:xfrm>
        </p:spPr>
        <p:txBody>
          <a:bodyPr/>
          <a:lstStyle>
            <a:lvl1pPr algn="ctr">
              <a:defRPr/>
            </a:lvl1pPr>
          </a:lstStyle>
          <a:p>
            <a:pPr>
              <a:defRPr/>
            </a:pPr>
            <a:fld id="{A2607166-75EF-4D3B-BFE0-519316520B4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bwMode="gray">
          <a:xfrm>
            <a:off x="647700" y="1260000"/>
            <a:ext cx="7848736" cy="908840"/>
          </a:xfrm>
        </p:spPr>
        <p:txBody>
          <a:bodyPr/>
          <a:lstStyle/>
          <a:p>
            <a:r>
              <a:rPr lang="en-US" noProof="0" smtClean="0"/>
              <a:t>Click to edit Master title style</a:t>
            </a:r>
            <a:endParaRPr lang="en-GB" noProof="0" dirty="0"/>
          </a:p>
        </p:txBody>
      </p:sp>
      <p:sp>
        <p:nvSpPr>
          <p:cNvPr id="3" name="Datumsplatzhalter 2"/>
          <p:cNvSpPr>
            <a:spLocks noGrp="1"/>
          </p:cNvSpPr>
          <p:nvPr>
            <p:ph type="dt" sz="half" idx="10"/>
          </p:nvPr>
        </p:nvSpPr>
        <p:spPr/>
        <p:txBody>
          <a:bodyPr/>
          <a:lstStyle>
            <a:lvl1pPr algn="r">
              <a:defRPr/>
            </a:lvl1pPr>
          </a:lstStyle>
          <a:p>
            <a:pPr>
              <a:defRPr/>
            </a:pPr>
            <a:fld id="{86CC0F56-5F99-4C42-9E44-218722C05F3D}" type="datetime1">
              <a:rPr lang="en-GB"/>
              <a:pPr>
                <a:defRPr/>
              </a:pPr>
              <a:t>11/05/2012</a:t>
            </a:fld>
            <a:endParaRPr lang="en-GB"/>
          </a:p>
        </p:txBody>
      </p:sp>
      <p:sp>
        <p:nvSpPr>
          <p:cNvPr id="4" name="Fußzeilenplatzhalter 3"/>
          <p:cNvSpPr>
            <a:spLocks noGrp="1"/>
          </p:cNvSpPr>
          <p:nvPr>
            <p:ph type="ftr" sz="quarter" idx="11"/>
          </p:nvPr>
        </p:nvSpPr>
        <p:spPr>
          <a:xfrm>
            <a:off x="647700" y="6273800"/>
            <a:ext cx="3492500" cy="323850"/>
          </a:xfrm>
        </p:spPr>
        <p:txBody>
          <a:bodyPr/>
          <a:lstStyle>
            <a:lvl1pPr>
              <a:defRPr/>
            </a:lvl1pPr>
          </a:lstStyle>
          <a:p>
            <a:pPr>
              <a:defRPr/>
            </a:pPr>
            <a:r>
              <a:rPr lang="en-GB"/>
              <a:t>SANAD Fund for MSME</a:t>
            </a:r>
          </a:p>
        </p:txBody>
      </p:sp>
      <p:sp>
        <p:nvSpPr>
          <p:cNvPr id="5" name="Foliennummernplatzhalter 4"/>
          <p:cNvSpPr>
            <a:spLocks noGrp="1"/>
          </p:cNvSpPr>
          <p:nvPr>
            <p:ph type="sldNum" sz="quarter" idx="12"/>
          </p:nvPr>
        </p:nvSpPr>
        <p:spPr>
          <a:xfrm>
            <a:off x="4302125" y="6273800"/>
            <a:ext cx="539750" cy="323850"/>
          </a:xfrm>
        </p:spPr>
        <p:txBody>
          <a:bodyPr/>
          <a:lstStyle>
            <a:lvl1pPr algn="ctr">
              <a:defRPr/>
            </a:lvl1pPr>
          </a:lstStyle>
          <a:p>
            <a:pPr>
              <a:defRPr/>
            </a:pPr>
            <a:fld id="{1FF56291-E9B0-4008-830E-A3DB2A1C8A7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lgn="r">
              <a:defRPr/>
            </a:lvl1pPr>
          </a:lstStyle>
          <a:p>
            <a:pPr>
              <a:defRPr/>
            </a:pPr>
            <a:fld id="{CA51CEFA-D00E-41F1-88FE-48DB123F5464}" type="datetime1">
              <a:rPr lang="en-GB"/>
              <a:pPr>
                <a:defRPr/>
              </a:pPr>
              <a:t>11/05/2012</a:t>
            </a:fld>
            <a:endParaRPr lang="en-GB"/>
          </a:p>
        </p:txBody>
      </p:sp>
      <p:sp>
        <p:nvSpPr>
          <p:cNvPr id="3" name="Fußzeilenplatzhalter 2"/>
          <p:cNvSpPr>
            <a:spLocks noGrp="1"/>
          </p:cNvSpPr>
          <p:nvPr>
            <p:ph type="ftr" sz="quarter" idx="11"/>
          </p:nvPr>
        </p:nvSpPr>
        <p:spPr>
          <a:xfrm>
            <a:off x="647700" y="6273800"/>
            <a:ext cx="3492500" cy="323850"/>
          </a:xfrm>
        </p:spPr>
        <p:txBody>
          <a:bodyPr/>
          <a:lstStyle>
            <a:lvl1pPr>
              <a:defRPr/>
            </a:lvl1pPr>
          </a:lstStyle>
          <a:p>
            <a:pPr>
              <a:defRPr/>
            </a:pPr>
            <a:r>
              <a:rPr lang="en-GB"/>
              <a:t>SANAD Fund for MSME</a:t>
            </a:r>
          </a:p>
        </p:txBody>
      </p:sp>
      <p:sp>
        <p:nvSpPr>
          <p:cNvPr id="4" name="Foliennummernplatzhalter 3"/>
          <p:cNvSpPr>
            <a:spLocks noGrp="1"/>
          </p:cNvSpPr>
          <p:nvPr>
            <p:ph type="sldNum" sz="quarter" idx="12"/>
          </p:nvPr>
        </p:nvSpPr>
        <p:spPr>
          <a:xfrm>
            <a:off x="4302125" y="6273800"/>
            <a:ext cx="539750" cy="323850"/>
          </a:xfrm>
        </p:spPr>
        <p:txBody>
          <a:bodyPr/>
          <a:lstStyle>
            <a:lvl1pPr algn="ctr">
              <a:defRPr/>
            </a:lvl1pPr>
          </a:lstStyle>
          <a:p>
            <a:pPr>
              <a:defRPr/>
            </a:pPr>
            <a:fld id="{900E6C2C-4397-4BE2-BC94-FD271F49089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6054" y="609946"/>
            <a:ext cx="4605879" cy="442340"/>
          </a:xfrm>
        </p:spPr>
        <p:txBody>
          <a:bodyPr/>
          <a:lstStyle/>
          <a:p>
            <a:r>
              <a:rPr lang="en-US" smtClean="0"/>
              <a:t>Click to edit Master title style</a:t>
            </a:r>
            <a:endParaRPr lang="de-DE"/>
          </a:p>
        </p:txBody>
      </p:sp>
      <p:sp>
        <p:nvSpPr>
          <p:cNvPr id="3" name="ClipArt Placeholder 2"/>
          <p:cNvSpPr>
            <a:spLocks noGrp="1"/>
          </p:cNvSpPr>
          <p:nvPr>
            <p:ph type="clipArt" sz="half" idx="1"/>
          </p:nvPr>
        </p:nvSpPr>
        <p:spPr>
          <a:xfrm>
            <a:off x="686055" y="1981892"/>
            <a:ext cx="3804636" cy="4114108"/>
          </a:xfrm>
        </p:spPr>
        <p:txBody>
          <a:bodyPr rtlCol="0">
            <a:noAutofit/>
          </a:bodyPr>
          <a:lstStyle/>
          <a:p>
            <a:pPr lvl="0"/>
            <a:endParaRPr lang="de-DE" noProof="0" smtClean="0"/>
          </a:p>
        </p:txBody>
      </p:sp>
      <p:sp>
        <p:nvSpPr>
          <p:cNvPr id="4" name="Text Placeholder 3"/>
          <p:cNvSpPr>
            <a:spLocks noGrp="1"/>
          </p:cNvSpPr>
          <p:nvPr>
            <p:ph type="body" sz="half" idx="2"/>
          </p:nvPr>
        </p:nvSpPr>
        <p:spPr>
          <a:xfrm>
            <a:off x="4653311" y="1981892"/>
            <a:ext cx="3804636" cy="41141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6"/>
          <p:cNvSpPr>
            <a:spLocks noGrp="1" noChangeArrowheads="1"/>
          </p:cNvSpPr>
          <p:nvPr>
            <p:ph type="sldNum" sz="quarter" idx="10"/>
          </p:nvPr>
        </p:nvSpPr>
        <p:spPr/>
        <p:txBody>
          <a:bodyPr/>
          <a:lstStyle>
            <a:lvl1pPr>
              <a:defRPr>
                <a:cs typeface="Arial" charset="0"/>
              </a:defRPr>
            </a:lvl1pPr>
          </a:lstStyle>
          <a:p>
            <a:pPr>
              <a:defRPr/>
            </a:pPr>
            <a:fld id="{762ED6D3-0DF8-4BAC-8676-AB900DA1AE73}" type="slidenum">
              <a:rPr lang="de-DE"/>
              <a:pPr>
                <a:defRPr/>
              </a:pPr>
              <a:t>‹#›</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7" name="Rectangle 10"/>
          <p:cNvSpPr/>
          <p:nvPr userDrawn="1"/>
        </p:nvSpPr>
        <p:spPr>
          <a:xfrm>
            <a:off x="0" y="3505200"/>
            <a:ext cx="9144000" cy="1724025"/>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defRPr/>
            </a:pPr>
            <a:endParaRPr lang="en-US" dirty="0">
              <a:solidFill>
                <a:prstClr val="black"/>
              </a:solidFill>
            </a:endParaRPr>
          </a:p>
        </p:txBody>
      </p:sp>
      <p:sp>
        <p:nvSpPr>
          <p:cNvPr id="8" name="Rectangle 10"/>
          <p:cNvSpPr/>
          <p:nvPr userDrawn="1"/>
        </p:nvSpPr>
        <p:spPr>
          <a:xfrm>
            <a:off x="0" y="1196975"/>
            <a:ext cx="9144000" cy="2841625"/>
          </a:xfrm>
          <a:prstGeom prst="rect">
            <a:avLst/>
          </a:prstGeom>
          <a:solidFill>
            <a:schemeClr val="accent6"/>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defRPr/>
            </a:pPr>
            <a:endParaRPr lang="en-US" dirty="0">
              <a:solidFill>
                <a:prstClr val="black"/>
              </a:solidFill>
            </a:endParaRPr>
          </a:p>
        </p:txBody>
      </p:sp>
      <p:pic>
        <p:nvPicPr>
          <p:cNvPr id="9" name="Grafik 6" descr="PPT.png"/>
          <p:cNvPicPr>
            <a:picLocks noChangeAspect="1"/>
          </p:cNvPicPr>
          <p:nvPr userDrawn="1"/>
        </p:nvPicPr>
        <p:blipFill>
          <a:blip r:embed="rId2"/>
          <a:srcRect/>
          <a:stretch>
            <a:fillRect/>
          </a:stretch>
        </p:blipFill>
        <p:spPr bwMode="gray">
          <a:xfrm>
            <a:off x="5437188" y="423863"/>
            <a:ext cx="3059112" cy="600075"/>
          </a:xfrm>
          <a:prstGeom prst="rect">
            <a:avLst/>
          </a:prstGeom>
          <a:noFill/>
          <a:ln w="9525">
            <a:noFill/>
            <a:miter lim="800000"/>
            <a:headEnd/>
            <a:tailEnd/>
          </a:ln>
        </p:spPr>
      </p:pic>
      <p:sp>
        <p:nvSpPr>
          <p:cNvPr id="2" name="Rectangle 2"/>
          <p:cNvSpPr>
            <a:spLocks noGrp="1"/>
          </p:cNvSpPr>
          <p:nvPr>
            <p:ph type="ctrTitle"/>
          </p:nvPr>
        </p:nvSpPr>
        <p:spPr>
          <a:xfrm>
            <a:off x="228600" y="4114800"/>
            <a:ext cx="7239000" cy="533400"/>
          </a:xfrm>
          <a:noFill/>
        </p:spPr>
        <p:txBody>
          <a:bodyPr/>
          <a:lstStyle>
            <a:lvl1pPr algn="l">
              <a:defRPr sz="2000" b="0" cap="all" spc="150" baseline="0">
                <a:solidFill>
                  <a:schemeClr val="bg1"/>
                </a:solidFill>
              </a:defRPr>
            </a:lvl1pPr>
            <a:extLst/>
          </a:lstStyle>
          <a:p>
            <a:r>
              <a:rPr lang="en-US" dirty="0" smtClean="0"/>
              <a:t>Click to edit Master title style</a:t>
            </a:r>
            <a:endParaRPr lang="en-US" dirty="0"/>
          </a:p>
        </p:txBody>
      </p:sp>
      <p:sp>
        <p:nvSpPr>
          <p:cNvPr id="3" name="Rectangle 3"/>
          <p:cNvSpPr>
            <a:spLocks noGrp="1"/>
          </p:cNvSpPr>
          <p:nvPr>
            <p:ph type="subTitle" idx="1"/>
          </p:nvPr>
        </p:nvSpPr>
        <p:spPr>
          <a:xfrm>
            <a:off x="228600" y="4706112"/>
            <a:ext cx="6934200" cy="523088"/>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6" name="Picture Placeholder 7"/>
          <p:cNvSpPr>
            <a:spLocks noGrp="1"/>
          </p:cNvSpPr>
          <p:nvPr>
            <p:ph type="pic" sz="quarter" idx="14"/>
          </p:nvPr>
        </p:nvSpPr>
        <p:spPr>
          <a:xfrm>
            <a:off x="3419940" y="1772816"/>
            <a:ext cx="2304256" cy="1656184"/>
          </a:xfrm>
        </p:spPr>
      </p:sp>
      <p:sp>
        <p:nvSpPr>
          <p:cNvPr id="27" name="Picture Placeholder 7"/>
          <p:cNvSpPr>
            <a:spLocks noGrp="1"/>
          </p:cNvSpPr>
          <p:nvPr>
            <p:ph type="pic" sz="quarter" idx="15"/>
          </p:nvPr>
        </p:nvSpPr>
        <p:spPr>
          <a:xfrm>
            <a:off x="6192180" y="1772816"/>
            <a:ext cx="2304256" cy="1656184"/>
          </a:xfrm>
        </p:spPr>
      </p:sp>
      <p:sp>
        <p:nvSpPr>
          <p:cNvPr id="25" name="Picture Placeholder 7"/>
          <p:cNvSpPr>
            <a:spLocks noGrp="1"/>
          </p:cNvSpPr>
          <p:nvPr>
            <p:ph type="pic" sz="quarter" idx="13"/>
          </p:nvPr>
        </p:nvSpPr>
        <p:spPr>
          <a:xfrm>
            <a:off x="647700" y="1772816"/>
            <a:ext cx="2304256" cy="1656184"/>
          </a:xfrm>
        </p:spPr>
      </p:sp>
      <p:sp>
        <p:nvSpPr>
          <p:cNvPr id="10" name="Rectangle 16"/>
          <p:cNvSpPr>
            <a:spLocks noGrp="1"/>
          </p:cNvSpPr>
          <p:nvPr>
            <p:ph type="ftr" sz="quarter" idx="16"/>
          </p:nvPr>
        </p:nvSpPr>
        <p:spPr/>
        <p:txBody>
          <a:bodyPr/>
          <a:lstStyle>
            <a:lvl1pPr>
              <a:defRPr dirty="0"/>
            </a:lvl1pPr>
            <a:extLst/>
          </a:lstStyle>
          <a:p>
            <a:pPr>
              <a:defRPr/>
            </a:pPr>
            <a:endParaRPr lang="en-US"/>
          </a:p>
        </p:txBody>
      </p:sp>
      <p:sp>
        <p:nvSpPr>
          <p:cNvPr id="11" name="Date Placeholder 9"/>
          <p:cNvSpPr>
            <a:spLocks noGrp="1"/>
          </p:cNvSpPr>
          <p:nvPr>
            <p:ph type="dt" sz="half" idx="17"/>
          </p:nvPr>
        </p:nvSpPr>
        <p:spPr>
          <a:xfrm>
            <a:off x="228600" y="6477000"/>
            <a:ext cx="1600200" cy="304800"/>
          </a:xfrm>
        </p:spPr>
        <p:txBody>
          <a:bodyPr anchor="ctr"/>
          <a:lstStyle>
            <a:lvl1pPr algn="l">
              <a:defRPr smtClean="0">
                <a:solidFill>
                  <a:srgbClr val="A0A0A0"/>
                </a:solidFill>
              </a:defRPr>
            </a:lvl1pPr>
            <a:extLst/>
          </a:lstStyle>
          <a:p>
            <a:pPr>
              <a:defRPr/>
            </a:pPr>
            <a:fld id="{1649B67F-8F39-4CAF-9E96-634959310C49}" type="datetime1">
              <a:rPr lang="en-US"/>
              <a:pPr>
                <a:defRPr/>
              </a:pPr>
              <a:t>11-May-2012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gray">
          <a:xfrm>
            <a:off x="647700" y="1260475"/>
            <a:ext cx="7848600" cy="908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1027" name="Textplatzhalter 2"/>
          <p:cNvSpPr>
            <a:spLocks noGrp="1"/>
          </p:cNvSpPr>
          <p:nvPr>
            <p:ph type="body" idx="1"/>
          </p:nvPr>
        </p:nvSpPr>
        <p:spPr bwMode="gray">
          <a:xfrm>
            <a:off x="647700" y="2339975"/>
            <a:ext cx="7848600" cy="3960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4" name="Datumsplatzhalter 3"/>
          <p:cNvSpPr>
            <a:spLocks noGrp="1"/>
          </p:cNvSpPr>
          <p:nvPr>
            <p:ph type="dt" sz="half" idx="2"/>
          </p:nvPr>
        </p:nvSpPr>
        <p:spPr bwMode="gray">
          <a:xfrm>
            <a:off x="5543550" y="6273800"/>
            <a:ext cx="2952750" cy="323850"/>
          </a:xfrm>
          <a:prstGeom prst="rect">
            <a:avLst/>
          </a:prstGeom>
        </p:spPr>
        <p:txBody>
          <a:bodyPr vert="horz" lIns="0" tIns="0" rIns="0" bIns="0" rtlCol="0" anchor="b" anchorCtr="0"/>
          <a:lstStyle>
            <a:lvl1pPr algn="r" eaLnBrk="0" hangingPunct="0">
              <a:defRPr sz="1000">
                <a:solidFill>
                  <a:schemeClr val="tx1"/>
                </a:solidFill>
                <a:latin typeface="Calibri" pitchFamily="34" charset="0"/>
                <a:ea typeface="ＭＳ Ｐゴシック" pitchFamily="-107" charset="-128"/>
                <a:cs typeface="ＭＳ Ｐゴシック" pitchFamily="-107" charset="-128"/>
              </a:defRPr>
            </a:lvl1pPr>
          </a:lstStyle>
          <a:p>
            <a:pPr>
              <a:defRPr/>
            </a:pPr>
            <a:fld id="{A3D746CE-1021-49BF-961D-8E47E12BC605}" type="datetime1">
              <a:rPr lang="en-GB"/>
              <a:pPr>
                <a:defRPr/>
              </a:pPr>
              <a:t>11/05/2012</a:t>
            </a:fld>
            <a:endParaRPr lang="en-GB"/>
          </a:p>
        </p:txBody>
      </p:sp>
      <p:sp>
        <p:nvSpPr>
          <p:cNvPr id="5" name="Fußzeilenplatzhalter 4"/>
          <p:cNvSpPr>
            <a:spLocks noGrp="1"/>
          </p:cNvSpPr>
          <p:nvPr>
            <p:ph type="ftr" sz="quarter" idx="3"/>
          </p:nvPr>
        </p:nvSpPr>
        <p:spPr bwMode="gray">
          <a:xfrm>
            <a:off x="647700" y="6273800"/>
            <a:ext cx="3852863" cy="323850"/>
          </a:xfrm>
          <a:prstGeom prst="rect">
            <a:avLst/>
          </a:prstGeom>
        </p:spPr>
        <p:txBody>
          <a:bodyPr vert="horz" lIns="0" tIns="0" rIns="0" bIns="0" rtlCol="0" anchor="b" anchorCtr="0"/>
          <a:lstStyle>
            <a:lvl1pPr algn="l" eaLnBrk="0" hangingPunct="0">
              <a:defRPr sz="1000">
                <a:solidFill>
                  <a:schemeClr val="tx1"/>
                </a:solidFill>
                <a:latin typeface="Calibri" pitchFamily="34" charset="0"/>
                <a:ea typeface="ＭＳ Ｐゴシック" pitchFamily="-107" charset="-128"/>
                <a:cs typeface="ＭＳ Ｐゴシック" pitchFamily="-107" charset="-128"/>
              </a:defRPr>
            </a:lvl1pPr>
          </a:lstStyle>
          <a:p>
            <a:pPr>
              <a:defRPr/>
            </a:pPr>
            <a:r>
              <a:rPr lang="en-GB"/>
              <a:t>SANAD Fund for MSME</a:t>
            </a:r>
          </a:p>
        </p:txBody>
      </p:sp>
      <p:sp>
        <p:nvSpPr>
          <p:cNvPr id="6" name="Foliennummernplatzhalter 5"/>
          <p:cNvSpPr>
            <a:spLocks noGrp="1"/>
          </p:cNvSpPr>
          <p:nvPr>
            <p:ph type="sldNum" sz="quarter" idx="4"/>
          </p:nvPr>
        </p:nvSpPr>
        <p:spPr bwMode="gray">
          <a:xfrm>
            <a:off x="4932363" y="6273800"/>
            <a:ext cx="539750" cy="323850"/>
          </a:xfrm>
          <a:prstGeom prst="rect">
            <a:avLst/>
          </a:prstGeom>
        </p:spPr>
        <p:txBody>
          <a:bodyPr vert="horz" lIns="0" tIns="0" rIns="0" bIns="0" rtlCol="0" anchor="b" anchorCtr="0"/>
          <a:lstStyle>
            <a:lvl1pPr algn="l" eaLnBrk="0" hangingPunct="0">
              <a:defRPr sz="1000">
                <a:solidFill>
                  <a:schemeClr val="tx1"/>
                </a:solidFill>
                <a:latin typeface="Calibri" pitchFamily="34" charset="0"/>
                <a:ea typeface="ＭＳ Ｐゴシック" pitchFamily="-107" charset="-128"/>
                <a:cs typeface="ＭＳ Ｐゴシック" pitchFamily="-107" charset="-128"/>
              </a:defRPr>
            </a:lvl1pPr>
          </a:lstStyle>
          <a:p>
            <a:pPr>
              <a:defRPr/>
            </a:pPr>
            <a:fld id="{DA5EAEBB-C2DB-4C5D-8AFD-D2553AE7E189}" type="slidenum">
              <a:rPr lang="en-GB"/>
              <a:pPr>
                <a:defRPr/>
              </a:pPr>
              <a:t>‹#›</a:t>
            </a:fld>
            <a:endParaRPr lang="en-GB" dirty="0"/>
          </a:p>
        </p:txBody>
      </p:sp>
      <p:pic>
        <p:nvPicPr>
          <p:cNvPr id="1031" name="Grafik 6" descr="PPT.png"/>
          <p:cNvPicPr>
            <a:picLocks noChangeAspect="1"/>
          </p:cNvPicPr>
          <p:nvPr/>
        </p:nvPicPr>
        <p:blipFill>
          <a:blip r:embed="rId11"/>
          <a:srcRect/>
          <a:stretch>
            <a:fillRect/>
          </a:stretch>
        </p:blipFill>
        <p:spPr bwMode="gray">
          <a:xfrm>
            <a:off x="6156325" y="423863"/>
            <a:ext cx="1800225"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Lst>
  <p:hf hdr="0" ftr="0" dt="0"/>
  <p:txStyles>
    <p:titleStyle>
      <a:lvl1pPr algn="l" rtl="0" eaLnBrk="0" fontAlgn="base" hangingPunct="0">
        <a:lnSpc>
          <a:spcPct val="95000"/>
        </a:lnSpc>
        <a:spcBef>
          <a:spcPct val="0"/>
        </a:spcBef>
        <a:spcAft>
          <a:spcPct val="0"/>
        </a:spcAft>
        <a:defRPr sz="2400" b="1" kern="1200">
          <a:solidFill>
            <a:schemeClr val="tx1"/>
          </a:solidFill>
          <a:latin typeface="Calibri" pitchFamily="34" charset="0"/>
          <a:ea typeface="+mj-ea"/>
          <a:cs typeface="+mj-cs"/>
        </a:defRPr>
      </a:lvl1pPr>
      <a:lvl2pPr algn="l" rtl="0" eaLnBrk="0" fontAlgn="base" hangingPunct="0">
        <a:lnSpc>
          <a:spcPct val="95000"/>
        </a:lnSpc>
        <a:spcBef>
          <a:spcPct val="0"/>
        </a:spcBef>
        <a:spcAft>
          <a:spcPct val="0"/>
        </a:spcAft>
        <a:defRPr sz="2400" b="1">
          <a:solidFill>
            <a:schemeClr val="tx1"/>
          </a:solidFill>
          <a:latin typeface="Calibri" pitchFamily="34" charset="0"/>
        </a:defRPr>
      </a:lvl2pPr>
      <a:lvl3pPr algn="l" rtl="0" eaLnBrk="0" fontAlgn="base" hangingPunct="0">
        <a:lnSpc>
          <a:spcPct val="95000"/>
        </a:lnSpc>
        <a:spcBef>
          <a:spcPct val="0"/>
        </a:spcBef>
        <a:spcAft>
          <a:spcPct val="0"/>
        </a:spcAft>
        <a:defRPr sz="2400" b="1">
          <a:solidFill>
            <a:schemeClr val="tx1"/>
          </a:solidFill>
          <a:latin typeface="Calibri" pitchFamily="34" charset="0"/>
        </a:defRPr>
      </a:lvl3pPr>
      <a:lvl4pPr algn="l" rtl="0" eaLnBrk="0" fontAlgn="base" hangingPunct="0">
        <a:lnSpc>
          <a:spcPct val="95000"/>
        </a:lnSpc>
        <a:spcBef>
          <a:spcPct val="0"/>
        </a:spcBef>
        <a:spcAft>
          <a:spcPct val="0"/>
        </a:spcAft>
        <a:defRPr sz="2400" b="1">
          <a:solidFill>
            <a:schemeClr val="tx1"/>
          </a:solidFill>
          <a:latin typeface="Calibri" pitchFamily="34" charset="0"/>
        </a:defRPr>
      </a:lvl4pPr>
      <a:lvl5pPr algn="l" rtl="0" eaLnBrk="0" fontAlgn="base" hangingPunct="0">
        <a:lnSpc>
          <a:spcPct val="95000"/>
        </a:lnSpc>
        <a:spcBef>
          <a:spcPct val="0"/>
        </a:spcBef>
        <a:spcAft>
          <a:spcPct val="0"/>
        </a:spcAft>
        <a:defRPr sz="2400" b="1">
          <a:solidFill>
            <a:schemeClr val="tx1"/>
          </a:solidFill>
          <a:latin typeface="Calibri" pitchFamily="34" charset="0"/>
        </a:defRPr>
      </a:lvl5pPr>
      <a:lvl6pPr marL="457200" algn="l" rtl="0" fontAlgn="base">
        <a:lnSpc>
          <a:spcPct val="95000"/>
        </a:lnSpc>
        <a:spcBef>
          <a:spcPct val="0"/>
        </a:spcBef>
        <a:spcAft>
          <a:spcPct val="0"/>
        </a:spcAft>
        <a:defRPr sz="2400" b="1">
          <a:solidFill>
            <a:schemeClr val="tx1"/>
          </a:solidFill>
          <a:latin typeface="Calibri" pitchFamily="34" charset="0"/>
        </a:defRPr>
      </a:lvl6pPr>
      <a:lvl7pPr marL="914400" algn="l" rtl="0" fontAlgn="base">
        <a:lnSpc>
          <a:spcPct val="95000"/>
        </a:lnSpc>
        <a:spcBef>
          <a:spcPct val="0"/>
        </a:spcBef>
        <a:spcAft>
          <a:spcPct val="0"/>
        </a:spcAft>
        <a:defRPr sz="2400" b="1">
          <a:solidFill>
            <a:schemeClr val="tx1"/>
          </a:solidFill>
          <a:latin typeface="Calibri" pitchFamily="34" charset="0"/>
        </a:defRPr>
      </a:lvl7pPr>
      <a:lvl8pPr marL="1371600" algn="l" rtl="0" fontAlgn="base">
        <a:lnSpc>
          <a:spcPct val="95000"/>
        </a:lnSpc>
        <a:spcBef>
          <a:spcPct val="0"/>
        </a:spcBef>
        <a:spcAft>
          <a:spcPct val="0"/>
        </a:spcAft>
        <a:defRPr sz="2400" b="1">
          <a:solidFill>
            <a:schemeClr val="tx1"/>
          </a:solidFill>
          <a:latin typeface="Calibri" pitchFamily="34" charset="0"/>
        </a:defRPr>
      </a:lvl8pPr>
      <a:lvl9pPr marL="1828800" algn="l" rtl="0" fontAlgn="base">
        <a:lnSpc>
          <a:spcPct val="95000"/>
        </a:lnSpc>
        <a:spcBef>
          <a:spcPct val="0"/>
        </a:spcBef>
        <a:spcAft>
          <a:spcPct val="0"/>
        </a:spcAft>
        <a:defRPr sz="2400" b="1">
          <a:solidFill>
            <a:schemeClr val="tx1"/>
          </a:solidFill>
          <a:latin typeface="Calibri" pitchFamily="34" charset="0"/>
        </a:defRPr>
      </a:lvl9pPr>
    </p:titleStyle>
    <p:bodyStyle>
      <a:lvl1pPr algn="l" rtl="0" eaLnBrk="0" fontAlgn="base" hangingPunct="0">
        <a:spcBef>
          <a:spcPct val="0"/>
        </a:spcBef>
        <a:spcAft>
          <a:spcPts val="600"/>
        </a:spcAft>
        <a:buFont typeface="Arial" pitchFamily="34" charset="0"/>
        <a:defRPr kern="1200">
          <a:solidFill>
            <a:schemeClr val="tx1"/>
          </a:solidFill>
          <a:latin typeface="Calibri" pitchFamily="34" charset="0"/>
          <a:ea typeface="+mn-ea"/>
          <a:cs typeface="+mn-cs"/>
        </a:defRPr>
      </a:lvl1pPr>
      <a:lvl2pPr marL="268288" indent="-268288" algn="l" rtl="0" eaLnBrk="0" fontAlgn="base" hangingPunct="0">
        <a:spcBef>
          <a:spcPct val="0"/>
        </a:spcBef>
        <a:spcAft>
          <a:spcPts val="600"/>
        </a:spcAft>
        <a:buFont typeface="Arial" pitchFamily="34" charset="0"/>
        <a:buChar char="•"/>
        <a:defRPr kern="1200">
          <a:solidFill>
            <a:schemeClr val="tx1"/>
          </a:solidFill>
          <a:latin typeface="Calibri" pitchFamily="34" charset="0"/>
          <a:ea typeface="+mn-ea"/>
          <a:cs typeface="+mn-cs"/>
        </a:defRPr>
      </a:lvl2pPr>
      <a:lvl3pPr marL="536575" indent="-268288" algn="l" rtl="0" eaLnBrk="0" fontAlgn="base" hangingPunct="0">
        <a:spcBef>
          <a:spcPct val="0"/>
        </a:spcBef>
        <a:spcAft>
          <a:spcPts val="600"/>
        </a:spcAft>
        <a:buFont typeface="Arial" pitchFamily="34" charset="0"/>
        <a:buChar char="–"/>
        <a:defRPr kern="1200">
          <a:solidFill>
            <a:schemeClr val="tx1"/>
          </a:solidFill>
          <a:latin typeface="Calibri" pitchFamily="34" charset="0"/>
          <a:ea typeface="+mn-ea"/>
          <a:cs typeface="+mn-cs"/>
        </a:defRPr>
      </a:lvl3pPr>
      <a:lvl4pPr marL="804863" indent="-268288" algn="l" rtl="0" eaLnBrk="0" fontAlgn="base" hangingPunct="0">
        <a:spcBef>
          <a:spcPct val="0"/>
        </a:spcBef>
        <a:spcAft>
          <a:spcPts val="600"/>
        </a:spcAft>
        <a:buFont typeface="Arial" pitchFamily="34" charset="0"/>
        <a:buChar char="–"/>
        <a:defRPr kern="1200">
          <a:solidFill>
            <a:schemeClr val="tx1"/>
          </a:solidFill>
          <a:latin typeface="Calibri" pitchFamily="34" charset="0"/>
          <a:ea typeface="+mn-ea"/>
          <a:cs typeface="+mn-cs"/>
        </a:defRPr>
      </a:lvl4pPr>
      <a:lvl5pPr marL="1074738" indent="-269875" algn="l" rtl="0" eaLnBrk="0" fontAlgn="base" hangingPunct="0">
        <a:spcBef>
          <a:spcPct val="0"/>
        </a:spcBef>
        <a:spcAft>
          <a:spcPts val="600"/>
        </a:spcAft>
        <a:buFont typeface="Arial" pitchFamily="34" charset="0"/>
        <a:buChar char="–"/>
        <a:defRPr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228600" y="4149725"/>
            <a:ext cx="7239000" cy="533400"/>
          </a:xfrm>
        </p:spPr>
        <p:txBody>
          <a:bodyPr>
            <a:normAutofit/>
          </a:bodyPr>
          <a:lstStyle>
            <a:extLst/>
          </a:lstStyle>
          <a:p>
            <a:pPr>
              <a:defRPr/>
            </a:pPr>
            <a:r>
              <a:rPr lang="en-US" sz="3200" dirty="0" smtClean="0"/>
              <a:t>SANAD Fund for MSME</a:t>
            </a:r>
            <a:endParaRPr lang="en-US" sz="3200" dirty="0"/>
          </a:p>
        </p:txBody>
      </p:sp>
      <p:sp>
        <p:nvSpPr>
          <p:cNvPr id="3" name="Rectangle 3"/>
          <p:cNvSpPr>
            <a:spLocks noGrp="1"/>
          </p:cNvSpPr>
          <p:nvPr>
            <p:ph type="subTitle" idx="1"/>
          </p:nvPr>
        </p:nvSpPr>
        <p:spPr>
          <a:xfrm>
            <a:off x="228600" y="4652963"/>
            <a:ext cx="8375650" cy="720725"/>
          </a:xfrm>
          <a:noFill/>
        </p:spPr>
        <p:txBody>
          <a:bodyPr>
            <a:noAutofit/>
          </a:bodyPr>
          <a:lstStyle>
            <a:extLst/>
          </a:lstStyle>
          <a:p>
            <a:pPr>
              <a:buFont typeface="Arial" charset="0"/>
              <a:buNone/>
              <a:defRPr/>
            </a:pPr>
            <a:r>
              <a:rPr lang="en-US" sz="2800" dirty="0" smtClean="0">
                <a:solidFill>
                  <a:schemeClr val="accent6"/>
                </a:solidFill>
              </a:rPr>
              <a:t>Investing in Employment and Entrepreneurship</a:t>
            </a:r>
            <a:endParaRPr lang="en-US" sz="2800" dirty="0">
              <a:solidFill>
                <a:schemeClr val="accent6"/>
              </a:solidFill>
            </a:endParaRPr>
          </a:p>
        </p:txBody>
      </p:sp>
      <p:pic>
        <p:nvPicPr>
          <p:cNvPr id="11" name="Picture Placeholder 10" descr="KfW_2054.jpg"/>
          <p:cNvPicPr>
            <a:picLocks noGrp="1" noChangeAspect="1"/>
          </p:cNvPicPr>
          <p:nvPr>
            <p:ph type="pic" sz="quarter" idx="15"/>
          </p:nvPr>
        </p:nvPicPr>
        <p:blipFill>
          <a:blip r:embed="rId3" cstate="print"/>
          <a:srcRect t="3663" b="3663"/>
          <a:stretch>
            <a:fillRect/>
          </a:stretch>
        </p:blipFill>
        <p:spPr>
          <a:prstGeom prst="roundRect">
            <a:avLst/>
          </a:prstGeom>
        </p:spPr>
      </p:pic>
      <p:pic>
        <p:nvPicPr>
          <p:cNvPr id="15" name="Picture Placeholder 14" descr="KfW_0681.jpg"/>
          <p:cNvPicPr>
            <a:picLocks noGrp="1" noChangeAspect="1"/>
          </p:cNvPicPr>
          <p:nvPr>
            <p:ph type="pic" sz="quarter" idx="14"/>
          </p:nvPr>
        </p:nvPicPr>
        <p:blipFill>
          <a:blip r:embed="rId4" cstate="print"/>
          <a:srcRect l="3595" r="3595"/>
          <a:stretch>
            <a:fillRect/>
          </a:stretch>
        </p:blipFill>
        <p:spPr>
          <a:prstGeom prst="roundRect">
            <a:avLst/>
          </a:prstGeom>
        </p:spPr>
      </p:pic>
      <p:pic>
        <p:nvPicPr>
          <p:cNvPr id="17" name="Picture Placeholder 16" descr="KfW_1123 - Copy.jpg"/>
          <p:cNvPicPr>
            <a:picLocks noGrp="1" noChangeAspect="1"/>
          </p:cNvPicPr>
          <p:nvPr>
            <p:ph type="pic" sz="quarter" idx="13"/>
          </p:nvPr>
        </p:nvPicPr>
        <p:blipFill>
          <a:blip r:embed="rId5" cstate="print"/>
          <a:srcRect l="3248" r="3248"/>
          <a:stretch>
            <a:fillRect/>
          </a:stretch>
        </p:blipFill>
        <p:spPr>
          <a:prstGeom prst="round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647700" y="1268413"/>
            <a:ext cx="7848600" cy="360362"/>
          </a:xfrm>
        </p:spPr>
        <p:txBody>
          <a:bodyPr/>
          <a:lstStyle/>
          <a:p>
            <a:pPr eaLnBrk="1" hangingPunct="1">
              <a:defRPr/>
            </a:pPr>
            <a:r>
              <a:rPr lang="de-DE" dirty="0" smtClean="0">
                <a:latin typeface="+mj-lt"/>
              </a:rPr>
              <a:t>Eligibility Criteria for SANAD‘s Partner Institutions</a:t>
            </a:r>
            <a:endParaRPr lang="de-DE" b="0" dirty="0" smtClean="0">
              <a:latin typeface="+mj-lt"/>
            </a:endParaRPr>
          </a:p>
        </p:txBody>
      </p:sp>
      <p:sp>
        <p:nvSpPr>
          <p:cNvPr id="18435" name="Textplatzhalter 3"/>
          <p:cNvSpPr>
            <a:spLocks noGrp="1"/>
          </p:cNvSpPr>
          <p:nvPr>
            <p:ph type="body" sz="quarter" idx="14"/>
          </p:nvPr>
        </p:nvSpPr>
        <p:spPr>
          <a:xfrm>
            <a:off x="611188" y="1844675"/>
            <a:ext cx="8064500" cy="1368425"/>
          </a:xfrm>
          <a:prstGeom prst="roundRect">
            <a:avLst/>
          </a:prstGeom>
          <a:solidFill>
            <a:schemeClr val="tx2">
              <a:alpha val="39999"/>
            </a:schemeClr>
          </a:solidFill>
        </p:spPr>
        <p:txBody>
          <a:bodyPr/>
          <a:lstStyle/>
          <a:p>
            <a:pPr marL="450850" indent="-273050" eaLnBrk="1" hangingPunct="1">
              <a:defRPr/>
            </a:pPr>
            <a:r>
              <a:rPr lang="en-US" sz="2000" b="1" dirty="0" smtClean="0">
                <a:solidFill>
                  <a:schemeClr val="bg2"/>
                </a:solidFill>
                <a:latin typeface="+mn-lt"/>
              </a:rPr>
              <a:t>MSME target group orientation</a:t>
            </a:r>
          </a:p>
          <a:p>
            <a:pPr marL="360000" indent="-270000" eaLnBrk="1" hangingPunct="1">
              <a:buSzPct val="115000"/>
              <a:buFont typeface="Arial" pitchFamily="34" charset="0"/>
              <a:buChar char="•"/>
              <a:defRPr/>
            </a:pPr>
            <a:r>
              <a:rPr lang="en-US" dirty="0" smtClean="0">
                <a:latin typeface="+mn-lt"/>
              </a:rPr>
              <a:t>Strategic orientation towards MSMEs, including approach, policies and procedures</a:t>
            </a:r>
          </a:p>
          <a:p>
            <a:pPr marL="360000" indent="-270000" eaLnBrk="1" hangingPunct="1">
              <a:buSzPct val="115000"/>
              <a:buFont typeface="Arial" pitchFamily="34" charset="0"/>
              <a:buChar char="•"/>
              <a:defRPr/>
            </a:pPr>
            <a:r>
              <a:rPr lang="en-US" dirty="0" smtClean="0">
                <a:latin typeface="+mn-lt"/>
              </a:rPr>
              <a:t>Minimum thresholds in outreach and regional diversification</a:t>
            </a:r>
          </a:p>
        </p:txBody>
      </p:sp>
      <p:sp>
        <p:nvSpPr>
          <p:cNvPr id="20484" name="Foliennummernplatzhalter 5"/>
          <p:cNvSpPr>
            <a:spLocks noGrp="1"/>
          </p:cNvSpPr>
          <p:nvPr>
            <p:ph type="sldNum" sz="quarter" idx="17"/>
          </p:nvPr>
        </p:nvSpPr>
        <p:spPr>
          <a:noFill/>
          <a:ln>
            <a:miter lim="800000"/>
            <a:headEnd/>
            <a:tailEnd/>
          </a:ln>
        </p:spPr>
        <p:txBody>
          <a:bodyPr wrap="square" numCol="1" compatLnSpc="1">
            <a:prstTxWarp prst="textNoShape">
              <a:avLst/>
            </a:prstTxWarp>
          </a:bodyPr>
          <a:lstStyle/>
          <a:p>
            <a:fld id="{D674C765-FAC1-47AF-AF50-E1EA93211647}" type="slidenum">
              <a:rPr lang="de-DE" smtClean="0">
                <a:ea typeface="ＭＳ Ｐゴシック" pitchFamily="34" charset="-128"/>
              </a:rPr>
              <a:pPr/>
              <a:t>10</a:t>
            </a:fld>
            <a:endParaRPr lang="de-DE" smtClean="0">
              <a:ea typeface="ＭＳ Ｐゴシック" pitchFamily="34" charset="-128"/>
            </a:endParaRPr>
          </a:p>
        </p:txBody>
      </p:sp>
      <p:sp>
        <p:nvSpPr>
          <p:cNvPr id="10" name="Textplatzhalter 3"/>
          <p:cNvSpPr>
            <a:spLocks noGrp="1"/>
          </p:cNvSpPr>
          <p:nvPr>
            <p:ph type="body" sz="quarter" idx="14"/>
          </p:nvPr>
        </p:nvSpPr>
        <p:spPr>
          <a:xfrm>
            <a:off x="611188" y="3392488"/>
            <a:ext cx="8064500" cy="1368425"/>
          </a:xfrm>
          <a:prstGeom prst="roundRect">
            <a:avLst/>
          </a:prstGeom>
          <a:solidFill>
            <a:schemeClr val="tx2">
              <a:alpha val="40000"/>
            </a:schemeClr>
          </a:solidFill>
        </p:spPr>
        <p:txBody>
          <a:bodyPr rtlCol="0">
            <a:noAutofit/>
          </a:bodyPr>
          <a:lstStyle/>
          <a:p>
            <a:pPr marL="355600" indent="-177800" eaLnBrk="1" fontAlgn="auto" hangingPunct="1">
              <a:spcBef>
                <a:spcPts val="0"/>
              </a:spcBef>
              <a:defRPr/>
            </a:pPr>
            <a:r>
              <a:rPr lang="en-US" sz="2000" b="1" dirty="0" smtClean="0">
                <a:solidFill>
                  <a:schemeClr val="bg2"/>
                </a:solidFill>
              </a:rPr>
              <a:t>Financial strength</a:t>
            </a:r>
          </a:p>
          <a:p>
            <a:pPr marL="360000" indent="-270000" eaLnBrk="1" fontAlgn="auto" hangingPunct="1">
              <a:spcBef>
                <a:spcPts val="0"/>
              </a:spcBef>
              <a:buSzPct val="115000"/>
              <a:buFont typeface="Arial" pitchFamily="34" charset="0"/>
              <a:buChar char="•"/>
              <a:defRPr/>
            </a:pPr>
            <a:r>
              <a:rPr lang="en-US" dirty="0" smtClean="0"/>
              <a:t>Minimum standards in key financial ratios</a:t>
            </a:r>
          </a:p>
          <a:p>
            <a:pPr marL="360000" indent="-270000" eaLnBrk="1" fontAlgn="auto" hangingPunct="1">
              <a:spcBef>
                <a:spcPts val="0"/>
              </a:spcBef>
              <a:buSzPct val="115000"/>
              <a:buFont typeface="Arial" pitchFamily="34" charset="0"/>
              <a:buChar char="•"/>
              <a:defRPr/>
            </a:pPr>
            <a:r>
              <a:rPr lang="en-US" dirty="0" smtClean="0"/>
              <a:t>Qualified management and sound internal systems and processes, e.g. risk management policies, MIS and internal controls</a:t>
            </a:r>
          </a:p>
        </p:txBody>
      </p:sp>
      <p:sp>
        <p:nvSpPr>
          <p:cNvPr id="18438" name="Textplatzhalter 3"/>
          <p:cNvSpPr>
            <a:spLocks noGrp="1"/>
          </p:cNvSpPr>
          <p:nvPr>
            <p:ph type="body" sz="quarter" idx="14"/>
          </p:nvPr>
        </p:nvSpPr>
        <p:spPr>
          <a:xfrm>
            <a:off x="611188" y="4941888"/>
            <a:ext cx="8064500" cy="1439862"/>
          </a:xfrm>
          <a:prstGeom prst="roundRect">
            <a:avLst/>
          </a:prstGeom>
          <a:solidFill>
            <a:schemeClr val="tx2">
              <a:alpha val="39999"/>
            </a:schemeClr>
          </a:solidFill>
        </p:spPr>
        <p:txBody>
          <a:bodyPr/>
          <a:lstStyle/>
          <a:p>
            <a:pPr marL="450850" indent="-273050" eaLnBrk="1" hangingPunct="1">
              <a:defRPr/>
            </a:pPr>
            <a:r>
              <a:rPr lang="en-US" sz="2000" b="1" dirty="0" smtClean="0">
                <a:solidFill>
                  <a:schemeClr val="bg2"/>
                </a:solidFill>
              </a:rPr>
              <a:t>Environmental, Social, Governance</a:t>
            </a:r>
          </a:p>
          <a:p>
            <a:pPr marL="360000" indent="-270000" eaLnBrk="1" hangingPunct="1">
              <a:buSzPct val="115000"/>
              <a:buFont typeface="Arial" pitchFamily="34" charset="0"/>
              <a:buChar char="•"/>
              <a:defRPr/>
            </a:pPr>
            <a:r>
              <a:rPr lang="en-US" dirty="0" smtClean="0"/>
              <a:t>Promotion of good governance, integrity and transparency standards</a:t>
            </a:r>
          </a:p>
          <a:p>
            <a:pPr marL="360000" indent="-270000" eaLnBrk="1" hangingPunct="1">
              <a:buSzPct val="115000"/>
              <a:buFont typeface="Arial" pitchFamily="34" charset="0"/>
              <a:buChar char="•"/>
              <a:defRPr/>
            </a:pPr>
            <a:r>
              <a:rPr lang="en-US" dirty="0" smtClean="0"/>
              <a:t>Adoption of international and local social and environmental guidelines</a:t>
            </a:r>
          </a:p>
          <a:p>
            <a:pPr marL="360000" indent="-270000" eaLnBrk="1" hangingPunct="1">
              <a:buSzPct val="115000"/>
              <a:buFont typeface="Arial" pitchFamily="34" charset="0"/>
              <a:buChar char="•"/>
              <a:defRPr/>
            </a:pPr>
            <a:r>
              <a:rPr lang="en-US" dirty="0" smtClean="0"/>
              <a:t>Adherence to Responsible Finance principles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1150938" y="1052513"/>
            <a:ext cx="5762625" cy="955675"/>
          </a:xfrm>
        </p:spPr>
        <p:txBody>
          <a:bodyPr/>
          <a:lstStyle/>
          <a:p>
            <a:r>
              <a:rPr lang="de-DE" smtClean="0"/>
              <a:t>Institutional and Fund Structure</a:t>
            </a:r>
            <a:br>
              <a:rPr lang="de-DE" smtClean="0"/>
            </a:br>
            <a:endParaRPr lang="de-DE" smtClean="0"/>
          </a:p>
        </p:txBody>
      </p:sp>
      <p:sp>
        <p:nvSpPr>
          <p:cNvPr id="21507" name="Foliennummernplatzhalter 4"/>
          <p:cNvSpPr>
            <a:spLocks noGrp="1"/>
          </p:cNvSpPr>
          <p:nvPr>
            <p:ph type="sldNum" sz="quarter" idx="17"/>
          </p:nvPr>
        </p:nvSpPr>
        <p:spPr>
          <a:noFill/>
          <a:ln>
            <a:miter lim="800000"/>
            <a:headEnd/>
            <a:tailEnd/>
          </a:ln>
        </p:spPr>
        <p:txBody>
          <a:bodyPr wrap="square" numCol="1" compatLnSpc="1">
            <a:prstTxWarp prst="textNoShape">
              <a:avLst/>
            </a:prstTxWarp>
          </a:bodyPr>
          <a:lstStyle/>
          <a:p>
            <a:fld id="{C3ED3904-53C3-4197-A62D-120D34068A39}" type="slidenum">
              <a:rPr lang="de-DE" smtClean="0">
                <a:ea typeface="ＭＳ Ｐゴシック" pitchFamily="34" charset="-128"/>
              </a:rPr>
              <a:pPr/>
              <a:t>11</a:t>
            </a:fld>
            <a:endParaRPr lang="de-DE" smtClean="0">
              <a:ea typeface="ＭＳ Ｐゴシック" pitchFamily="34" charset="-128"/>
            </a:endParaRPr>
          </a:p>
        </p:txBody>
      </p:sp>
      <p:sp>
        <p:nvSpPr>
          <p:cNvPr id="7" name="Textplatzhalter 6"/>
          <p:cNvSpPr>
            <a:spLocks noGrp="1"/>
          </p:cNvSpPr>
          <p:nvPr>
            <p:ph type="body" sz="quarter" idx="14"/>
          </p:nvPr>
        </p:nvSpPr>
        <p:spPr>
          <a:xfrm>
            <a:off x="647700" y="1052513"/>
            <a:ext cx="503238" cy="955675"/>
          </a:xfrm>
        </p:spPr>
        <p:txBody>
          <a:bodyPr/>
          <a:lstStyle/>
          <a:p>
            <a:pPr>
              <a:buFont typeface="Arial" charset="0"/>
              <a:buNone/>
              <a:defRPr/>
            </a:pPr>
            <a:r>
              <a:rPr>
                <a:solidFill>
                  <a:schemeClr val="bg2"/>
                </a:solidFill>
              </a:rPr>
              <a:t>03</a:t>
            </a:r>
          </a:p>
        </p:txBody>
      </p:sp>
      <p:pic>
        <p:nvPicPr>
          <p:cNvPr id="21509" name="Picture Placeholder 8" descr="KfW_2005 - Copy.jpg"/>
          <p:cNvPicPr>
            <a:picLocks noGrp="1" noChangeAspect="1"/>
          </p:cNvPicPr>
          <p:nvPr>
            <p:ph type="pic" sz="quarter" idx="13"/>
          </p:nvPr>
        </p:nvPicPr>
        <p:blipFill>
          <a:blip r:embed="rId2">
            <a:lum contrast="8000"/>
          </a:blip>
          <a:srcRect t="17201" b="17201"/>
          <a:stretch>
            <a:fillRect/>
          </a:stretch>
        </p:blipFill>
        <p:spPr>
          <a:xfrm>
            <a:off x="0" y="2276475"/>
            <a:ext cx="9144000" cy="38798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7700" y="1260475"/>
            <a:ext cx="7848600" cy="908050"/>
          </a:xfrm>
        </p:spPr>
        <p:txBody>
          <a:bodyPr/>
          <a:lstStyle/>
          <a:p>
            <a:r>
              <a:rPr lang="de-DE" smtClean="0"/>
              <a:t>Capital Structure</a:t>
            </a:r>
            <a:br>
              <a:rPr lang="de-DE" smtClean="0"/>
            </a:br>
            <a:r>
              <a:rPr lang="de-DE" smtClean="0">
                <a:solidFill>
                  <a:schemeClr val="bg2"/>
                </a:solidFill>
              </a:rPr>
              <a:t>Sources of funds: A public-private partnership model</a:t>
            </a:r>
            <a:endParaRPr lang="de-DE" smtClean="0"/>
          </a:p>
        </p:txBody>
      </p:sp>
      <p:sp>
        <p:nvSpPr>
          <p:cNvPr id="3" name="Text Placeholder 2"/>
          <p:cNvSpPr>
            <a:spLocks noGrp="1"/>
          </p:cNvSpPr>
          <p:nvPr>
            <p:ph type="body" sz="quarter" idx="13"/>
          </p:nvPr>
        </p:nvSpPr>
        <p:spPr>
          <a:xfrm>
            <a:off x="684213" y="2133600"/>
            <a:ext cx="5111750" cy="4175125"/>
          </a:xfrm>
        </p:spPr>
        <p:txBody>
          <a:bodyPr/>
          <a:lstStyle/>
          <a:p>
            <a:pPr marL="177800" indent="-177800">
              <a:buSzPct val="115000"/>
              <a:defRPr/>
            </a:pPr>
            <a:r>
              <a:rPr lang="en-US" sz="1800" b="1" dirty="0" smtClean="0">
                <a:solidFill>
                  <a:schemeClr val="bg2"/>
                </a:solidFill>
              </a:rPr>
              <a:t>Debt Sub-Fund</a:t>
            </a:r>
          </a:p>
          <a:p>
            <a:pPr marL="177800" indent="-177800">
              <a:buSzPct val="115000"/>
              <a:buFont typeface="Arial" pitchFamily="34" charset="0"/>
              <a:buChar char="•"/>
              <a:defRPr/>
            </a:pPr>
            <a:r>
              <a:rPr lang="en-US" sz="1650" dirty="0" smtClean="0"/>
              <a:t>Fund rests on a junior tranche of C shares financed mainly  by donors, which bear the first net loss risk</a:t>
            </a:r>
          </a:p>
          <a:p>
            <a:pPr marL="177800" indent="-177800">
              <a:buSzPct val="115000"/>
              <a:buFont typeface="Arial" pitchFamily="34" charset="0"/>
              <a:buChar char="•"/>
              <a:defRPr/>
            </a:pPr>
            <a:r>
              <a:rPr lang="en-US" sz="1650" dirty="0" smtClean="0"/>
              <a:t>B shares for tenors of 5 to 10 years are protected by C shares  and affected only if C shares are depleted</a:t>
            </a:r>
          </a:p>
          <a:p>
            <a:pPr marL="177800" indent="-177800">
              <a:buSzPct val="115000"/>
              <a:buFont typeface="Arial" pitchFamily="34" charset="0"/>
              <a:buChar char="•"/>
              <a:defRPr/>
            </a:pPr>
            <a:r>
              <a:rPr lang="en-US" sz="1650" dirty="0" smtClean="0"/>
              <a:t>A shares for tenors of 3 to 10 years only suffer potential losses if B and C shares are fully depleted</a:t>
            </a:r>
          </a:p>
          <a:p>
            <a:pPr marL="177800" indent="-177800">
              <a:buSzPct val="115000"/>
              <a:buFont typeface="Arial" pitchFamily="34" charset="0"/>
              <a:buChar char="•"/>
              <a:defRPr/>
            </a:pPr>
            <a:r>
              <a:rPr lang="en-US" sz="1650" dirty="0" smtClean="0"/>
              <a:t>Tiered risk sharing maximizes public fund leveraging</a:t>
            </a:r>
          </a:p>
          <a:p>
            <a:pPr>
              <a:buSzPct val="115000"/>
              <a:buFont typeface="Arial" charset="0"/>
              <a:buNone/>
              <a:defRPr/>
            </a:pPr>
            <a:endParaRPr lang="en-US" sz="1650" dirty="0" smtClean="0"/>
          </a:p>
          <a:p>
            <a:pPr>
              <a:buSzPct val="115000"/>
              <a:buFont typeface="Arial" charset="0"/>
              <a:buNone/>
              <a:defRPr/>
            </a:pPr>
            <a:r>
              <a:rPr lang="en-US" sz="1650" dirty="0" smtClean="0"/>
              <a:t>Subordination mechanism provides strong risk protection for senior investors and enable the Fund to channel private capital to high risk countries such as in the MENA region, supporting the region’s development of capital markets and access to long-term financing.</a:t>
            </a:r>
          </a:p>
        </p:txBody>
      </p:sp>
      <p:sp>
        <p:nvSpPr>
          <p:cNvPr id="22532" name="Slide Number Placeholder 3"/>
          <p:cNvSpPr>
            <a:spLocks noGrp="1"/>
          </p:cNvSpPr>
          <p:nvPr>
            <p:ph type="sldNum" sz="quarter" idx="16"/>
          </p:nvPr>
        </p:nvSpPr>
        <p:spPr>
          <a:noFill/>
          <a:ln>
            <a:miter lim="800000"/>
            <a:headEnd/>
            <a:tailEnd/>
          </a:ln>
        </p:spPr>
        <p:txBody>
          <a:bodyPr wrap="square" numCol="1" compatLnSpc="1">
            <a:prstTxWarp prst="textNoShape">
              <a:avLst/>
            </a:prstTxWarp>
          </a:bodyPr>
          <a:lstStyle/>
          <a:p>
            <a:fld id="{AC81B5EC-372F-4B53-83E8-8AC48D665753}" type="slidenum">
              <a:rPr lang="en-GB" smtClean="0">
                <a:ea typeface="ＭＳ Ｐゴシック" pitchFamily="34" charset="-128"/>
              </a:rPr>
              <a:pPr/>
              <a:t>12</a:t>
            </a:fld>
            <a:endParaRPr lang="en-GB" smtClean="0">
              <a:ea typeface="ＭＳ Ｐゴシック" pitchFamily="34" charset="-128"/>
            </a:endParaRPr>
          </a:p>
        </p:txBody>
      </p:sp>
      <p:pic>
        <p:nvPicPr>
          <p:cNvPr id="22533" name="Picture 3" descr="X:\SANAD\G - Communications\20 Charts\English\infografik_capital_structure_EN.jpg"/>
          <p:cNvPicPr>
            <a:picLocks noChangeAspect="1" noChangeArrowheads="1"/>
          </p:cNvPicPr>
          <p:nvPr/>
        </p:nvPicPr>
        <p:blipFill>
          <a:blip r:embed="rId2"/>
          <a:srcRect/>
          <a:stretch>
            <a:fillRect/>
          </a:stretch>
        </p:blipFill>
        <p:spPr bwMode="auto">
          <a:xfrm>
            <a:off x="5988050" y="2276475"/>
            <a:ext cx="2832100" cy="319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47700" y="1260475"/>
            <a:ext cx="7848600" cy="908050"/>
          </a:xfrm>
        </p:spPr>
        <p:txBody>
          <a:bodyPr/>
          <a:lstStyle/>
          <a:p>
            <a:r>
              <a:rPr lang="de-DE" smtClean="0"/>
              <a:t>Institutional Structure</a:t>
            </a:r>
            <a:br>
              <a:rPr lang="de-DE" smtClean="0"/>
            </a:br>
            <a:r>
              <a:rPr lang="de-DE" sz="2000" smtClean="0">
                <a:solidFill>
                  <a:schemeClr val="bg2"/>
                </a:solidFill>
              </a:rPr>
              <a:t>A solid foundation, transparent processes</a:t>
            </a:r>
          </a:p>
        </p:txBody>
      </p:sp>
      <p:sp>
        <p:nvSpPr>
          <p:cNvPr id="3" name="Text Placeholder 2"/>
          <p:cNvSpPr>
            <a:spLocks noGrp="1"/>
          </p:cNvSpPr>
          <p:nvPr>
            <p:ph type="body" sz="quarter" idx="13"/>
          </p:nvPr>
        </p:nvSpPr>
        <p:spPr>
          <a:xfrm>
            <a:off x="647700" y="2133600"/>
            <a:ext cx="4500563" cy="4167188"/>
          </a:xfrm>
        </p:spPr>
        <p:txBody>
          <a:bodyPr/>
          <a:lstStyle/>
          <a:p>
            <a:pPr marL="177800" indent="-177800">
              <a:buSzPct val="115000"/>
              <a:buFont typeface="Arial" pitchFamily="34" charset="0"/>
              <a:buChar char="•"/>
              <a:defRPr/>
            </a:pPr>
            <a:r>
              <a:rPr lang="en-US" sz="1650" dirty="0" smtClean="0"/>
              <a:t>The Board of Directors oversees the Fund‘s investment activities, defines its positioning  and monitors the service providers</a:t>
            </a:r>
          </a:p>
          <a:p>
            <a:pPr marL="177800" indent="-177800">
              <a:buSzPct val="115000"/>
              <a:buFont typeface="Arial" pitchFamily="34" charset="0"/>
              <a:buChar char="•"/>
              <a:defRPr/>
            </a:pPr>
            <a:r>
              <a:rPr lang="en-US" sz="1650" dirty="0" smtClean="0"/>
              <a:t> The Investment Committee supervises the activities of the Fund Managers and approves all SANAD investment decisions</a:t>
            </a:r>
          </a:p>
          <a:p>
            <a:pPr marL="177800" indent="-177800">
              <a:buSzPct val="115000"/>
              <a:buFont typeface="Arial" pitchFamily="34" charset="0"/>
              <a:buChar char="•"/>
              <a:defRPr/>
            </a:pPr>
            <a:r>
              <a:rPr lang="en-US" sz="1650" dirty="0" smtClean="0"/>
              <a:t> The Technical Assistance Facility Committee oversees the Facility‘s activities and approves all technical assistance projects</a:t>
            </a:r>
          </a:p>
          <a:p>
            <a:pPr>
              <a:buSzPct val="115000"/>
              <a:buFont typeface="Arial" charset="0"/>
              <a:buNone/>
              <a:defRPr/>
            </a:pPr>
            <a:endParaRPr lang="en-US" sz="1600" dirty="0" smtClean="0"/>
          </a:p>
        </p:txBody>
      </p:sp>
      <p:sp>
        <p:nvSpPr>
          <p:cNvPr id="24580" name="Slide Number Placeholder 3"/>
          <p:cNvSpPr>
            <a:spLocks noGrp="1"/>
          </p:cNvSpPr>
          <p:nvPr>
            <p:ph type="sldNum" sz="quarter" idx="16"/>
          </p:nvPr>
        </p:nvSpPr>
        <p:spPr>
          <a:noFill/>
          <a:ln>
            <a:miter lim="800000"/>
            <a:headEnd/>
            <a:tailEnd/>
          </a:ln>
        </p:spPr>
        <p:txBody>
          <a:bodyPr wrap="square" numCol="1" compatLnSpc="1">
            <a:prstTxWarp prst="textNoShape">
              <a:avLst/>
            </a:prstTxWarp>
          </a:bodyPr>
          <a:lstStyle/>
          <a:p>
            <a:fld id="{3D7649EA-71F8-4B3B-A450-889C88646B2B}" type="slidenum">
              <a:rPr lang="en-GB" smtClean="0">
                <a:ea typeface="ＭＳ Ｐゴシック" pitchFamily="34" charset="-128"/>
              </a:rPr>
              <a:pPr/>
              <a:t>13</a:t>
            </a:fld>
            <a:endParaRPr lang="en-GB" smtClean="0">
              <a:ea typeface="ＭＳ Ｐゴシック" pitchFamily="34" charset="-128"/>
            </a:endParaRPr>
          </a:p>
        </p:txBody>
      </p:sp>
      <p:pic>
        <p:nvPicPr>
          <p:cNvPr id="24581" name="Picture 2" descr="X:\SANAD\G - Communications\20 Charts\English\infografik_institutional_structure_EN.jpg"/>
          <p:cNvPicPr>
            <a:picLocks noChangeAspect="1" noChangeArrowheads="1"/>
          </p:cNvPicPr>
          <p:nvPr/>
        </p:nvPicPr>
        <p:blipFill>
          <a:blip r:embed="rId2"/>
          <a:srcRect/>
          <a:stretch>
            <a:fillRect/>
          </a:stretch>
        </p:blipFill>
        <p:spPr bwMode="auto">
          <a:xfrm>
            <a:off x="5292725" y="1125538"/>
            <a:ext cx="3575050" cy="5005387"/>
          </a:xfrm>
          <a:prstGeom prst="rect">
            <a:avLst/>
          </a:prstGeom>
          <a:noFill/>
          <a:ln w="9525">
            <a:noFill/>
            <a:miter lim="800000"/>
            <a:headEnd/>
            <a:tailEnd/>
          </a:ln>
        </p:spPr>
      </p:pic>
      <p:pic>
        <p:nvPicPr>
          <p:cNvPr id="24582" name="Picture 8" descr="kfw_Entwicklungsbank_RGB.jpg"/>
          <p:cNvPicPr>
            <a:picLocks noChangeAspect="1"/>
          </p:cNvPicPr>
          <p:nvPr/>
        </p:nvPicPr>
        <p:blipFill>
          <a:blip r:embed="rId3"/>
          <a:srcRect/>
          <a:stretch>
            <a:fillRect/>
          </a:stretch>
        </p:blipFill>
        <p:spPr bwMode="auto">
          <a:xfrm>
            <a:off x="3851275" y="5278438"/>
            <a:ext cx="1152525" cy="527050"/>
          </a:xfrm>
          <a:prstGeom prst="rect">
            <a:avLst/>
          </a:prstGeom>
          <a:noFill/>
          <a:ln w="9525">
            <a:noFill/>
            <a:miter lim="800000"/>
            <a:headEnd/>
            <a:tailEnd/>
          </a:ln>
        </p:spPr>
      </p:pic>
      <p:pic>
        <p:nvPicPr>
          <p:cNvPr id="24583" name="Picture 10" descr="BMZ_RGB_E.jpg"/>
          <p:cNvPicPr>
            <a:picLocks noChangeAspect="1"/>
          </p:cNvPicPr>
          <p:nvPr/>
        </p:nvPicPr>
        <p:blipFill>
          <a:blip r:embed="rId4"/>
          <a:srcRect/>
          <a:stretch>
            <a:fillRect/>
          </a:stretch>
        </p:blipFill>
        <p:spPr bwMode="auto">
          <a:xfrm>
            <a:off x="539750" y="5013325"/>
            <a:ext cx="2095500" cy="1069975"/>
          </a:xfrm>
          <a:prstGeom prst="rect">
            <a:avLst/>
          </a:prstGeom>
          <a:noFill/>
          <a:ln w="9525">
            <a:noFill/>
            <a:miter lim="800000"/>
            <a:headEnd/>
            <a:tailEnd/>
          </a:ln>
        </p:spPr>
      </p:pic>
      <p:pic>
        <p:nvPicPr>
          <p:cNvPr id="24584" name="Picture 9" descr="EU Flag.jpg"/>
          <p:cNvPicPr>
            <a:picLocks noChangeAspect="1"/>
          </p:cNvPicPr>
          <p:nvPr/>
        </p:nvPicPr>
        <p:blipFill>
          <a:blip r:embed="rId5"/>
          <a:srcRect/>
          <a:stretch>
            <a:fillRect/>
          </a:stretch>
        </p:blipFill>
        <p:spPr bwMode="auto">
          <a:xfrm>
            <a:off x="2447925" y="5075238"/>
            <a:ext cx="1260475" cy="84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1079500" y="1079500"/>
            <a:ext cx="7597775" cy="811213"/>
          </a:xfrm>
        </p:spPr>
        <p:txBody>
          <a:bodyPr/>
          <a:lstStyle/>
          <a:p>
            <a:pPr eaLnBrk="1" hangingPunct="1"/>
            <a:r>
              <a:rPr lang="de-DE" smtClean="0"/>
              <a:t>SANAD‘s Technical Assistance Facility</a:t>
            </a:r>
            <a:br>
              <a:rPr lang="de-DE" smtClean="0"/>
            </a:br>
            <a:r>
              <a:rPr lang="de-DE" sz="2300" b="0" smtClean="0"/>
              <a:t>Capacity Building and Training</a:t>
            </a:r>
            <a:endParaRPr lang="de-DE" sz="2300" smtClean="0"/>
          </a:p>
        </p:txBody>
      </p:sp>
      <p:sp>
        <p:nvSpPr>
          <p:cNvPr id="26627" name="Foliennummernplatzhalter 4"/>
          <p:cNvSpPr>
            <a:spLocks noGrp="1"/>
          </p:cNvSpPr>
          <p:nvPr>
            <p:ph type="sldNum" sz="quarter" idx="17"/>
          </p:nvPr>
        </p:nvSpPr>
        <p:spPr>
          <a:noFill/>
          <a:ln>
            <a:miter lim="800000"/>
            <a:headEnd/>
            <a:tailEnd/>
          </a:ln>
        </p:spPr>
        <p:txBody>
          <a:bodyPr wrap="square" numCol="1" compatLnSpc="1">
            <a:prstTxWarp prst="textNoShape">
              <a:avLst/>
            </a:prstTxWarp>
          </a:bodyPr>
          <a:lstStyle/>
          <a:p>
            <a:fld id="{EB3CB015-FDEF-4C98-AC68-DD805AF44B78}" type="slidenum">
              <a:rPr lang="de-DE" smtClean="0">
                <a:ea typeface="ＭＳ Ｐゴシック" pitchFamily="34" charset="-128"/>
              </a:rPr>
              <a:pPr/>
              <a:t>14</a:t>
            </a:fld>
            <a:endParaRPr lang="de-DE" smtClean="0">
              <a:ea typeface="ＭＳ Ｐゴシック" pitchFamily="34" charset="-128"/>
            </a:endParaRPr>
          </a:p>
        </p:txBody>
      </p:sp>
      <p:sp>
        <p:nvSpPr>
          <p:cNvPr id="7" name="Textplatzhalter 6"/>
          <p:cNvSpPr>
            <a:spLocks noGrp="1"/>
          </p:cNvSpPr>
          <p:nvPr>
            <p:ph type="body" sz="quarter" idx="14"/>
          </p:nvPr>
        </p:nvSpPr>
        <p:spPr>
          <a:xfrm>
            <a:off x="647700" y="1079500"/>
            <a:ext cx="503238" cy="811213"/>
          </a:xfrm>
        </p:spPr>
        <p:txBody>
          <a:bodyPr/>
          <a:lstStyle/>
          <a:p>
            <a:pPr fontAlgn="auto">
              <a:defRPr/>
            </a:pPr>
            <a:r>
              <a:rPr>
                <a:solidFill>
                  <a:schemeClr val="bg2"/>
                </a:solidFill>
              </a:rPr>
              <a:t>04</a:t>
            </a:r>
          </a:p>
        </p:txBody>
      </p:sp>
      <p:pic>
        <p:nvPicPr>
          <p:cNvPr id="19461" name="Picture Placeholder 14" descr="KfW_2885 - Copy.jpg"/>
          <p:cNvPicPr>
            <a:picLocks noGrp="1" noChangeAspect="1"/>
          </p:cNvPicPr>
          <p:nvPr>
            <p:ph type="pic" sz="quarter" idx="13"/>
          </p:nvPr>
        </p:nvPicPr>
        <p:blipFill>
          <a:blip r:embed="rId2">
            <a:lum contrast="6000"/>
          </a:blip>
          <a:srcRect t="18423" b="18423"/>
          <a:stretch>
            <a:fillRect/>
          </a:stretch>
        </p:blipFill>
        <p:spPr>
          <a:xfrm>
            <a:off x="0" y="2276475"/>
            <a:ext cx="9144000" cy="3879850"/>
          </a:xfrm>
          <a:prstGeom prst="round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1268413"/>
            <a:ext cx="7848600" cy="719137"/>
          </a:xfrm>
        </p:spPr>
        <p:txBody>
          <a:bodyPr rtlCol="0">
            <a:noAutofit/>
          </a:bodyPr>
          <a:lstStyle/>
          <a:p>
            <a:pPr eaLnBrk="1" fontAlgn="auto" hangingPunct="1">
              <a:spcBef>
                <a:spcPts val="0"/>
              </a:spcBef>
              <a:spcAft>
                <a:spcPts val="0"/>
              </a:spcAft>
              <a:defRPr/>
            </a:pPr>
            <a:r>
              <a:rPr lang="de-DE" dirty="0" smtClean="0"/>
              <a:t>The SANAD Technical Assistance (TA) Facility:</a:t>
            </a:r>
            <a:br>
              <a:rPr lang="de-DE" dirty="0" smtClean="0"/>
            </a:br>
            <a:r>
              <a:rPr lang="de-DE" sz="2300" dirty="0" smtClean="0">
                <a:solidFill>
                  <a:schemeClr val="bg2"/>
                </a:solidFill>
                <a:latin typeface="+mn-lt"/>
                <a:ea typeface="+mn-ea"/>
                <a:cs typeface="+mn-cs"/>
              </a:rPr>
              <a:t>Hands-on support to maximize development impact</a:t>
            </a:r>
          </a:p>
        </p:txBody>
      </p:sp>
      <p:sp>
        <p:nvSpPr>
          <p:cNvPr id="3" name="Textplatzhalter 2"/>
          <p:cNvSpPr>
            <a:spLocks noGrp="1"/>
          </p:cNvSpPr>
          <p:nvPr>
            <p:ph type="body" sz="quarter" idx="13"/>
          </p:nvPr>
        </p:nvSpPr>
        <p:spPr>
          <a:xfrm>
            <a:off x="647700" y="2133600"/>
            <a:ext cx="7848600" cy="4175125"/>
          </a:xfrm>
        </p:spPr>
        <p:txBody>
          <a:bodyPr rtlCol="0">
            <a:noAutofit/>
          </a:bodyPr>
          <a:lstStyle/>
          <a:p>
            <a:pPr eaLnBrk="1" fontAlgn="auto" hangingPunct="1">
              <a:spcBef>
                <a:spcPts val="0"/>
              </a:spcBef>
              <a:defRPr/>
            </a:pPr>
            <a:r>
              <a:rPr lang="en-US" sz="2000" dirty="0" smtClean="0">
                <a:latin typeface="+mn-lt"/>
              </a:rPr>
              <a:t>The TA Facility provides technical assistance and training to support new growth opportunities in MSME finance. </a:t>
            </a:r>
          </a:p>
          <a:p>
            <a:pPr eaLnBrk="1" fontAlgn="auto" hangingPunct="1">
              <a:spcBef>
                <a:spcPts val="0"/>
              </a:spcBef>
              <a:defRPr/>
            </a:pPr>
            <a:r>
              <a:rPr lang="en-US" sz="1800" b="1" dirty="0" smtClean="0">
                <a:solidFill>
                  <a:schemeClr val="bg2"/>
                </a:solidFill>
                <a:latin typeface="+mn-lt"/>
              </a:rPr>
              <a:t>Our objective: Support our Partner Institutions in</a:t>
            </a:r>
          </a:p>
          <a:p>
            <a:pPr marL="270000" indent="-270000" eaLnBrk="1" fontAlgn="auto" hangingPunct="1">
              <a:spcBef>
                <a:spcPts val="0"/>
              </a:spcBef>
              <a:buSzPct val="115000"/>
              <a:buFont typeface="Arial" pitchFamily="34" charset="0"/>
              <a:buChar char="•"/>
              <a:defRPr/>
            </a:pPr>
            <a:r>
              <a:rPr lang="en-US" sz="1800" dirty="0" smtClean="0"/>
              <a:t>optimizing product offerings,</a:t>
            </a:r>
          </a:p>
          <a:p>
            <a:pPr marL="270000" indent="-270000" eaLnBrk="1" fontAlgn="auto" hangingPunct="1">
              <a:spcBef>
                <a:spcPts val="0"/>
              </a:spcBef>
              <a:buSzPct val="115000"/>
              <a:buFont typeface="Arial" pitchFamily="34" charset="0"/>
              <a:buChar char="•"/>
              <a:defRPr/>
            </a:pPr>
            <a:r>
              <a:rPr lang="en-US" sz="1800" dirty="0" smtClean="0"/>
              <a:t>tapping new customer segments,</a:t>
            </a:r>
          </a:p>
          <a:p>
            <a:pPr marL="270000" indent="-270000" eaLnBrk="1" fontAlgn="auto" hangingPunct="1">
              <a:spcBef>
                <a:spcPts val="0"/>
              </a:spcBef>
              <a:buSzPct val="115000"/>
              <a:buFont typeface="Arial" pitchFamily="34" charset="0"/>
              <a:buChar char="•"/>
              <a:defRPr/>
            </a:pPr>
            <a:r>
              <a:rPr lang="en-US" sz="1800" dirty="0" smtClean="0"/>
              <a:t>adapting to alternative lending technologies, and</a:t>
            </a:r>
          </a:p>
          <a:p>
            <a:pPr marL="270000" indent="-270000" eaLnBrk="1" fontAlgn="auto" hangingPunct="1">
              <a:spcBef>
                <a:spcPts val="0"/>
              </a:spcBef>
              <a:buSzPct val="115000"/>
              <a:buFont typeface="Arial" pitchFamily="34" charset="0"/>
              <a:buChar char="•"/>
              <a:defRPr/>
            </a:pPr>
            <a:r>
              <a:rPr lang="en-US" sz="1800" dirty="0" smtClean="0"/>
              <a:t>developing new initiatives.</a:t>
            </a:r>
          </a:p>
          <a:p>
            <a:pPr eaLnBrk="1" fontAlgn="auto" hangingPunct="1">
              <a:spcBef>
                <a:spcPts val="0"/>
              </a:spcBef>
              <a:defRPr/>
            </a:pPr>
            <a:r>
              <a:rPr lang="en-US" sz="1800" b="1" dirty="0" smtClean="0">
                <a:solidFill>
                  <a:schemeClr val="bg2"/>
                </a:solidFill>
                <a:latin typeface="+mn-lt"/>
              </a:rPr>
              <a:t>SANAD’s principles:</a:t>
            </a:r>
          </a:p>
          <a:p>
            <a:pPr marL="270000" indent="-270000" eaLnBrk="1" fontAlgn="auto" hangingPunct="1">
              <a:spcBef>
                <a:spcPts val="0"/>
              </a:spcBef>
              <a:buSzPct val="115000"/>
              <a:buFont typeface="Arial" pitchFamily="34" charset="0"/>
              <a:buChar char="•"/>
              <a:defRPr/>
            </a:pPr>
            <a:r>
              <a:rPr lang="en-US" sz="1800" dirty="0" smtClean="0"/>
              <a:t>tailor technical assistance to the specific needs of our clients,</a:t>
            </a:r>
          </a:p>
          <a:p>
            <a:pPr marL="270000" indent="-270000" eaLnBrk="1" fontAlgn="auto" hangingPunct="1">
              <a:spcBef>
                <a:spcPts val="0"/>
              </a:spcBef>
              <a:buSzPct val="115000"/>
              <a:buFont typeface="Arial" pitchFamily="34" charset="0"/>
              <a:buChar char="•"/>
              <a:defRPr/>
            </a:pPr>
            <a:r>
              <a:rPr lang="en-US" sz="1800" dirty="0" smtClean="0"/>
              <a:t>institutionalize close collaboration during the project development and implementation, and</a:t>
            </a:r>
          </a:p>
          <a:p>
            <a:pPr marL="270000" indent="-270000" eaLnBrk="1" fontAlgn="auto" hangingPunct="1">
              <a:spcBef>
                <a:spcPts val="0"/>
              </a:spcBef>
              <a:buSzPct val="115000"/>
              <a:buFont typeface="Arial" pitchFamily="34" charset="0"/>
              <a:buChar char="•"/>
              <a:defRPr/>
            </a:pPr>
            <a:r>
              <a:rPr lang="en-US" sz="1800" dirty="0" smtClean="0"/>
              <a:t>ensure transparency and flexibility.</a:t>
            </a:r>
          </a:p>
          <a:p>
            <a:pPr marL="273050" indent="-273050" eaLnBrk="1" fontAlgn="auto" hangingPunct="1">
              <a:spcBef>
                <a:spcPts val="0"/>
              </a:spcBef>
              <a:buFont typeface="Arial" pitchFamily="34" charset="0"/>
              <a:buChar char="•"/>
              <a:defRPr/>
            </a:pPr>
            <a:endParaRPr lang="en-US" sz="1800" dirty="0" smtClean="0"/>
          </a:p>
        </p:txBody>
      </p:sp>
      <p:sp>
        <p:nvSpPr>
          <p:cNvPr id="27652" name="Foliennummernplatzhalter 6"/>
          <p:cNvSpPr>
            <a:spLocks noGrp="1"/>
          </p:cNvSpPr>
          <p:nvPr>
            <p:ph type="sldNum" sz="quarter" idx="16"/>
          </p:nvPr>
        </p:nvSpPr>
        <p:spPr>
          <a:noFill/>
          <a:ln>
            <a:miter lim="800000"/>
            <a:headEnd/>
            <a:tailEnd/>
          </a:ln>
        </p:spPr>
        <p:txBody>
          <a:bodyPr wrap="square" numCol="1" compatLnSpc="1">
            <a:prstTxWarp prst="textNoShape">
              <a:avLst/>
            </a:prstTxWarp>
          </a:bodyPr>
          <a:lstStyle/>
          <a:p>
            <a:fld id="{1B6AB99C-8E25-4F6E-90CF-9E9614586079}" type="slidenum">
              <a:rPr lang="de-DE" smtClean="0">
                <a:ea typeface="ＭＳ Ｐゴシック" pitchFamily="34" charset="-128"/>
              </a:rPr>
              <a:pPr/>
              <a:t>15</a:t>
            </a:fld>
            <a:endParaRPr lang="de-DE"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647700" y="1260475"/>
            <a:ext cx="7848600" cy="908050"/>
          </a:xfrm>
        </p:spPr>
        <p:txBody>
          <a:bodyPr/>
          <a:lstStyle/>
          <a:p>
            <a:r>
              <a:rPr lang="de-DE" smtClean="0"/>
              <a:t>The TA Facility‘s Target Areas</a:t>
            </a:r>
            <a:endParaRPr lang="de-DE" b="0" smtClean="0"/>
          </a:p>
        </p:txBody>
      </p:sp>
      <p:sp>
        <p:nvSpPr>
          <p:cNvPr id="3" name="Textplatzhalter 2"/>
          <p:cNvSpPr>
            <a:spLocks noGrp="1"/>
          </p:cNvSpPr>
          <p:nvPr>
            <p:ph type="body" sz="quarter" idx="13"/>
          </p:nvPr>
        </p:nvSpPr>
        <p:spPr>
          <a:xfrm>
            <a:off x="647700" y="1844675"/>
            <a:ext cx="7848600" cy="4321175"/>
          </a:xfrm>
        </p:spPr>
        <p:txBody>
          <a:bodyPr/>
          <a:lstStyle/>
          <a:p>
            <a:pPr>
              <a:buFont typeface="Arial" charset="0"/>
              <a:buNone/>
              <a:defRPr/>
            </a:pPr>
            <a:r>
              <a:rPr lang="en-US" sz="2000" dirty="0" smtClean="0"/>
              <a:t>The SANAD TA Facility provides hands-on support focused on – but not limited to – the following </a:t>
            </a:r>
            <a:r>
              <a:rPr lang="en-US" sz="2000" dirty="0" smtClean="0">
                <a:solidFill>
                  <a:schemeClr val="bg2"/>
                </a:solidFill>
              </a:rPr>
              <a:t>target areas</a:t>
            </a:r>
            <a:r>
              <a:rPr lang="en-US" sz="2000" dirty="0" smtClean="0"/>
              <a:t>:</a:t>
            </a:r>
          </a:p>
          <a:p>
            <a:pPr marL="273050" indent="-273050">
              <a:buFont typeface="Arial" pitchFamily="34" charset="0"/>
              <a:buChar char="•"/>
              <a:defRPr/>
            </a:pPr>
            <a:r>
              <a:rPr lang="en-US" dirty="0" smtClean="0"/>
              <a:t>Market and feasibility studies</a:t>
            </a:r>
          </a:p>
          <a:p>
            <a:pPr lvl="1">
              <a:buFont typeface="Arial" charset="0"/>
              <a:buChar char="•"/>
              <a:defRPr/>
            </a:pPr>
            <a:r>
              <a:rPr lang="en-US" dirty="0" smtClean="0"/>
              <a:t>Strategy design and business model development </a:t>
            </a:r>
          </a:p>
          <a:p>
            <a:pPr lvl="1">
              <a:buFont typeface="Arial" charset="0"/>
              <a:buChar char="•"/>
              <a:defRPr/>
            </a:pPr>
            <a:r>
              <a:rPr lang="en-US" dirty="0" smtClean="0"/>
              <a:t>Development of MSME finance operating models </a:t>
            </a:r>
          </a:p>
          <a:p>
            <a:pPr lvl="1">
              <a:buFont typeface="Arial" charset="0"/>
              <a:buChar char="•"/>
              <a:defRPr/>
            </a:pPr>
            <a:r>
              <a:rPr lang="en-US" dirty="0" smtClean="0"/>
              <a:t>Product development </a:t>
            </a:r>
          </a:p>
          <a:p>
            <a:pPr lvl="1">
              <a:buFont typeface="Arial" charset="0"/>
              <a:buChar char="•"/>
              <a:defRPr/>
            </a:pPr>
            <a:r>
              <a:rPr lang="en-US" dirty="0" smtClean="0"/>
              <a:t>Lending methodology </a:t>
            </a:r>
          </a:p>
          <a:p>
            <a:pPr lvl="1">
              <a:buFont typeface="Arial" charset="0"/>
              <a:buChar char="•"/>
              <a:defRPr/>
            </a:pPr>
            <a:r>
              <a:rPr lang="en-US" dirty="0" smtClean="0"/>
              <a:t>Middle management organization</a:t>
            </a:r>
          </a:p>
          <a:p>
            <a:pPr lvl="1">
              <a:buFont typeface="Arial" charset="0"/>
              <a:buChar char="•"/>
              <a:defRPr/>
            </a:pPr>
            <a:r>
              <a:rPr lang="en-US" dirty="0" smtClean="0"/>
              <a:t>Delinquency and credit risk management</a:t>
            </a:r>
          </a:p>
          <a:p>
            <a:pPr lvl="1">
              <a:buFont typeface="Arial" charset="0"/>
              <a:buChar char="•"/>
              <a:defRPr/>
            </a:pPr>
            <a:r>
              <a:rPr lang="en-US" dirty="0" smtClean="0"/>
              <a:t>Financial management and asset-liability management</a:t>
            </a:r>
          </a:p>
          <a:p>
            <a:pPr lvl="1">
              <a:buFont typeface="Arial" charset="0"/>
              <a:buChar char="•"/>
              <a:defRPr/>
            </a:pPr>
            <a:r>
              <a:rPr lang="en-US" dirty="0" smtClean="0"/>
              <a:t>Institutional transformation</a:t>
            </a:r>
          </a:p>
          <a:p>
            <a:pPr>
              <a:buFont typeface="Arial" charset="0"/>
              <a:buNone/>
              <a:defRPr/>
            </a:pPr>
            <a:r>
              <a:rPr lang="en-US" sz="2000" dirty="0" smtClean="0"/>
              <a:t>The TA Facility will also support </a:t>
            </a:r>
            <a:r>
              <a:rPr lang="en-US" sz="2000" dirty="0" smtClean="0">
                <a:solidFill>
                  <a:schemeClr val="bg2"/>
                </a:solidFill>
              </a:rPr>
              <a:t>financial sector development measures</a:t>
            </a:r>
            <a:r>
              <a:rPr lang="en-US" sz="2000" dirty="0" smtClean="0"/>
              <a:t>. </a:t>
            </a:r>
            <a:endParaRPr lang="de-DE" dirty="0">
              <a:solidFill>
                <a:schemeClr val="bg2"/>
              </a:solidFill>
            </a:endParaRPr>
          </a:p>
        </p:txBody>
      </p:sp>
      <p:sp>
        <p:nvSpPr>
          <p:cNvPr id="9" name="Foliennummernplatzhalter 8"/>
          <p:cNvSpPr>
            <a:spLocks noGrp="1"/>
          </p:cNvSpPr>
          <p:nvPr>
            <p:ph type="sldNum" sz="quarter" idx="16"/>
          </p:nvPr>
        </p:nvSpPr>
        <p:spPr/>
        <p:txBody>
          <a:bodyPr/>
          <a:lstStyle/>
          <a:p>
            <a:pPr algn="l">
              <a:defRPr/>
            </a:pPr>
            <a:fld id="{020645D1-9DAF-4797-8614-FA1ECE638B72}" type="slidenum">
              <a:rPr lang="de-DE" smtClean="0">
                <a:latin typeface="+mn-lt"/>
              </a:rPr>
              <a:pPr algn="l">
                <a:defRPr/>
              </a:pPr>
              <a:t>16</a:t>
            </a:fld>
            <a:endParaRPr lang="de-DE"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4"/>
          <p:cNvSpPr>
            <a:spLocks noGrp="1"/>
          </p:cNvSpPr>
          <p:nvPr>
            <p:ph type="sldNum" sz="quarter" idx="12"/>
          </p:nvPr>
        </p:nvSpPr>
        <p:spPr>
          <a:noFill/>
          <a:ln>
            <a:miter lim="800000"/>
            <a:headEnd/>
            <a:tailEnd/>
          </a:ln>
        </p:spPr>
        <p:txBody>
          <a:bodyPr wrap="square" numCol="1" compatLnSpc="1">
            <a:prstTxWarp prst="textNoShape">
              <a:avLst/>
            </a:prstTxWarp>
          </a:bodyPr>
          <a:lstStyle/>
          <a:p>
            <a:fld id="{103DAE11-57C5-4A21-A26B-F3802C75DA4A}" type="slidenum">
              <a:rPr lang="de-DE" smtClean="0">
                <a:ea typeface="ＭＳ Ｐゴシック" pitchFamily="34" charset="-128"/>
              </a:rPr>
              <a:pPr/>
              <a:t>17</a:t>
            </a:fld>
            <a:endParaRPr lang="de-DE" smtClean="0">
              <a:ea typeface="ＭＳ Ｐゴシック" pitchFamily="34" charset="-128"/>
            </a:endParaRPr>
          </a:p>
        </p:txBody>
      </p:sp>
      <p:sp>
        <p:nvSpPr>
          <p:cNvPr id="30723" name="Rectangle 3"/>
          <p:cNvSpPr txBox="1">
            <a:spLocks noChangeArrowheads="1"/>
          </p:cNvSpPr>
          <p:nvPr/>
        </p:nvSpPr>
        <p:spPr bwMode="auto">
          <a:xfrm>
            <a:off x="5219700" y="5373688"/>
            <a:ext cx="1944688" cy="792162"/>
          </a:xfrm>
          <a:prstGeom prst="rect">
            <a:avLst/>
          </a:prstGeom>
          <a:noFill/>
          <a:ln w="9525">
            <a:noFill/>
            <a:miter lim="800000"/>
            <a:headEnd/>
            <a:tailEnd/>
          </a:ln>
        </p:spPr>
        <p:txBody>
          <a:bodyPr lIns="0" tIns="0" rIns="0" bIns="0" anchor="b"/>
          <a:lstStyle/>
          <a:p>
            <a:pPr eaLnBrk="0" hangingPunct="0"/>
            <a:endParaRPr lang="de-DE" sz="1200">
              <a:latin typeface="Calibri" pitchFamily="34" charset="0"/>
            </a:endParaRPr>
          </a:p>
        </p:txBody>
      </p:sp>
      <p:sp>
        <p:nvSpPr>
          <p:cNvPr id="8" name="Textplatzhalter 2"/>
          <p:cNvSpPr txBox="1">
            <a:spLocks/>
          </p:cNvSpPr>
          <p:nvPr/>
        </p:nvSpPr>
        <p:spPr>
          <a:xfrm>
            <a:off x="647700" y="1989138"/>
            <a:ext cx="7848600" cy="4311650"/>
          </a:xfrm>
          <a:prstGeom prst="rect">
            <a:avLst/>
          </a:prstGeom>
        </p:spPr>
        <p:txBody>
          <a:bodyPr/>
          <a:lstStyle/>
          <a:p>
            <a:pPr fontAlgn="auto">
              <a:spcBef>
                <a:spcPts val="0"/>
              </a:spcBef>
              <a:spcAft>
                <a:spcPts val="600"/>
              </a:spcAft>
              <a:buFont typeface="Arial" pitchFamily="34" charset="0"/>
              <a:buNone/>
              <a:defRPr/>
            </a:pPr>
            <a:endParaRPr lang="de-DE" sz="1600" dirty="0">
              <a:solidFill>
                <a:schemeClr val="bg2"/>
              </a:solidFill>
              <a:latin typeface="Calibri" pitchFamily="34" charset="0"/>
              <a:ea typeface="+mn-ea"/>
            </a:endParaRPr>
          </a:p>
        </p:txBody>
      </p:sp>
      <p:pic>
        <p:nvPicPr>
          <p:cNvPr id="30725" name="Picture 13" descr="kfw_Entwicklungsbank_RGB.jpg"/>
          <p:cNvPicPr>
            <a:picLocks noChangeAspect="1"/>
          </p:cNvPicPr>
          <p:nvPr/>
        </p:nvPicPr>
        <p:blipFill>
          <a:blip r:embed="rId2"/>
          <a:srcRect/>
          <a:stretch>
            <a:fillRect/>
          </a:stretch>
        </p:blipFill>
        <p:spPr bwMode="auto">
          <a:xfrm>
            <a:off x="5219700" y="3357563"/>
            <a:ext cx="1439863" cy="658812"/>
          </a:xfrm>
          <a:prstGeom prst="rect">
            <a:avLst/>
          </a:prstGeom>
          <a:noFill/>
          <a:ln w="9525">
            <a:noFill/>
            <a:miter lim="800000"/>
            <a:headEnd/>
            <a:tailEnd/>
          </a:ln>
        </p:spPr>
      </p:pic>
      <p:pic>
        <p:nvPicPr>
          <p:cNvPr id="30726" name="Picture 14" descr="EU Flag.jpg"/>
          <p:cNvPicPr>
            <a:picLocks noChangeAspect="1"/>
          </p:cNvPicPr>
          <p:nvPr/>
        </p:nvPicPr>
        <p:blipFill>
          <a:blip r:embed="rId3"/>
          <a:srcRect/>
          <a:stretch>
            <a:fillRect/>
          </a:stretch>
        </p:blipFill>
        <p:spPr bwMode="auto">
          <a:xfrm>
            <a:off x="2843213" y="3284538"/>
            <a:ext cx="1260475" cy="846137"/>
          </a:xfrm>
          <a:prstGeom prst="rect">
            <a:avLst/>
          </a:prstGeom>
          <a:noFill/>
          <a:ln w="9525">
            <a:noFill/>
            <a:miter lim="800000"/>
            <a:headEnd/>
            <a:tailEnd/>
          </a:ln>
        </p:spPr>
      </p:pic>
      <p:pic>
        <p:nvPicPr>
          <p:cNvPr id="30727" name="Picture 15" descr="BMZ_RGB_E.jpg"/>
          <p:cNvPicPr>
            <a:picLocks noChangeAspect="1"/>
          </p:cNvPicPr>
          <p:nvPr/>
        </p:nvPicPr>
        <p:blipFill>
          <a:blip r:embed="rId4"/>
          <a:srcRect/>
          <a:stretch>
            <a:fillRect/>
          </a:stretch>
        </p:blipFill>
        <p:spPr bwMode="auto">
          <a:xfrm>
            <a:off x="539750" y="3213100"/>
            <a:ext cx="1800225" cy="917575"/>
          </a:xfrm>
          <a:prstGeom prst="rect">
            <a:avLst/>
          </a:prstGeom>
          <a:noFill/>
          <a:ln w="9525">
            <a:noFill/>
            <a:miter lim="800000"/>
            <a:headEnd/>
            <a:tailEnd/>
          </a:ln>
        </p:spPr>
      </p:pic>
      <p:sp>
        <p:nvSpPr>
          <p:cNvPr id="23560" name="Titel 1"/>
          <p:cNvSpPr>
            <a:spLocks noGrp="1"/>
          </p:cNvSpPr>
          <p:nvPr>
            <p:ph type="title"/>
          </p:nvPr>
        </p:nvSpPr>
        <p:spPr>
          <a:xfrm>
            <a:off x="647700" y="1079500"/>
            <a:ext cx="7848600" cy="503238"/>
          </a:xfrm>
        </p:spPr>
        <p:txBody>
          <a:bodyPr/>
          <a:lstStyle/>
          <a:p>
            <a:pPr eaLnBrk="1" hangingPunct="1">
              <a:defRPr/>
            </a:pPr>
            <a:r>
              <a:rPr lang="de-DE" dirty="0" smtClean="0">
                <a:latin typeface="+mj-lt"/>
              </a:rPr>
              <a:t>SANAD Fund for MSME</a:t>
            </a:r>
            <a:r>
              <a:rPr lang="de-DE" dirty="0" smtClean="0"/>
              <a:t/>
            </a:r>
            <a:br>
              <a:rPr lang="de-DE" dirty="0" smtClean="0"/>
            </a:br>
            <a:endParaRPr lang="de-DE" b="0" dirty="0" smtClean="0">
              <a:latin typeface="+mj-lt"/>
            </a:endParaRPr>
          </a:p>
        </p:txBody>
      </p:sp>
      <p:sp>
        <p:nvSpPr>
          <p:cNvPr id="15" name="TextBox 14"/>
          <p:cNvSpPr txBox="1"/>
          <p:nvPr/>
        </p:nvSpPr>
        <p:spPr>
          <a:xfrm>
            <a:off x="5219700" y="2443163"/>
            <a:ext cx="2736850" cy="338137"/>
          </a:xfrm>
          <a:prstGeom prst="rect">
            <a:avLst/>
          </a:prstGeom>
          <a:noFill/>
        </p:spPr>
        <p:txBody>
          <a:bodyPr>
            <a:spAutoFit/>
          </a:bodyPr>
          <a:lstStyle/>
          <a:p>
            <a:pPr>
              <a:defRPr/>
            </a:pPr>
            <a:r>
              <a:rPr lang="de-DE" sz="1600" dirty="0">
                <a:solidFill>
                  <a:schemeClr val="tx2">
                    <a:lumMod val="50000"/>
                  </a:schemeClr>
                </a:solidFill>
              </a:rPr>
              <a:t>Initiated by</a:t>
            </a:r>
          </a:p>
        </p:txBody>
      </p:sp>
      <p:sp>
        <p:nvSpPr>
          <p:cNvPr id="16" name="TextBox 15"/>
          <p:cNvSpPr txBox="1"/>
          <p:nvPr/>
        </p:nvSpPr>
        <p:spPr>
          <a:xfrm>
            <a:off x="647700" y="2443163"/>
            <a:ext cx="2736850" cy="338137"/>
          </a:xfrm>
          <a:prstGeom prst="rect">
            <a:avLst/>
          </a:prstGeom>
          <a:noFill/>
        </p:spPr>
        <p:txBody>
          <a:bodyPr>
            <a:spAutoFit/>
          </a:bodyPr>
          <a:lstStyle/>
          <a:p>
            <a:pPr>
              <a:defRPr/>
            </a:pPr>
            <a:r>
              <a:rPr lang="de-DE" sz="1600" dirty="0">
                <a:solidFill>
                  <a:schemeClr val="tx2">
                    <a:lumMod val="50000"/>
                  </a:schemeClr>
                </a:solidFill>
              </a:rPr>
              <a:t>Funded by</a:t>
            </a:r>
          </a:p>
        </p:txBody>
      </p:sp>
      <p:sp>
        <p:nvSpPr>
          <p:cNvPr id="30731" name="Foliennummernplatzhalter 4"/>
          <p:cNvSpPr txBox="1">
            <a:spLocks/>
          </p:cNvSpPr>
          <p:nvPr/>
        </p:nvSpPr>
        <p:spPr bwMode="gray">
          <a:xfrm>
            <a:off x="4302125" y="6273800"/>
            <a:ext cx="539750" cy="323850"/>
          </a:xfrm>
          <a:prstGeom prst="rect">
            <a:avLst/>
          </a:prstGeom>
          <a:noFill/>
          <a:ln w="9525">
            <a:noFill/>
            <a:miter lim="800000"/>
            <a:headEnd/>
            <a:tailEnd/>
          </a:ln>
        </p:spPr>
        <p:txBody>
          <a:bodyPr lIns="0" tIns="0" rIns="0" bIns="0" anchor="b"/>
          <a:lstStyle/>
          <a:p>
            <a:pPr algn="ctr" eaLnBrk="0" hangingPunct="0"/>
            <a:fld id="{ACFCC507-4840-42B5-9D48-835CF8434952}" type="slidenum">
              <a:rPr lang="de-DE" sz="1000">
                <a:latin typeface="Calibri" pitchFamily="34" charset="0"/>
              </a:rPr>
              <a:pPr algn="ctr" eaLnBrk="0" hangingPunct="0"/>
              <a:t>17</a:t>
            </a:fld>
            <a:endParaRPr lang="de-DE" sz="1000">
              <a:latin typeface="Calibri" pitchFamily="34" charset="0"/>
            </a:endParaRPr>
          </a:p>
        </p:txBody>
      </p:sp>
      <p:sp>
        <p:nvSpPr>
          <p:cNvPr id="30732" name="Rectangle 3"/>
          <p:cNvSpPr txBox="1">
            <a:spLocks noChangeArrowheads="1"/>
          </p:cNvSpPr>
          <p:nvPr/>
        </p:nvSpPr>
        <p:spPr bwMode="auto">
          <a:xfrm>
            <a:off x="5219700" y="5373688"/>
            <a:ext cx="1944688" cy="792162"/>
          </a:xfrm>
          <a:prstGeom prst="rect">
            <a:avLst/>
          </a:prstGeom>
          <a:noFill/>
          <a:ln w="9525">
            <a:noFill/>
            <a:miter lim="800000"/>
            <a:headEnd/>
            <a:tailEnd/>
          </a:ln>
        </p:spPr>
        <p:txBody>
          <a:bodyPr lIns="0" tIns="0" rIns="0" bIns="0" anchor="b"/>
          <a:lstStyle/>
          <a:p>
            <a:endParaRPr lang="de-DE" sz="1200">
              <a:latin typeface="Calibri" pitchFamily="34" charset="0"/>
            </a:endParaRPr>
          </a:p>
        </p:txBody>
      </p:sp>
      <p:sp>
        <p:nvSpPr>
          <p:cNvPr id="17" name="Textplatzhalter 2"/>
          <p:cNvSpPr txBox="1">
            <a:spLocks/>
          </p:cNvSpPr>
          <p:nvPr/>
        </p:nvSpPr>
        <p:spPr>
          <a:xfrm>
            <a:off x="647700" y="1989138"/>
            <a:ext cx="7848600" cy="4311650"/>
          </a:xfrm>
          <a:prstGeom prst="rect">
            <a:avLst/>
          </a:prstGeom>
        </p:spPr>
        <p:txBody>
          <a:bodyPr/>
          <a:lstStyle/>
          <a:p>
            <a:pPr fontAlgn="auto">
              <a:spcBef>
                <a:spcPts val="0"/>
              </a:spcBef>
              <a:spcAft>
                <a:spcPts val="600"/>
              </a:spcAft>
              <a:buFont typeface="Arial" pitchFamily="34" charset="0"/>
              <a:buNone/>
              <a:defRPr/>
            </a:pPr>
            <a:endParaRPr lang="de-DE" sz="1600" dirty="0">
              <a:solidFill>
                <a:schemeClr val="bg2"/>
              </a:solidFill>
              <a:latin typeface="Calibri" pitchFamily="34" charset="0"/>
              <a:ea typeface="+mn-ea"/>
            </a:endParaRPr>
          </a:p>
        </p:txBody>
      </p:sp>
      <p:pic>
        <p:nvPicPr>
          <p:cNvPr id="30734" name="Picture 17" descr="kfw_Entwicklungsbank_RGB.jpg"/>
          <p:cNvPicPr>
            <a:picLocks noChangeAspect="1"/>
          </p:cNvPicPr>
          <p:nvPr/>
        </p:nvPicPr>
        <p:blipFill>
          <a:blip r:embed="rId2"/>
          <a:srcRect/>
          <a:stretch>
            <a:fillRect/>
          </a:stretch>
        </p:blipFill>
        <p:spPr bwMode="auto">
          <a:xfrm>
            <a:off x="3563938" y="2997200"/>
            <a:ext cx="1439862" cy="658813"/>
          </a:xfrm>
          <a:prstGeom prst="rect">
            <a:avLst/>
          </a:prstGeom>
          <a:noFill/>
          <a:ln w="9525">
            <a:noFill/>
            <a:miter lim="800000"/>
            <a:headEnd/>
            <a:tailEnd/>
          </a:ln>
        </p:spPr>
      </p:pic>
      <p:pic>
        <p:nvPicPr>
          <p:cNvPr id="30735" name="Picture 18" descr="EU Flag.jpg"/>
          <p:cNvPicPr>
            <a:picLocks noChangeAspect="1"/>
          </p:cNvPicPr>
          <p:nvPr/>
        </p:nvPicPr>
        <p:blipFill>
          <a:blip r:embed="rId3"/>
          <a:srcRect/>
          <a:stretch>
            <a:fillRect/>
          </a:stretch>
        </p:blipFill>
        <p:spPr bwMode="auto">
          <a:xfrm>
            <a:off x="971550" y="4221163"/>
            <a:ext cx="1260475" cy="846137"/>
          </a:xfrm>
          <a:prstGeom prst="rect">
            <a:avLst/>
          </a:prstGeom>
          <a:noFill/>
          <a:ln w="9525">
            <a:noFill/>
            <a:miter lim="800000"/>
            <a:headEnd/>
            <a:tailEnd/>
          </a:ln>
        </p:spPr>
      </p:pic>
      <p:pic>
        <p:nvPicPr>
          <p:cNvPr id="30736" name="Picture 19" descr="BMZ_RGB_E.jpg"/>
          <p:cNvPicPr>
            <a:picLocks noChangeAspect="1"/>
          </p:cNvPicPr>
          <p:nvPr/>
        </p:nvPicPr>
        <p:blipFill>
          <a:blip r:embed="rId4"/>
          <a:srcRect/>
          <a:stretch>
            <a:fillRect/>
          </a:stretch>
        </p:blipFill>
        <p:spPr bwMode="auto">
          <a:xfrm>
            <a:off x="684213" y="2924175"/>
            <a:ext cx="1798637" cy="919163"/>
          </a:xfrm>
          <a:prstGeom prst="rect">
            <a:avLst/>
          </a:prstGeom>
          <a:noFill/>
          <a:ln w="9525">
            <a:noFill/>
            <a:miter lim="800000"/>
            <a:headEnd/>
            <a:tailEnd/>
          </a:ln>
        </p:spPr>
      </p:pic>
      <p:sp>
        <p:nvSpPr>
          <p:cNvPr id="21" name="Titel 1"/>
          <p:cNvSpPr txBox="1">
            <a:spLocks/>
          </p:cNvSpPr>
          <p:nvPr/>
        </p:nvSpPr>
        <p:spPr bwMode="gray">
          <a:xfrm>
            <a:off x="647700" y="1916113"/>
            <a:ext cx="7848600" cy="4321175"/>
          </a:xfrm>
          <a:prstGeom prst="roundRect">
            <a:avLst/>
          </a:prstGeom>
          <a:ln>
            <a:noFill/>
          </a:ln>
        </p:spPr>
        <p:style>
          <a:lnRef idx="2">
            <a:schemeClr val="accent5"/>
          </a:lnRef>
          <a:fillRef idx="1">
            <a:schemeClr val="lt1"/>
          </a:fillRef>
          <a:effectRef idx="0">
            <a:schemeClr val="accent5"/>
          </a:effectRef>
          <a:fontRef idx="minor">
            <a:schemeClr val="dk1"/>
          </a:fontRef>
        </p:style>
        <p:txBody>
          <a:bodyPr lIns="0" tIns="0" rIns="0" bIns="0"/>
          <a:lstStyle/>
          <a:p>
            <a:pPr fontAlgn="auto">
              <a:spcBef>
                <a:spcPts val="0"/>
              </a:spcBef>
              <a:spcAft>
                <a:spcPts val="600"/>
              </a:spcAft>
              <a:defRPr/>
            </a:pPr>
            <a:endParaRPr lang="de-DE" sz="1600" b="1" dirty="0">
              <a:solidFill>
                <a:schemeClr val="tx2"/>
              </a:solidFill>
            </a:endParaRPr>
          </a:p>
          <a:p>
            <a:pPr fontAlgn="auto">
              <a:spcBef>
                <a:spcPts val="0"/>
              </a:spcBef>
              <a:spcAft>
                <a:spcPts val="600"/>
              </a:spcAft>
              <a:defRPr/>
            </a:pPr>
            <a:endParaRPr lang="de-DE" sz="1600" b="1" dirty="0">
              <a:solidFill>
                <a:schemeClr val="tx2"/>
              </a:solidFill>
            </a:endParaRPr>
          </a:p>
          <a:p>
            <a:pPr fontAlgn="auto">
              <a:spcBef>
                <a:spcPts val="0"/>
              </a:spcBef>
              <a:spcAft>
                <a:spcPts val="600"/>
              </a:spcAft>
              <a:defRPr/>
            </a:pPr>
            <a:endParaRPr lang="de-DE" sz="1600" b="1" dirty="0">
              <a:solidFill>
                <a:schemeClr val="tx2"/>
              </a:solidFill>
            </a:endParaRPr>
          </a:p>
          <a:p>
            <a:pPr fontAlgn="auto">
              <a:spcBef>
                <a:spcPts val="0"/>
              </a:spcBef>
              <a:spcAft>
                <a:spcPts val="600"/>
              </a:spcAft>
              <a:defRPr/>
            </a:pPr>
            <a:r>
              <a:rPr lang="de-DE" sz="1600" b="1" dirty="0">
                <a:solidFill>
                  <a:schemeClr val="bg2"/>
                </a:solidFill>
              </a:rPr>
              <a:t>Funded by	</a:t>
            </a:r>
          </a:p>
          <a:p>
            <a:pPr fontAlgn="auto">
              <a:spcBef>
                <a:spcPts val="0"/>
              </a:spcBef>
              <a:spcAft>
                <a:spcPts val="600"/>
              </a:spcAft>
              <a:defRPr/>
            </a:pPr>
            <a:endParaRPr lang="de-DE" sz="1600" b="1" dirty="0">
              <a:solidFill>
                <a:schemeClr val="bg2"/>
              </a:solidFill>
            </a:endParaRPr>
          </a:p>
          <a:p>
            <a:pPr fontAlgn="auto">
              <a:spcBef>
                <a:spcPts val="0"/>
              </a:spcBef>
              <a:spcAft>
                <a:spcPts val="600"/>
              </a:spcAft>
              <a:defRPr/>
            </a:pPr>
            <a:endParaRPr lang="de-DE" sz="1600" b="1" dirty="0">
              <a:solidFill>
                <a:schemeClr val="bg2"/>
              </a:solidFill>
            </a:endParaRPr>
          </a:p>
          <a:p>
            <a:pPr fontAlgn="auto">
              <a:spcBef>
                <a:spcPts val="0"/>
              </a:spcBef>
              <a:spcAft>
                <a:spcPts val="600"/>
              </a:spcAft>
              <a:defRPr/>
            </a:pPr>
            <a:r>
              <a:rPr lang="de-DE" sz="1600" b="1" dirty="0">
                <a:solidFill>
                  <a:schemeClr val="bg2"/>
                </a:solidFill>
              </a:rPr>
              <a:t>Initiated by			</a:t>
            </a:r>
          </a:p>
          <a:p>
            <a:pPr fontAlgn="auto">
              <a:spcBef>
                <a:spcPts val="0"/>
              </a:spcBef>
              <a:spcAft>
                <a:spcPts val="600"/>
              </a:spcAft>
              <a:defRPr/>
            </a:pPr>
            <a:endParaRPr lang="de-DE" sz="1600" b="1" dirty="0">
              <a:solidFill>
                <a:schemeClr val="bg2"/>
              </a:solidFill>
            </a:endParaRPr>
          </a:p>
          <a:p>
            <a:pPr fontAlgn="auto">
              <a:spcBef>
                <a:spcPts val="0"/>
              </a:spcBef>
              <a:spcAft>
                <a:spcPts val="600"/>
              </a:spcAft>
              <a:defRPr/>
            </a:pPr>
            <a:endParaRPr lang="de-DE" sz="1600" b="1" dirty="0">
              <a:solidFill>
                <a:schemeClr val="bg2"/>
              </a:solidFill>
            </a:endParaRPr>
          </a:p>
          <a:p>
            <a:pPr fontAlgn="auto">
              <a:spcBef>
                <a:spcPts val="0"/>
              </a:spcBef>
              <a:spcAft>
                <a:spcPts val="600"/>
              </a:spcAft>
              <a:defRPr/>
            </a:pPr>
            <a:r>
              <a:rPr lang="de-DE" sz="1600" b="1" dirty="0">
                <a:solidFill>
                  <a:schemeClr val="bg2"/>
                </a:solidFill>
              </a:rPr>
              <a:t>Managed by</a:t>
            </a:r>
          </a:p>
          <a:p>
            <a:pPr fontAlgn="auto">
              <a:spcBef>
                <a:spcPts val="0"/>
              </a:spcBef>
              <a:spcAft>
                <a:spcPts val="600"/>
              </a:spcAft>
              <a:defRPr/>
            </a:pPr>
            <a:endParaRPr lang="de-DE" sz="1200" dirty="0">
              <a:solidFill>
                <a:schemeClr val="bg2"/>
              </a:solidFill>
            </a:endParaRPr>
          </a:p>
          <a:p>
            <a:pPr fontAlgn="auto">
              <a:spcBef>
                <a:spcPts val="0"/>
              </a:spcBef>
              <a:spcAft>
                <a:spcPts val="600"/>
              </a:spcAft>
              <a:defRPr/>
            </a:pPr>
            <a:r>
              <a:rPr lang="de-DE" sz="1200" dirty="0"/>
              <a:t>	</a:t>
            </a:r>
          </a:p>
          <a:p>
            <a:pPr fontAlgn="auto">
              <a:spcBef>
                <a:spcPts val="0"/>
              </a:spcBef>
              <a:spcAft>
                <a:spcPts val="600"/>
              </a:spcAft>
              <a:defRPr/>
            </a:pPr>
            <a:endParaRPr lang="de-DE" sz="1200" dirty="0"/>
          </a:p>
          <a:p>
            <a:pPr fontAlgn="auto">
              <a:spcBef>
                <a:spcPts val="0"/>
              </a:spcBef>
              <a:spcAft>
                <a:spcPts val="600"/>
              </a:spcAft>
              <a:defRPr/>
            </a:pPr>
            <a:endParaRPr lang="de-DE" sz="1200" dirty="0"/>
          </a:p>
          <a:p>
            <a:pPr fontAlgn="auto">
              <a:spcBef>
                <a:spcPts val="0"/>
              </a:spcBef>
              <a:spcAft>
                <a:spcPts val="600"/>
              </a:spcAft>
              <a:defRPr/>
            </a:pPr>
            <a:endParaRPr lang="de-DE" sz="1200" dirty="0"/>
          </a:p>
        </p:txBody>
      </p:sp>
      <p:sp>
        <p:nvSpPr>
          <p:cNvPr id="22" name="Titel 1"/>
          <p:cNvSpPr txBox="1">
            <a:spLocks/>
          </p:cNvSpPr>
          <p:nvPr/>
        </p:nvSpPr>
        <p:spPr bwMode="gray">
          <a:xfrm>
            <a:off x="647700" y="1916113"/>
            <a:ext cx="7848600" cy="4321175"/>
          </a:xfrm>
          <a:prstGeom prst="roundRect">
            <a:avLst/>
          </a:prstGeom>
          <a:ln/>
        </p:spPr>
        <p:style>
          <a:lnRef idx="2">
            <a:schemeClr val="accent5"/>
          </a:lnRef>
          <a:fillRef idx="1">
            <a:schemeClr val="lt1"/>
          </a:fillRef>
          <a:effectRef idx="0">
            <a:schemeClr val="accent5"/>
          </a:effectRef>
          <a:fontRef idx="minor">
            <a:schemeClr val="dk1"/>
          </a:fontRef>
        </p:style>
        <p:txBody>
          <a:bodyPr lIns="0" tIns="0" rIns="0" bIns="0"/>
          <a:lstStyle/>
          <a:p>
            <a:pPr fontAlgn="auto">
              <a:spcBef>
                <a:spcPts val="0"/>
              </a:spcBef>
              <a:spcAft>
                <a:spcPts val="600"/>
              </a:spcAft>
              <a:defRPr/>
            </a:pPr>
            <a:endParaRPr lang="de-DE" sz="1600" b="1" dirty="0">
              <a:solidFill>
                <a:schemeClr val="tx2"/>
              </a:solidFill>
            </a:endParaRPr>
          </a:p>
          <a:p>
            <a:pPr fontAlgn="auto">
              <a:spcBef>
                <a:spcPts val="0"/>
              </a:spcBef>
              <a:spcAft>
                <a:spcPts val="600"/>
              </a:spcAft>
              <a:defRPr/>
            </a:pPr>
            <a:endParaRPr lang="de-DE" sz="1600" b="1" dirty="0">
              <a:solidFill>
                <a:schemeClr val="tx2"/>
              </a:solidFill>
            </a:endParaRPr>
          </a:p>
          <a:p>
            <a:pPr fontAlgn="auto">
              <a:spcBef>
                <a:spcPts val="0"/>
              </a:spcBef>
              <a:spcAft>
                <a:spcPts val="600"/>
              </a:spcAft>
              <a:defRPr/>
            </a:pPr>
            <a:endParaRPr lang="de-DE" sz="1600" b="1" dirty="0">
              <a:solidFill>
                <a:schemeClr val="tx2"/>
              </a:solidFill>
            </a:endParaRPr>
          </a:p>
          <a:p>
            <a:pPr fontAlgn="auto">
              <a:spcBef>
                <a:spcPts val="0"/>
              </a:spcBef>
              <a:spcAft>
                <a:spcPts val="600"/>
              </a:spcAft>
              <a:defRPr/>
            </a:pPr>
            <a:r>
              <a:rPr lang="de-DE" sz="1600" b="1" dirty="0">
                <a:solidFill>
                  <a:schemeClr val="bg2"/>
                </a:solidFill>
              </a:rPr>
              <a:t>Funded by	</a:t>
            </a:r>
          </a:p>
          <a:p>
            <a:pPr fontAlgn="auto">
              <a:spcBef>
                <a:spcPts val="0"/>
              </a:spcBef>
              <a:spcAft>
                <a:spcPts val="600"/>
              </a:spcAft>
              <a:defRPr/>
            </a:pPr>
            <a:endParaRPr lang="de-DE" sz="1600" b="1" dirty="0">
              <a:solidFill>
                <a:schemeClr val="bg2"/>
              </a:solidFill>
            </a:endParaRPr>
          </a:p>
          <a:p>
            <a:pPr fontAlgn="auto">
              <a:spcBef>
                <a:spcPts val="0"/>
              </a:spcBef>
              <a:spcAft>
                <a:spcPts val="600"/>
              </a:spcAft>
              <a:defRPr/>
            </a:pPr>
            <a:endParaRPr lang="de-DE" sz="1600" b="1" dirty="0">
              <a:solidFill>
                <a:schemeClr val="bg2"/>
              </a:solidFill>
            </a:endParaRPr>
          </a:p>
          <a:p>
            <a:pPr fontAlgn="auto">
              <a:spcBef>
                <a:spcPts val="0"/>
              </a:spcBef>
              <a:spcAft>
                <a:spcPts val="600"/>
              </a:spcAft>
              <a:defRPr/>
            </a:pPr>
            <a:r>
              <a:rPr lang="de-DE" sz="1600" b="1" dirty="0">
                <a:solidFill>
                  <a:schemeClr val="bg2"/>
                </a:solidFill>
              </a:rPr>
              <a:t>Initiated by			</a:t>
            </a:r>
          </a:p>
          <a:p>
            <a:pPr fontAlgn="auto">
              <a:spcBef>
                <a:spcPts val="0"/>
              </a:spcBef>
              <a:spcAft>
                <a:spcPts val="600"/>
              </a:spcAft>
              <a:defRPr/>
            </a:pPr>
            <a:endParaRPr lang="de-DE" sz="1600" b="1" dirty="0">
              <a:solidFill>
                <a:schemeClr val="bg2"/>
              </a:solidFill>
            </a:endParaRPr>
          </a:p>
          <a:p>
            <a:pPr fontAlgn="auto">
              <a:spcBef>
                <a:spcPts val="0"/>
              </a:spcBef>
              <a:spcAft>
                <a:spcPts val="600"/>
              </a:spcAft>
              <a:defRPr/>
            </a:pPr>
            <a:endParaRPr lang="de-DE" sz="1600" b="1" dirty="0">
              <a:solidFill>
                <a:schemeClr val="bg2"/>
              </a:solidFill>
            </a:endParaRPr>
          </a:p>
          <a:p>
            <a:pPr fontAlgn="auto">
              <a:spcBef>
                <a:spcPts val="0"/>
              </a:spcBef>
              <a:spcAft>
                <a:spcPts val="600"/>
              </a:spcAft>
              <a:defRPr/>
            </a:pPr>
            <a:r>
              <a:rPr lang="de-DE" sz="1600" b="1" dirty="0">
                <a:solidFill>
                  <a:schemeClr val="bg2"/>
                </a:solidFill>
              </a:rPr>
              <a:t>Managed by</a:t>
            </a:r>
          </a:p>
          <a:p>
            <a:pPr fontAlgn="auto">
              <a:spcBef>
                <a:spcPts val="0"/>
              </a:spcBef>
              <a:spcAft>
                <a:spcPts val="600"/>
              </a:spcAft>
              <a:defRPr/>
            </a:pPr>
            <a:endParaRPr lang="de-DE" sz="1200" dirty="0">
              <a:solidFill>
                <a:schemeClr val="bg2"/>
              </a:solidFill>
            </a:endParaRPr>
          </a:p>
          <a:p>
            <a:pPr fontAlgn="auto">
              <a:spcBef>
                <a:spcPts val="0"/>
              </a:spcBef>
              <a:spcAft>
                <a:spcPts val="600"/>
              </a:spcAft>
              <a:defRPr/>
            </a:pPr>
            <a:r>
              <a:rPr lang="de-DE" sz="1200" dirty="0"/>
              <a:t>	</a:t>
            </a:r>
          </a:p>
          <a:p>
            <a:pPr fontAlgn="auto">
              <a:spcBef>
                <a:spcPts val="0"/>
              </a:spcBef>
              <a:spcAft>
                <a:spcPts val="600"/>
              </a:spcAft>
              <a:defRPr/>
            </a:pPr>
            <a:endParaRPr lang="de-DE" sz="1200" dirty="0"/>
          </a:p>
          <a:p>
            <a:pPr fontAlgn="auto">
              <a:spcBef>
                <a:spcPts val="0"/>
              </a:spcBef>
              <a:spcAft>
                <a:spcPts val="600"/>
              </a:spcAft>
              <a:defRPr/>
            </a:pPr>
            <a:endParaRPr lang="de-DE" sz="1200" dirty="0"/>
          </a:p>
          <a:p>
            <a:pPr fontAlgn="auto">
              <a:spcBef>
                <a:spcPts val="0"/>
              </a:spcBef>
              <a:spcAft>
                <a:spcPts val="600"/>
              </a:spcAft>
              <a:defRPr/>
            </a:pPr>
            <a:endParaRPr lang="de-DE" sz="1200" dirty="0"/>
          </a:p>
        </p:txBody>
      </p:sp>
      <p:sp>
        <p:nvSpPr>
          <p:cNvPr id="30739" name="Foliennummernplatzhalter 4"/>
          <p:cNvSpPr txBox="1">
            <a:spLocks/>
          </p:cNvSpPr>
          <p:nvPr/>
        </p:nvSpPr>
        <p:spPr bwMode="gray">
          <a:xfrm>
            <a:off x="4302125" y="6273800"/>
            <a:ext cx="539750" cy="323850"/>
          </a:xfrm>
          <a:prstGeom prst="rect">
            <a:avLst/>
          </a:prstGeom>
          <a:noFill/>
          <a:ln w="9525">
            <a:noFill/>
            <a:miter lim="800000"/>
            <a:headEnd/>
            <a:tailEnd/>
          </a:ln>
        </p:spPr>
        <p:txBody>
          <a:bodyPr lIns="0" tIns="0" rIns="0" bIns="0" anchor="b"/>
          <a:lstStyle/>
          <a:p>
            <a:pPr algn="ctr" eaLnBrk="0" hangingPunct="0"/>
            <a:fld id="{DB5BEE13-6D0E-48FF-8774-55A580090CAD}" type="slidenum">
              <a:rPr lang="de-DE" sz="1000">
                <a:latin typeface="Calibri" pitchFamily="34" charset="0"/>
              </a:rPr>
              <a:pPr algn="ctr" eaLnBrk="0" hangingPunct="0"/>
              <a:t>17</a:t>
            </a:fld>
            <a:endParaRPr lang="de-DE" sz="1000">
              <a:latin typeface="Calibri" pitchFamily="34" charset="0"/>
            </a:endParaRPr>
          </a:p>
        </p:txBody>
      </p:sp>
      <p:sp>
        <p:nvSpPr>
          <p:cNvPr id="30740" name="Rectangle 3"/>
          <p:cNvSpPr txBox="1">
            <a:spLocks noChangeArrowheads="1"/>
          </p:cNvSpPr>
          <p:nvPr/>
        </p:nvSpPr>
        <p:spPr bwMode="auto">
          <a:xfrm>
            <a:off x="5148263" y="5229225"/>
            <a:ext cx="3600450" cy="792163"/>
          </a:xfrm>
          <a:prstGeom prst="rect">
            <a:avLst/>
          </a:prstGeom>
          <a:noFill/>
          <a:ln w="9525">
            <a:noFill/>
            <a:miter lim="800000"/>
            <a:headEnd/>
            <a:tailEnd/>
          </a:ln>
        </p:spPr>
        <p:txBody>
          <a:bodyPr lIns="0" tIns="0" rIns="0" bIns="0" anchor="b"/>
          <a:lstStyle/>
          <a:p>
            <a:endParaRPr lang="de-DE" sz="1800">
              <a:latin typeface="Calibri" pitchFamily="34" charset="0"/>
            </a:endParaRPr>
          </a:p>
        </p:txBody>
      </p:sp>
      <p:sp>
        <p:nvSpPr>
          <p:cNvPr id="26" name="Textplatzhalter 2"/>
          <p:cNvSpPr txBox="1">
            <a:spLocks/>
          </p:cNvSpPr>
          <p:nvPr/>
        </p:nvSpPr>
        <p:spPr>
          <a:xfrm>
            <a:off x="647700" y="1989138"/>
            <a:ext cx="7848600" cy="4311650"/>
          </a:xfrm>
          <a:prstGeom prst="rect">
            <a:avLst/>
          </a:prstGeom>
        </p:spPr>
        <p:txBody>
          <a:bodyPr/>
          <a:lstStyle/>
          <a:p>
            <a:pPr fontAlgn="auto">
              <a:spcBef>
                <a:spcPts val="0"/>
              </a:spcBef>
              <a:spcAft>
                <a:spcPts val="600"/>
              </a:spcAft>
              <a:buFont typeface="Arial" pitchFamily="34" charset="0"/>
              <a:buNone/>
              <a:defRPr/>
            </a:pPr>
            <a:endParaRPr lang="de-DE" sz="1600" dirty="0">
              <a:solidFill>
                <a:schemeClr val="bg2"/>
              </a:solidFill>
              <a:latin typeface="Calibri" pitchFamily="34" charset="0"/>
              <a:ea typeface="+mn-ea"/>
            </a:endParaRPr>
          </a:p>
        </p:txBody>
      </p:sp>
      <p:pic>
        <p:nvPicPr>
          <p:cNvPr id="30742" name="Picture 26" descr="kfw_Entwicklungsbank_RGB.jpg"/>
          <p:cNvPicPr>
            <a:picLocks noChangeAspect="1"/>
          </p:cNvPicPr>
          <p:nvPr/>
        </p:nvPicPr>
        <p:blipFill>
          <a:blip r:embed="rId2"/>
          <a:srcRect/>
          <a:stretch>
            <a:fillRect/>
          </a:stretch>
        </p:blipFill>
        <p:spPr bwMode="auto">
          <a:xfrm>
            <a:off x="2124075" y="3614738"/>
            <a:ext cx="1871663" cy="855662"/>
          </a:xfrm>
          <a:prstGeom prst="rect">
            <a:avLst/>
          </a:prstGeom>
          <a:noFill/>
          <a:ln w="9525">
            <a:noFill/>
            <a:miter lim="800000"/>
            <a:headEnd/>
            <a:tailEnd/>
          </a:ln>
        </p:spPr>
      </p:pic>
      <p:pic>
        <p:nvPicPr>
          <p:cNvPr id="30743" name="Picture 27" descr="EU Flag.jpg"/>
          <p:cNvPicPr>
            <a:picLocks noChangeAspect="1"/>
          </p:cNvPicPr>
          <p:nvPr/>
        </p:nvPicPr>
        <p:blipFill>
          <a:blip r:embed="rId3"/>
          <a:srcRect/>
          <a:stretch>
            <a:fillRect/>
          </a:stretch>
        </p:blipFill>
        <p:spPr bwMode="auto">
          <a:xfrm>
            <a:off x="5219700" y="2636838"/>
            <a:ext cx="1474788" cy="990600"/>
          </a:xfrm>
          <a:prstGeom prst="rect">
            <a:avLst/>
          </a:prstGeom>
          <a:noFill/>
          <a:ln w="9525">
            <a:noFill/>
            <a:miter lim="800000"/>
            <a:headEnd/>
            <a:tailEnd/>
          </a:ln>
        </p:spPr>
      </p:pic>
      <p:pic>
        <p:nvPicPr>
          <p:cNvPr id="30744" name="Picture 28" descr="BMZ_RGB_E.jpg"/>
          <p:cNvPicPr>
            <a:picLocks noChangeAspect="1"/>
          </p:cNvPicPr>
          <p:nvPr/>
        </p:nvPicPr>
        <p:blipFill>
          <a:blip r:embed="rId4"/>
          <a:srcRect/>
          <a:stretch>
            <a:fillRect/>
          </a:stretch>
        </p:blipFill>
        <p:spPr bwMode="auto">
          <a:xfrm>
            <a:off x="1979613" y="2487613"/>
            <a:ext cx="2376487" cy="1211262"/>
          </a:xfrm>
          <a:prstGeom prst="rect">
            <a:avLst/>
          </a:prstGeom>
          <a:noFill/>
          <a:ln w="9525">
            <a:noFill/>
            <a:miter lim="800000"/>
            <a:headEnd/>
            <a:tailEnd/>
          </a:ln>
        </p:spPr>
      </p:pic>
      <p:pic>
        <p:nvPicPr>
          <p:cNvPr id="30745" name="Picture 29" descr="Sal. Oppenheim.jpg"/>
          <p:cNvPicPr>
            <a:picLocks noChangeAspect="1"/>
          </p:cNvPicPr>
          <p:nvPr/>
        </p:nvPicPr>
        <p:blipFill>
          <a:blip r:embed="rId5"/>
          <a:srcRect/>
          <a:stretch>
            <a:fillRect/>
          </a:stretch>
        </p:blipFill>
        <p:spPr bwMode="auto">
          <a:xfrm>
            <a:off x="2124075" y="5589588"/>
            <a:ext cx="1800225" cy="109537"/>
          </a:xfrm>
          <a:prstGeom prst="rect">
            <a:avLst/>
          </a:prstGeom>
          <a:noFill/>
          <a:ln w="9525">
            <a:noFill/>
            <a:miter lim="800000"/>
            <a:headEnd/>
            <a:tailEnd/>
          </a:ln>
        </p:spPr>
      </p:pic>
      <p:pic>
        <p:nvPicPr>
          <p:cNvPr id="30746" name="Picture 30"/>
          <p:cNvPicPr>
            <a:picLocks noChangeAspect="1"/>
          </p:cNvPicPr>
          <p:nvPr/>
        </p:nvPicPr>
        <p:blipFill>
          <a:blip r:embed="rId6"/>
          <a:srcRect/>
          <a:stretch>
            <a:fillRect/>
          </a:stretch>
        </p:blipFill>
        <p:spPr bwMode="auto">
          <a:xfrm>
            <a:off x="2124075" y="4897438"/>
            <a:ext cx="1833563" cy="458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1079500" y="1079500"/>
            <a:ext cx="5762625" cy="811213"/>
          </a:xfrm>
        </p:spPr>
        <p:txBody>
          <a:bodyPr/>
          <a:lstStyle/>
          <a:p>
            <a:pPr eaLnBrk="1" hangingPunct="1"/>
            <a:r>
              <a:rPr lang="de-DE" smtClean="0"/>
              <a:t>SANAD‘s Target Region and Strategic Focus</a:t>
            </a:r>
            <a:br>
              <a:rPr lang="de-DE" smtClean="0"/>
            </a:br>
            <a:endParaRPr lang="de-DE" smtClean="0"/>
          </a:p>
        </p:txBody>
      </p:sp>
      <p:sp>
        <p:nvSpPr>
          <p:cNvPr id="12291" name="Foliennummernplatzhalter 4"/>
          <p:cNvSpPr>
            <a:spLocks noGrp="1"/>
          </p:cNvSpPr>
          <p:nvPr>
            <p:ph type="sldNum" sz="quarter" idx="17"/>
          </p:nvPr>
        </p:nvSpPr>
        <p:spPr>
          <a:noFill/>
          <a:ln>
            <a:miter lim="800000"/>
            <a:headEnd/>
            <a:tailEnd/>
          </a:ln>
        </p:spPr>
        <p:txBody>
          <a:bodyPr wrap="square" numCol="1" compatLnSpc="1">
            <a:prstTxWarp prst="textNoShape">
              <a:avLst/>
            </a:prstTxWarp>
          </a:bodyPr>
          <a:lstStyle/>
          <a:p>
            <a:fld id="{A91189B8-79A4-494D-9B47-F5E56A24705D}" type="slidenum">
              <a:rPr lang="de-DE" smtClean="0">
                <a:ea typeface="ＭＳ Ｐゴシック" pitchFamily="34" charset="-128"/>
              </a:rPr>
              <a:pPr/>
              <a:t>2</a:t>
            </a:fld>
            <a:endParaRPr lang="de-DE" smtClean="0">
              <a:ea typeface="ＭＳ Ｐゴシック" pitchFamily="34" charset="-128"/>
            </a:endParaRPr>
          </a:p>
        </p:txBody>
      </p:sp>
      <p:sp>
        <p:nvSpPr>
          <p:cNvPr id="7" name="Textplatzhalter 6"/>
          <p:cNvSpPr>
            <a:spLocks noGrp="1"/>
          </p:cNvSpPr>
          <p:nvPr>
            <p:ph type="body" sz="quarter" idx="14"/>
          </p:nvPr>
        </p:nvSpPr>
        <p:spPr>
          <a:xfrm>
            <a:off x="647700" y="1079500"/>
            <a:ext cx="503238" cy="811213"/>
          </a:xfrm>
        </p:spPr>
        <p:txBody>
          <a:bodyPr/>
          <a:lstStyle/>
          <a:p>
            <a:pPr fontAlgn="auto">
              <a:defRPr/>
            </a:pPr>
            <a:r>
              <a:rPr>
                <a:solidFill>
                  <a:schemeClr val="bg2"/>
                </a:solidFill>
              </a:rPr>
              <a:t>01</a:t>
            </a:r>
          </a:p>
        </p:txBody>
      </p:sp>
      <p:pic>
        <p:nvPicPr>
          <p:cNvPr id="11269" name="Picture Placeholder 12" descr="KfW_2047 - Copy.jpg"/>
          <p:cNvPicPr>
            <a:picLocks noGrp="1" noChangeAspect="1"/>
          </p:cNvPicPr>
          <p:nvPr>
            <p:ph type="pic" sz="quarter" idx="13"/>
          </p:nvPr>
        </p:nvPicPr>
        <p:blipFill>
          <a:blip r:embed="rId2">
            <a:lum contrast="16000"/>
          </a:blip>
          <a:srcRect t="18192" b="18192"/>
          <a:stretch>
            <a:fillRect/>
          </a:stretch>
        </p:blipFill>
        <p:spPr>
          <a:xfrm>
            <a:off x="0" y="2276475"/>
            <a:ext cx="9144000" cy="3879850"/>
          </a:xfrm>
          <a:prstGeom prst="round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684213" y="1268413"/>
            <a:ext cx="7848600" cy="900112"/>
          </a:xfrm>
        </p:spPr>
        <p:txBody>
          <a:bodyPr/>
          <a:lstStyle/>
          <a:p>
            <a:r>
              <a:rPr lang="de-DE" smtClean="0"/>
              <a:t>Mission and Objectives</a:t>
            </a:r>
            <a:endParaRPr lang="de-DE" sz="2000" b="0" smtClean="0"/>
          </a:p>
        </p:txBody>
      </p:sp>
      <p:sp>
        <p:nvSpPr>
          <p:cNvPr id="3" name="Textplatzhalter 2"/>
          <p:cNvSpPr>
            <a:spLocks noGrp="1"/>
          </p:cNvSpPr>
          <p:nvPr>
            <p:ph type="body" sz="quarter" idx="13"/>
          </p:nvPr>
        </p:nvSpPr>
        <p:spPr>
          <a:xfrm>
            <a:off x="647700" y="1844675"/>
            <a:ext cx="7848600" cy="3960813"/>
          </a:xfrm>
        </p:spPr>
        <p:txBody>
          <a:bodyPr/>
          <a:lstStyle/>
          <a:p>
            <a:pPr marL="0" lvl="1" indent="0">
              <a:buFont typeface="Arial" charset="0"/>
              <a:buNone/>
              <a:defRPr/>
            </a:pPr>
            <a:r>
              <a:rPr lang="en-US" sz="2000" dirty="0" smtClean="0"/>
              <a:t>SANAD’s mission is to foster employment creation, especially among the youth, and economic development in the Middle East and North Africa ("MENA") region through the sustainable provision of finance to micro, small and medium-sized enterprises ("MSME") via qualified and eligible partner institutions. </a:t>
            </a:r>
          </a:p>
          <a:p>
            <a:pPr marL="0" lvl="1" indent="0">
              <a:buFont typeface="Arial" charset="0"/>
              <a:buNone/>
              <a:defRPr/>
            </a:pPr>
            <a:endParaRPr lang="en-US" sz="2000" dirty="0" smtClean="0"/>
          </a:p>
          <a:p>
            <a:pPr marL="0" lvl="1" indent="0">
              <a:buFont typeface="Arial" charset="0"/>
              <a:buNone/>
              <a:defRPr/>
            </a:pPr>
            <a:r>
              <a:rPr lang="en-US" sz="2000" dirty="0" smtClean="0"/>
              <a:t>The purpose of the Fund is driven by three main targets: </a:t>
            </a:r>
          </a:p>
          <a:p>
            <a:pPr lvl="1">
              <a:buFont typeface="Arial" charset="0"/>
              <a:buChar char="•"/>
              <a:defRPr/>
            </a:pPr>
            <a:r>
              <a:rPr lang="en-US" sz="1800" dirty="0" smtClean="0">
                <a:solidFill>
                  <a:schemeClr val="bg2"/>
                </a:solidFill>
              </a:rPr>
              <a:t>Maintain and create employment, especially for the youth </a:t>
            </a:r>
            <a:r>
              <a:rPr lang="en-US" sz="1800" dirty="0" smtClean="0"/>
              <a:t>– primarily through support to small and medium enterprises</a:t>
            </a:r>
          </a:p>
          <a:p>
            <a:pPr lvl="1">
              <a:buFont typeface="Arial" charset="0"/>
              <a:buChar char="•"/>
              <a:defRPr/>
            </a:pPr>
            <a:r>
              <a:rPr lang="en-US" sz="1800" dirty="0" smtClean="0">
                <a:solidFill>
                  <a:schemeClr val="bg2"/>
                </a:solidFill>
              </a:rPr>
              <a:t>Reduce poverty </a:t>
            </a:r>
            <a:r>
              <a:rPr lang="en-US" sz="1800" dirty="0" smtClean="0"/>
              <a:t>– by facilitating self-employment, primarily through microfinance</a:t>
            </a:r>
          </a:p>
          <a:p>
            <a:pPr lvl="1">
              <a:buFont typeface="Arial" charset="0"/>
              <a:buChar char="•"/>
              <a:defRPr/>
            </a:pPr>
            <a:r>
              <a:rPr lang="en-US" sz="1800" dirty="0" smtClean="0">
                <a:solidFill>
                  <a:schemeClr val="bg2"/>
                </a:solidFill>
              </a:rPr>
              <a:t>Build inclusive financial systems </a:t>
            </a:r>
            <a:r>
              <a:rPr lang="en-US" sz="1800" dirty="0" smtClean="0"/>
              <a:t>– by cooperating with banks, microfinance institutions and other institutions to facilitate access to financial services</a:t>
            </a:r>
          </a:p>
        </p:txBody>
      </p:sp>
      <p:sp>
        <p:nvSpPr>
          <p:cNvPr id="13316" name="Foliennummernplatzhalter 6"/>
          <p:cNvSpPr>
            <a:spLocks noGrp="1"/>
          </p:cNvSpPr>
          <p:nvPr>
            <p:ph type="sldNum" sz="quarter" idx="16"/>
          </p:nvPr>
        </p:nvSpPr>
        <p:spPr>
          <a:noFill/>
          <a:ln>
            <a:miter lim="800000"/>
            <a:headEnd/>
            <a:tailEnd/>
          </a:ln>
        </p:spPr>
        <p:txBody>
          <a:bodyPr wrap="square" numCol="1" compatLnSpc="1">
            <a:prstTxWarp prst="textNoShape">
              <a:avLst/>
            </a:prstTxWarp>
          </a:bodyPr>
          <a:lstStyle/>
          <a:p>
            <a:pPr algn="l"/>
            <a:fld id="{275B1408-B643-462D-9388-E74B0690F91E}" type="slidenum">
              <a:rPr lang="de-DE" smtClean="0">
                <a:ea typeface="ＭＳ Ｐゴシック" pitchFamily="34" charset="-128"/>
              </a:rPr>
              <a:pPr algn="l"/>
              <a:t>3</a:t>
            </a:fld>
            <a:endParaRPr lang="de-DE"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647700" y="1268413"/>
            <a:ext cx="7848600" cy="314325"/>
          </a:xfrm>
        </p:spPr>
        <p:txBody>
          <a:bodyPr/>
          <a:lstStyle/>
          <a:p>
            <a:pPr eaLnBrk="1" hangingPunct="1"/>
            <a:r>
              <a:rPr lang="de-DE" smtClean="0"/>
              <a:t>The Fund‘s Target Region</a:t>
            </a:r>
            <a:endParaRPr lang="de-DE" b="0" smtClean="0"/>
          </a:p>
        </p:txBody>
      </p:sp>
      <p:sp>
        <p:nvSpPr>
          <p:cNvPr id="14340" name="Foliennummernplatzhalter 8"/>
          <p:cNvSpPr>
            <a:spLocks noGrp="1"/>
          </p:cNvSpPr>
          <p:nvPr>
            <p:ph type="sldNum" sz="quarter" idx="16"/>
          </p:nvPr>
        </p:nvSpPr>
        <p:spPr>
          <a:noFill/>
          <a:ln>
            <a:miter lim="800000"/>
            <a:headEnd/>
            <a:tailEnd/>
          </a:ln>
        </p:spPr>
        <p:txBody>
          <a:bodyPr wrap="square" numCol="1" compatLnSpc="1">
            <a:prstTxWarp prst="textNoShape">
              <a:avLst/>
            </a:prstTxWarp>
          </a:bodyPr>
          <a:lstStyle/>
          <a:p>
            <a:fld id="{A7613FED-5639-4AEA-BB37-0B3E236CEDB7}" type="slidenum">
              <a:rPr lang="de-DE" smtClean="0">
                <a:ea typeface="ＭＳ Ｐゴシック" pitchFamily="34" charset="-128"/>
              </a:rPr>
              <a:pPr/>
              <a:t>4</a:t>
            </a:fld>
            <a:endParaRPr lang="de-DE" smtClean="0">
              <a:ea typeface="ＭＳ Ｐゴシック" pitchFamily="34" charset="-128"/>
            </a:endParaRPr>
          </a:p>
        </p:txBody>
      </p:sp>
      <p:pic>
        <p:nvPicPr>
          <p:cNvPr id="12293" name="Picture 2"/>
          <p:cNvPicPr>
            <a:picLocks noChangeAspect="1" noChangeArrowheads="1"/>
          </p:cNvPicPr>
          <p:nvPr/>
        </p:nvPicPr>
        <p:blipFill>
          <a:blip r:embed="rId2"/>
          <a:srcRect/>
          <a:stretch>
            <a:fillRect/>
          </a:stretch>
        </p:blipFill>
        <p:spPr bwMode="auto">
          <a:xfrm>
            <a:off x="907138" y="1736725"/>
            <a:ext cx="7329723" cy="3060427"/>
          </a:xfrm>
          <a:prstGeom prst="roundRect">
            <a:avLst/>
          </a:prstGeom>
          <a:noFill/>
          <a:ln w="9525">
            <a:noFill/>
            <a:miter lim="800000"/>
            <a:headEnd/>
            <a:tailEnd/>
          </a:ln>
        </p:spPr>
      </p:pic>
      <p:sp>
        <p:nvSpPr>
          <p:cNvPr id="6" name="Textplatzhalter 2"/>
          <p:cNvSpPr txBox="1">
            <a:spLocks/>
          </p:cNvSpPr>
          <p:nvPr/>
        </p:nvSpPr>
        <p:spPr bwMode="gray">
          <a:xfrm>
            <a:off x="611188" y="5013325"/>
            <a:ext cx="8137525" cy="2087563"/>
          </a:xfrm>
          <a:prstGeom prst="rect">
            <a:avLst/>
          </a:prstGeom>
        </p:spPr>
        <p:txBody>
          <a:bodyPr lIns="0" tIns="0" rIns="0" bIns="0"/>
          <a:lstStyle/>
          <a:p>
            <a:pPr fontAlgn="auto">
              <a:spcBef>
                <a:spcPts val="0"/>
              </a:spcBef>
              <a:spcAft>
                <a:spcPts val="600"/>
              </a:spcAft>
              <a:buFont typeface="Arial" pitchFamily="34" charset="0"/>
              <a:buNone/>
              <a:defRPr/>
            </a:pPr>
            <a:r>
              <a:rPr lang="en-US" b="1" dirty="0">
                <a:latin typeface="Calibri" pitchFamily="34" charset="0"/>
                <a:ea typeface="+mn-ea"/>
              </a:rPr>
              <a:t>Local Presence – An agile Fund close to its clients</a:t>
            </a:r>
          </a:p>
          <a:p>
            <a:pPr fontAlgn="auto">
              <a:spcBef>
                <a:spcPts val="0"/>
              </a:spcBef>
              <a:spcAft>
                <a:spcPts val="600"/>
              </a:spcAft>
              <a:buFont typeface="Arial" pitchFamily="34" charset="0"/>
              <a:buNone/>
              <a:defRPr/>
            </a:pPr>
            <a:r>
              <a:rPr lang="en-US" sz="1800" dirty="0">
                <a:latin typeface="+mn-lt"/>
                <a:ea typeface="+mn-ea"/>
              </a:rPr>
              <a:t>Local activities are coordinated through Finance in Motion’s </a:t>
            </a:r>
            <a:r>
              <a:rPr lang="en-US" sz="1800" b="1" dirty="0">
                <a:solidFill>
                  <a:schemeClr val="bg2"/>
                </a:solidFill>
                <a:latin typeface="+mn-lt"/>
                <a:ea typeface="+mn-ea"/>
              </a:rPr>
              <a:t>representative office in Cairo, Egypt. </a:t>
            </a:r>
            <a:r>
              <a:rPr lang="en-US" sz="1800" dirty="0">
                <a:latin typeface="Calibri" pitchFamily="34" charset="0"/>
                <a:ea typeface="+mn-ea"/>
              </a:rPr>
              <a:t/>
            </a:r>
            <a:br>
              <a:rPr lang="en-US" sz="1800" dirty="0">
                <a:latin typeface="Calibri" pitchFamily="34" charset="0"/>
                <a:ea typeface="+mn-ea"/>
              </a:rPr>
            </a:br>
            <a:r>
              <a:rPr lang="de-DE" sz="1800" dirty="0">
                <a:latin typeface="Calibri" pitchFamily="34" charset="0"/>
                <a:ea typeface="+mn-ea"/>
              </a:rPr>
              <a:t/>
            </a:r>
            <a:br>
              <a:rPr lang="de-DE" sz="1800" dirty="0">
                <a:latin typeface="Calibri" pitchFamily="34" charset="0"/>
                <a:ea typeface="+mn-ea"/>
              </a:rPr>
            </a:br>
            <a:endParaRPr lang="de-DE" sz="1800" dirty="0">
              <a:latin typeface="Calibri" pitchFamily="34" charset="0"/>
              <a:ea typeface="+mn-ea"/>
            </a:endParaRPr>
          </a:p>
        </p:txBody>
      </p:sp>
      <p:sp>
        <p:nvSpPr>
          <p:cNvPr id="8" name="Textplatzhalter 2"/>
          <p:cNvSpPr txBox="1">
            <a:spLocks/>
          </p:cNvSpPr>
          <p:nvPr/>
        </p:nvSpPr>
        <p:spPr bwMode="gray">
          <a:xfrm>
            <a:off x="611188" y="4652963"/>
            <a:ext cx="8137525" cy="873125"/>
          </a:xfrm>
          <a:prstGeom prst="rect">
            <a:avLst/>
          </a:prstGeom>
        </p:spPr>
        <p:txBody>
          <a:bodyPr lIns="0" tIns="0" rIns="0" bIns="0"/>
          <a:lstStyle/>
          <a:p>
            <a:pPr fontAlgn="auto">
              <a:spcBef>
                <a:spcPts val="0"/>
              </a:spcBef>
              <a:spcAft>
                <a:spcPts val="600"/>
              </a:spcAft>
              <a:buFont typeface="Arial" pitchFamily="34" charset="0"/>
              <a:buNone/>
              <a:defRPr/>
            </a:pPr>
            <a:endParaRPr lang="de-DE" sz="1800" dirty="0">
              <a:latin typeface="Calibri" pitchFamily="34" charset="0"/>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47700" y="1268413"/>
            <a:ext cx="7848600" cy="720725"/>
          </a:xfrm>
        </p:spPr>
        <p:txBody>
          <a:bodyPr/>
          <a:lstStyle/>
          <a:p>
            <a:pPr eaLnBrk="1" hangingPunct="1"/>
            <a:r>
              <a:rPr lang="en-US" smtClean="0"/>
              <a:t>Strategic Focus of the Fund: </a:t>
            </a:r>
            <a:br>
              <a:rPr lang="en-US" smtClean="0"/>
            </a:br>
            <a:r>
              <a:rPr lang="en-US" sz="2300" b="0" smtClean="0"/>
              <a:t>Reaching the “Missing Middle” </a:t>
            </a:r>
            <a:r>
              <a:rPr lang="en-US" b="0" smtClean="0"/>
              <a:t/>
            </a:r>
            <a:br>
              <a:rPr lang="en-US" b="0" smtClean="0"/>
            </a:br>
            <a:r>
              <a:rPr lang="en-US" smtClean="0"/>
              <a:t/>
            </a:r>
            <a:br>
              <a:rPr lang="en-US" smtClean="0"/>
            </a:br>
            <a:r>
              <a:rPr lang="en-US" smtClean="0"/>
              <a:t/>
            </a:r>
            <a:br>
              <a:rPr lang="en-US" smtClean="0"/>
            </a:br>
            <a:endParaRPr lang="en-US" smtClean="0"/>
          </a:p>
        </p:txBody>
      </p:sp>
      <p:sp>
        <p:nvSpPr>
          <p:cNvPr id="15363" name="Slide Number Placeholder 4"/>
          <p:cNvSpPr>
            <a:spLocks noGrp="1"/>
          </p:cNvSpPr>
          <p:nvPr>
            <p:ph type="sldNum" sz="quarter" idx="16"/>
          </p:nvPr>
        </p:nvSpPr>
        <p:spPr>
          <a:noFill/>
          <a:ln>
            <a:miter lim="800000"/>
            <a:headEnd/>
            <a:tailEnd/>
          </a:ln>
        </p:spPr>
        <p:txBody>
          <a:bodyPr wrap="square" numCol="1" compatLnSpc="1">
            <a:prstTxWarp prst="textNoShape">
              <a:avLst/>
            </a:prstTxWarp>
          </a:bodyPr>
          <a:lstStyle/>
          <a:p>
            <a:fld id="{064F20C5-2B39-4F70-8FDD-09B4CC5081D6}" type="slidenum">
              <a:rPr lang="en-GB" smtClean="0">
                <a:ea typeface="ＭＳ Ｐゴシック" pitchFamily="34" charset="-128"/>
              </a:rPr>
              <a:pPr/>
              <a:t>5</a:t>
            </a:fld>
            <a:endParaRPr lang="en-GB" smtClean="0">
              <a:ea typeface="ＭＳ Ｐゴシック" pitchFamily="34" charset="-128"/>
            </a:endParaRPr>
          </a:p>
        </p:txBody>
      </p:sp>
      <p:sp>
        <p:nvSpPr>
          <p:cNvPr id="15364" name="Text Placeholder 5"/>
          <p:cNvSpPr>
            <a:spLocks noGrp="1"/>
          </p:cNvSpPr>
          <p:nvPr>
            <p:ph type="body" sz="quarter" idx="13"/>
          </p:nvPr>
        </p:nvSpPr>
        <p:spPr>
          <a:xfrm>
            <a:off x="647700" y="1700213"/>
            <a:ext cx="7848600" cy="4456112"/>
          </a:xfrm>
        </p:spPr>
        <p:txBody>
          <a:bodyPr/>
          <a:lstStyle/>
          <a:p>
            <a:pPr eaLnBrk="1" hangingPunct="1"/>
            <a:endParaRPr lang="en-US" sz="2000" smtClean="0">
              <a:solidFill>
                <a:schemeClr val="bg2"/>
              </a:solidFill>
            </a:endParaRPr>
          </a:p>
          <a:p>
            <a:pPr eaLnBrk="1" hangingPunct="1"/>
            <a:r>
              <a:rPr lang="en-US" sz="2000" b="1" smtClean="0">
                <a:solidFill>
                  <a:schemeClr val="bg2"/>
                </a:solidFill>
              </a:rPr>
              <a:t>Too big for MFIs, too small for banks</a:t>
            </a:r>
          </a:p>
          <a:p>
            <a:pPr lvl="1" eaLnBrk="1" hangingPunct="1">
              <a:buSzPct val="115000"/>
            </a:pPr>
            <a:r>
              <a:rPr lang="en-US" smtClean="0"/>
              <a:t>MSMEs of key importance for economic growth and employment creation</a:t>
            </a:r>
          </a:p>
          <a:p>
            <a:pPr lvl="1" eaLnBrk="1" hangingPunct="1">
              <a:buSzPct val="115000"/>
            </a:pPr>
            <a:r>
              <a:rPr lang="en-US" smtClean="0"/>
              <a:t>Micro enterprises: served by MFIs</a:t>
            </a:r>
          </a:p>
          <a:p>
            <a:pPr lvl="1" eaLnBrk="1" hangingPunct="1">
              <a:buSzPct val="115000"/>
            </a:pPr>
            <a:r>
              <a:rPr lang="en-US" smtClean="0"/>
              <a:t>Medium enterprises: served by banks</a:t>
            </a:r>
          </a:p>
          <a:p>
            <a:pPr lvl="1" eaLnBrk="1" hangingPunct="1">
              <a:buSzPct val="115000"/>
            </a:pPr>
            <a:r>
              <a:rPr lang="en-US" smtClean="0"/>
              <a:t>Small and very small enterprises: facing difficulties in accessing loan products – Too big for MFIs, too small for banks</a:t>
            </a:r>
          </a:p>
          <a:p>
            <a:pPr lvl="1" eaLnBrk="1" hangingPunct="1">
              <a:spcAft>
                <a:spcPct val="0"/>
              </a:spcAft>
              <a:buSzPct val="115000"/>
            </a:pPr>
            <a:r>
              <a:rPr lang="en-US" smtClean="0"/>
              <a:t>MSME finance: huge source of growth potential for the financial sector</a:t>
            </a:r>
          </a:p>
          <a:p>
            <a:pPr lvl="1" eaLnBrk="1" hangingPunct="1">
              <a:spcAft>
                <a:spcPct val="0"/>
              </a:spcAft>
              <a:buSzPct val="115000"/>
              <a:buFont typeface="Arial" pitchFamily="34" charset="0"/>
              <a:buNone/>
            </a:pPr>
            <a:endParaRPr lang="en-US" smtClean="0"/>
          </a:p>
          <a:p>
            <a:pPr lvl="1" eaLnBrk="1" hangingPunct="1">
              <a:spcAft>
                <a:spcPct val="0"/>
              </a:spcAft>
              <a:buSzPct val="115000"/>
              <a:buFont typeface="Arial" pitchFamily="34" charset="0"/>
              <a:buNone/>
            </a:pPr>
            <a:r>
              <a:rPr lang="en-US" sz="2000" b="1" smtClean="0">
                <a:solidFill>
                  <a:schemeClr val="bg2"/>
                </a:solidFill>
              </a:rPr>
              <a:t>Role for SANAD</a:t>
            </a:r>
            <a:endParaRPr lang="en-US" sz="2000" b="1" smtClean="0"/>
          </a:p>
          <a:p>
            <a:pPr lvl="1" eaLnBrk="1" hangingPunct="1">
              <a:buSzPct val="115000"/>
            </a:pPr>
            <a:r>
              <a:rPr lang="en-US" smtClean="0"/>
              <a:t>Targeted financing solutions to allow banks and MFIs to work with the ‘missing middle’</a:t>
            </a:r>
          </a:p>
          <a:p>
            <a:pPr lvl="1" eaLnBrk="1" hangingPunct="1">
              <a:buSzPct val="115000"/>
            </a:pPr>
            <a:r>
              <a:rPr lang="en-US" smtClean="0"/>
              <a:t>Hands-on technical assistance (knowledge, tools, training) to support banks and MFIs in increasing its outreach to the ‘missing middle’</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079500" y="1079500"/>
            <a:ext cx="5762625" cy="811213"/>
          </a:xfrm>
        </p:spPr>
        <p:txBody>
          <a:bodyPr/>
          <a:lstStyle/>
          <a:p>
            <a:pPr eaLnBrk="1" hangingPunct="1"/>
            <a:r>
              <a:rPr lang="de-DE" smtClean="0"/>
              <a:t>SANAD‘s Working Mechanism</a:t>
            </a:r>
            <a:endParaRPr lang="de-DE" smtClean="0">
              <a:solidFill>
                <a:srgbClr val="FF0000"/>
              </a:solidFill>
            </a:endParaRPr>
          </a:p>
        </p:txBody>
      </p:sp>
      <p:sp>
        <p:nvSpPr>
          <p:cNvPr id="16387" name="Foliennummernplatzhalter 4"/>
          <p:cNvSpPr>
            <a:spLocks noGrp="1"/>
          </p:cNvSpPr>
          <p:nvPr>
            <p:ph type="sldNum" sz="quarter" idx="17"/>
          </p:nvPr>
        </p:nvSpPr>
        <p:spPr>
          <a:noFill/>
          <a:ln>
            <a:miter lim="800000"/>
            <a:headEnd/>
            <a:tailEnd/>
          </a:ln>
        </p:spPr>
        <p:txBody>
          <a:bodyPr wrap="square" numCol="1" compatLnSpc="1">
            <a:prstTxWarp prst="textNoShape">
              <a:avLst/>
            </a:prstTxWarp>
          </a:bodyPr>
          <a:lstStyle/>
          <a:p>
            <a:fld id="{BDBBD10E-589E-4BBF-95D7-1F5AA40CBCAC}" type="slidenum">
              <a:rPr lang="de-DE" smtClean="0">
                <a:ea typeface="ＭＳ Ｐゴシック" pitchFamily="34" charset="-128"/>
              </a:rPr>
              <a:pPr/>
              <a:t>6</a:t>
            </a:fld>
            <a:endParaRPr lang="de-DE" smtClean="0">
              <a:ea typeface="ＭＳ Ｐゴシック" pitchFamily="34" charset="-128"/>
            </a:endParaRPr>
          </a:p>
        </p:txBody>
      </p:sp>
      <p:sp>
        <p:nvSpPr>
          <p:cNvPr id="7" name="Textplatzhalter 6"/>
          <p:cNvSpPr>
            <a:spLocks noGrp="1"/>
          </p:cNvSpPr>
          <p:nvPr>
            <p:ph type="body" sz="quarter" idx="14"/>
          </p:nvPr>
        </p:nvSpPr>
        <p:spPr>
          <a:xfrm>
            <a:off x="647700" y="1079500"/>
            <a:ext cx="503238" cy="811213"/>
          </a:xfrm>
        </p:spPr>
        <p:txBody>
          <a:bodyPr/>
          <a:lstStyle/>
          <a:p>
            <a:pPr fontAlgn="auto">
              <a:defRPr/>
            </a:pPr>
            <a:r>
              <a:rPr>
                <a:solidFill>
                  <a:schemeClr val="bg2"/>
                </a:solidFill>
              </a:rPr>
              <a:t>02</a:t>
            </a:r>
          </a:p>
        </p:txBody>
      </p:sp>
      <p:pic>
        <p:nvPicPr>
          <p:cNvPr id="14341" name="Picture Placeholder 8" descr="KfW_0681.jpg"/>
          <p:cNvPicPr>
            <a:picLocks noGrp="1" noChangeAspect="1"/>
          </p:cNvPicPr>
          <p:nvPr>
            <p:ph type="pic" sz="quarter" idx="13"/>
          </p:nvPr>
        </p:nvPicPr>
        <p:blipFill>
          <a:blip r:embed="rId2"/>
          <a:srcRect t="18176" b="18176"/>
          <a:stretch>
            <a:fillRect/>
          </a:stretch>
        </p:blipFill>
        <p:spPr>
          <a:xfrm>
            <a:off x="0" y="2276475"/>
            <a:ext cx="9144000" cy="3879850"/>
          </a:xfrm>
          <a:prstGeom prst="round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6"/>
          <p:cNvSpPr>
            <a:spLocks noChangeArrowheads="1"/>
          </p:cNvSpPr>
          <p:nvPr/>
        </p:nvSpPr>
        <p:spPr bwMode="auto">
          <a:xfrm>
            <a:off x="685800" y="533400"/>
            <a:ext cx="6000750" cy="638175"/>
          </a:xfrm>
          <a:prstGeom prst="rect">
            <a:avLst/>
          </a:prstGeom>
          <a:noFill/>
          <a:ln w="9525">
            <a:noFill/>
            <a:miter lim="800000"/>
            <a:headEnd/>
            <a:tailEnd/>
          </a:ln>
        </p:spPr>
        <p:txBody>
          <a:bodyPr lIns="91189" tIns="45597" rIns="91189" bIns="45597" anchor="ctr"/>
          <a:lstStyle/>
          <a:p>
            <a:pPr defTabSz="912813" eaLnBrk="0" hangingPunct="0"/>
            <a:endParaRPr lang="en-GB" b="1">
              <a:solidFill>
                <a:schemeClr val="tx2"/>
              </a:solidFill>
            </a:endParaRPr>
          </a:p>
        </p:txBody>
      </p:sp>
      <p:sp>
        <p:nvSpPr>
          <p:cNvPr id="17411" name="TextBox 35"/>
          <p:cNvSpPr txBox="1">
            <a:spLocks noChangeArrowheads="1"/>
          </p:cNvSpPr>
          <p:nvPr/>
        </p:nvSpPr>
        <p:spPr bwMode="auto">
          <a:xfrm>
            <a:off x="5991225" y="2884488"/>
            <a:ext cx="3068638" cy="1300162"/>
          </a:xfrm>
          <a:prstGeom prst="rect">
            <a:avLst/>
          </a:prstGeom>
          <a:noFill/>
          <a:ln w="9525">
            <a:noFill/>
            <a:miter lim="800000"/>
            <a:headEnd/>
            <a:tailEnd/>
          </a:ln>
        </p:spPr>
        <p:txBody>
          <a:bodyPr lIns="98399" tIns="49199" rIns="98399" bIns="49199">
            <a:spAutoFit/>
          </a:bodyPr>
          <a:lstStyle/>
          <a:p>
            <a:pPr eaLnBrk="0" hangingPunct="0"/>
            <a:r>
              <a:rPr lang="de-DE" sz="1300" b="1" u="sng">
                <a:solidFill>
                  <a:schemeClr val="bg1"/>
                </a:solidFill>
              </a:rPr>
              <a:t>Financial Instruments</a:t>
            </a:r>
          </a:p>
          <a:p>
            <a:pPr eaLnBrk="0" hangingPunct="0">
              <a:buFont typeface="Arial" pitchFamily="34" charset="0"/>
              <a:buChar char="•"/>
            </a:pPr>
            <a:r>
              <a:rPr lang="de-DE" sz="1300" b="1">
                <a:solidFill>
                  <a:schemeClr val="bg1"/>
                </a:solidFill>
              </a:rPr>
              <a:t> Medium to long-term senior loans</a:t>
            </a:r>
          </a:p>
          <a:p>
            <a:pPr eaLnBrk="0" hangingPunct="0">
              <a:buFont typeface="Arial" pitchFamily="34" charset="0"/>
              <a:buChar char="•"/>
            </a:pPr>
            <a:r>
              <a:rPr lang="de-DE" sz="1300" b="1">
                <a:solidFill>
                  <a:schemeClr val="bg1"/>
                </a:solidFill>
              </a:rPr>
              <a:t> Local currency loans</a:t>
            </a:r>
          </a:p>
          <a:p>
            <a:pPr eaLnBrk="0" hangingPunct="0">
              <a:buFont typeface="Arial" pitchFamily="34" charset="0"/>
              <a:buChar char="•"/>
            </a:pPr>
            <a:r>
              <a:rPr lang="de-DE" sz="1300" b="1">
                <a:solidFill>
                  <a:schemeClr val="bg1"/>
                </a:solidFill>
              </a:rPr>
              <a:t> Subordinated loans</a:t>
            </a:r>
          </a:p>
          <a:p>
            <a:pPr eaLnBrk="0" hangingPunct="0">
              <a:buFont typeface="Arial" pitchFamily="34" charset="0"/>
              <a:buChar char="•"/>
            </a:pPr>
            <a:r>
              <a:rPr lang="de-DE" sz="1300" b="1">
                <a:solidFill>
                  <a:schemeClr val="bg1"/>
                </a:solidFill>
              </a:rPr>
              <a:t> Equity and quasi equity</a:t>
            </a:r>
          </a:p>
          <a:p>
            <a:pPr eaLnBrk="0" hangingPunct="0">
              <a:buFont typeface="Arial" pitchFamily="34" charset="0"/>
              <a:buChar char="•"/>
            </a:pPr>
            <a:r>
              <a:rPr lang="de-DE" sz="1300" b="1">
                <a:solidFill>
                  <a:schemeClr val="bg1"/>
                </a:solidFill>
              </a:rPr>
              <a:t> Guarantees</a:t>
            </a:r>
          </a:p>
        </p:txBody>
      </p:sp>
      <p:sp>
        <p:nvSpPr>
          <p:cNvPr id="38" name="Rectangle 11"/>
          <p:cNvSpPr txBox="1">
            <a:spLocks noChangeArrowheads="1"/>
          </p:cNvSpPr>
          <p:nvPr/>
        </p:nvSpPr>
        <p:spPr>
          <a:xfrm>
            <a:off x="647700" y="900113"/>
            <a:ext cx="6953250" cy="895350"/>
          </a:xfrm>
          <a:prstGeom prst="rect">
            <a:avLst/>
          </a:prstGeom>
          <a:noFill/>
        </p:spPr>
        <p:txBody>
          <a:bodyPr/>
          <a:lstStyle/>
          <a:p>
            <a:pPr eaLnBrk="0" hangingPunct="0">
              <a:lnSpc>
                <a:spcPct val="95000"/>
              </a:lnSpc>
              <a:defRPr/>
            </a:pPr>
            <a:r>
              <a:rPr lang="de-DE" b="1" dirty="0">
                <a:latin typeface="Calibri" pitchFamily="34" charset="0"/>
                <a:ea typeface="+mj-ea"/>
                <a:cs typeface="+mj-cs"/>
              </a:rPr>
              <a:t>Working Mechanism</a:t>
            </a:r>
          </a:p>
          <a:p>
            <a:pPr eaLnBrk="0" hangingPunct="0">
              <a:lnSpc>
                <a:spcPct val="95000"/>
              </a:lnSpc>
              <a:defRPr/>
            </a:pPr>
            <a:r>
              <a:rPr lang="en-US" sz="2300" b="1" dirty="0">
                <a:solidFill>
                  <a:srgbClr val="D95E00"/>
                </a:solidFill>
                <a:latin typeface="Calibri" pitchFamily="34" charset="0"/>
                <a:ea typeface="ＭＳ Ｐゴシック" pitchFamily="-107" charset="-128"/>
                <a:cs typeface="ＭＳ Ｐゴシック" pitchFamily="-107" charset="-128"/>
              </a:rPr>
              <a:t>Straightforward channels and a lean structure</a:t>
            </a:r>
            <a:endParaRPr lang="de-DE" sz="2300" b="1" dirty="0">
              <a:solidFill>
                <a:srgbClr val="D95E00"/>
              </a:solidFill>
              <a:latin typeface="Calibri" pitchFamily="34" charset="0"/>
              <a:ea typeface="+mj-ea"/>
              <a:cs typeface="+mj-cs"/>
            </a:endParaRPr>
          </a:p>
          <a:p>
            <a:pPr eaLnBrk="0" hangingPunct="0">
              <a:lnSpc>
                <a:spcPct val="95000"/>
              </a:lnSpc>
              <a:defRPr/>
            </a:pPr>
            <a:r>
              <a:rPr lang="de-DE" sz="2600" b="1" dirty="0">
                <a:solidFill>
                  <a:srgbClr val="D95E00"/>
                </a:solidFill>
                <a:latin typeface="+mj-lt"/>
                <a:ea typeface="+mj-ea"/>
                <a:cs typeface="+mj-cs"/>
              </a:rPr>
              <a:t/>
            </a:r>
            <a:br>
              <a:rPr lang="de-DE" sz="2600" b="1" dirty="0">
                <a:solidFill>
                  <a:srgbClr val="D95E00"/>
                </a:solidFill>
                <a:latin typeface="+mj-lt"/>
                <a:ea typeface="+mj-ea"/>
                <a:cs typeface="+mj-cs"/>
              </a:rPr>
            </a:br>
            <a:endParaRPr lang="de-DE" dirty="0">
              <a:solidFill>
                <a:srgbClr val="D95E00"/>
              </a:solidFill>
              <a:latin typeface="+mj-lt"/>
              <a:ea typeface="+mj-ea"/>
              <a:cs typeface="+mj-cs"/>
            </a:endParaRPr>
          </a:p>
        </p:txBody>
      </p:sp>
      <p:grpSp>
        <p:nvGrpSpPr>
          <p:cNvPr id="17413" name="Group 42"/>
          <p:cNvGrpSpPr>
            <a:grpSpLocks/>
          </p:cNvGrpSpPr>
          <p:nvPr/>
        </p:nvGrpSpPr>
        <p:grpSpPr bwMode="auto">
          <a:xfrm>
            <a:off x="209550" y="1700213"/>
            <a:ext cx="7056438" cy="4681537"/>
            <a:chOff x="209550" y="1700808"/>
            <a:chExt cx="7219429" cy="4896544"/>
          </a:xfrm>
        </p:grpSpPr>
        <p:sp>
          <p:nvSpPr>
            <p:cNvPr id="35" name="Rounded Rectangle 34"/>
            <p:cNvSpPr/>
            <p:nvPr/>
          </p:nvSpPr>
          <p:spPr>
            <a:xfrm>
              <a:off x="2070847" y="4508558"/>
              <a:ext cx="4969955" cy="863412"/>
            </a:xfrm>
            <a:prstGeom prst="roundRect">
              <a:avLst/>
            </a:prstGeom>
            <a:solidFill>
              <a:srgbClr val="776F6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Aft>
                  <a:spcPts val="600"/>
                </a:spcAft>
                <a:defRPr/>
              </a:pPr>
              <a:endParaRPr lang="de-DE" sz="1800" dirty="0" err="1">
                <a:solidFill>
                  <a:schemeClr val="tx1"/>
                </a:solidFill>
              </a:endParaRPr>
            </a:p>
          </p:txBody>
        </p:sp>
        <p:sp>
          <p:nvSpPr>
            <p:cNvPr id="34" name="Rounded Rectangle 33"/>
            <p:cNvSpPr/>
            <p:nvPr/>
          </p:nvSpPr>
          <p:spPr>
            <a:xfrm>
              <a:off x="2062727" y="1700808"/>
              <a:ext cx="4968331" cy="1007867"/>
            </a:xfrm>
            <a:prstGeom prst="roundRect">
              <a:avLst/>
            </a:prstGeom>
            <a:solidFill>
              <a:srgbClr val="776F6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Aft>
                  <a:spcPts val="600"/>
                </a:spcAft>
                <a:defRPr/>
              </a:pPr>
              <a:endParaRPr lang="de-DE" sz="1800" dirty="0" err="1">
                <a:solidFill>
                  <a:schemeClr val="tx1"/>
                </a:solidFill>
              </a:endParaRPr>
            </a:p>
          </p:txBody>
        </p:sp>
        <p:grpSp>
          <p:nvGrpSpPr>
            <p:cNvPr id="17417" name="Group 36"/>
            <p:cNvGrpSpPr>
              <a:grpSpLocks/>
            </p:cNvGrpSpPr>
            <p:nvPr/>
          </p:nvGrpSpPr>
          <p:grpSpPr bwMode="auto">
            <a:xfrm>
              <a:off x="209550" y="1844824"/>
              <a:ext cx="7219429" cy="4168498"/>
              <a:chOff x="209550" y="1844824"/>
              <a:chExt cx="7219429" cy="4168498"/>
            </a:xfrm>
          </p:grpSpPr>
          <p:sp>
            <p:nvSpPr>
              <p:cNvPr id="17422" name="Line 5"/>
              <p:cNvSpPr>
                <a:spLocks noChangeShapeType="1"/>
              </p:cNvSpPr>
              <p:nvPr/>
            </p:nvSpPr>
            <p:spPr bwMode="auto">
              <a:xfrm>
                <a:off x="1236663" y="3521276"/>
                <a:ext cx="0" cy="252000"/>
              </a:xfrm>
              <a:prstGeom prst="line">
                <a:avLst/>
              </a:prstGeom>
              <a:noFill/>
              <a:ln w="38100">
                <a:solidFill>
                  <a:srgbClr val="776F65"/>
                </a:solidFill>
                <a:round/>
                <a:headEnd/>
                <a:tailEnd type="triangle" w="med" len="med"/>
              </a:ln>
            </p:spPr>
            <p:txBody>
              <a:bodyPr lIns="98399" tIns="49199" rIns="98399" bIns="49199"/>
              <a:lstStyle/>
              <a:p>
                <a:endParaRPr lang="de-DE"/>
              </a:p>
            </p:txBody>
          </p:sp>
          <p:sp>
            <p:nvSpPr>
              <p:cNvPr id="17423" name="Line 24"/>
              <p:cNvSpPr>
                <a:spLocks noChangeShapeType="1"/>
              </p:cNvSpPr>
              <p:nvPr/>
            </p:nvSpPr>
            <p:spPr bwMode="auto">
              <a:xfrm>
                <a:off x="6157913" y="5327736"/>
                <a:ext cx="0" cy="684000"/>
              </a:xfrm>
              <a:prstGeom prst="line">
                <a:avLst/>
              </a:prstGeom>
              <a:noFill/>
              <a:ln w="38100">
                <a:solidFill>
                  <a:srgbClr val="776F65"/>
                </a:solidFill>
                <a:round/>
                <a:headEnd/>
                <a:tailEnd type="triangle" w="med" len="med"/>
              </a:ln>
            </p:spPr>
            <p:txBody>
              <a:bodyPr lIns="98399" tIns="49199" rIns="98399" bIns="49199"/>
              <a:lstStyle/>
              <a:p>
                <a:endParaRPr lang="de-DE"/>
              </a:p>
            </p:txBody>
          </p:sp>
          <p:sp>
            <p:nvSpPr>
              <p:cNvPr id="17424" name="Line 24"/>
              <p:cNvSpPr>
                <a:spLocks noChangeShapeType="1"/>
              </p:cNvSpPr>
              <p:nvPr/>
            </p:nvSpPr>
            <p:spPr bwMode="auto">
              <a:xfrm>
                <a:off x="4543425" y="5329322"/>
                <a:ext cx="0" cy="684000"/>
              </a:xfrm>
              <a:prstGeom prst="line">
                <a:avLst/>
              </a:prstGeom>
              <a:noFill/>
              <a:ln w="38100">
                <a:solidFill>
                  <a:srgbClr val="776F65"/>
                </a:solidFill>
                <a:round/>
                <a:headEnd/>
                <a:tailEnd type="triangle" w="med" len="med"/>
              </a:ln>
            </p:spPr>
            <p:txBody>
              <a:bodyPr lIns="98399" tIns="49199" rIns="98399" bIns="49199"/>
              <a:lstStyle/>
              <a:p>
                <a:endParaRPr lang="de-DE"/>
              </a:p>
            </p:txBody>
          </p:sp>
          <p:sp>
            <p:nvSpPr>
              <p:cNvPr id="17425" name="Line 24"/>
              <p:cNvSpPr>
                <a:spLocks noChangeShapeType="1"/>
              </p:cNvSpPr>
              <p:nvPr/>
            </p:nvSpPr>
            <p:spPr bwMode="auto">
              <a:xfrm>
                <a:off x="2954338" y="5322973"/>
                <a:ext cx="0" cy="684000"/>
              </a:xfrm>
              <a:prstGeom prst="line">
                <a:avLst/>
              </a:prstGeom>
              <a:noFill/>
              <a:ln w="38100">
                <a:solidFill>
                  <a:srgbClr val="776F65"/>
                </a:solidFill>
                <a:round/>
                <a:headEnd/>
                <a:tailEnd type="triangle" w="med" len="med"/>
              </a:ln>
            </p:spPr>
            <p:txBody>
              <a:bodyPr lIns="98399" tIns="49199" rIns="98399" bIns="49199"/>
              <a:lstStyle/>
              <a:p>
                <a:endParaRPr lang="de-DE"/>
              </a:p>
            </p:txBody>
          </p:sp>
          <p:sp>
            <p:nvSpPr>
              <p:cNvPr id="17426" name="Line 2"/>
              <p:cNvSpPr>
                <a:spLocks noChangeShapeType="1"/>
              </p:cNvSpPr>
              <p:nvPr/>
            </p:nvSpPr>
            <p:spPr bwMode="auto">
              <a:xfrm flipH="1">
                <a:off x="4502150" y="4108607"/>
                <a:ext cx="1588" cy="396000"/>
              </a:xfrm>
              <a:prstGeom prst="line">
                <a:avLst/>
              </a:prstGeom>
              <a:noFill/>
              <a:ln w="38100">
                <a:solidFill>
                  <a:srgbClr val="776F65"/>
                </a:solidFill>
                <a:round/>
                <a:headEnd/>
                <a:tailEnd type="triangle" w="med" len="med"/>
              </a:ln>
            </p:spPr>
            <p:txBody>
              <a:bodyPr lIns="98399" tIns="49199" rIns="98399" bIns="49199"/>
              <a:lstStyle/>
              <a:p>
                <a:endParaRPr lang="de-DE"/>
              </a:p>
            </p:txBody>
          </p:sp>
          <p:sp>
            <p:nvSpPr>
              <p:cNvPr id="17427" name="Line 5"/>
              <p:cNvSpPr>
                <a:spLocks noChangeShapeType="1"/>
              </p:cNvSpPr>
              <p:nvPr/>
            </p:nvSpPr>
            <p:spPr bwMode="auto">
              <a:xfrm>
                <a:off x="4471417" y="2709171"/>
                <a:ext cx="1588" cy="288000"/>
              </a:xfrm>
              <a:prstGeom prst="line">
                <a:avLst/>
              </a:prstGeom>
              <a:noFill/>
              <a:ln w="38100">
                <a:solidFill>
                  <a:srgbClr val="776F65"/>
                </a:solidFill>
                <a:round/>
                <a:headEnd/>
                <a:tailEnd type="triangle" w="med" len="med"/>
              </a:ln>
            </p:spPr>
            <p:txBody>
              <a:bodyPr lIns="98399" tIns="49199" rIns="98399" bIns="49199"/>
              <a:lstStyle/>
              <a:p>
                <a:endParaRPr lang="de-DE"/>
              </a:p>
            </p:txBody>
          </p:sp>
          <p:sp>
            <p:nvSpPr>
              <p:cNvPr id="17428" name="Line 8"/>
              <p:cNvSpPr>
                <a:spLocks noChangeShapeType="1"/>
              </p:cNvSpPr>
              <p:nvPr/>
            </p:nvSpPr>
            <p:spPr bwMode="auto">
              <a:xfrm>
                <a:off x="1252538" y="2383111"/>
                <a:ext cx="7094" cy="612000"/>
              </a:xfrm>
              <a:prstGeom prst="line">
                <a:avLst/>
              </a:prstGeom>
              <a:noFill/>
              <a:ln w="38100">
                <a:solidFill>
                  <a:srgbClr val="776F65"/>
                </a:solidFill>
                <a:round/>
                <a:headEnd/>
                <a:tailEnd type="triangle" w="med" len="med"/>
              </a:ln>
            </p:spPr>
            <p:txBody>
              <a:bodyPr lIns="98399" tIns="49199" rIns="98399" bIns="49199"/>
              <a:lstStyle/>
              <a:p>
                <a:endParaRPr lang="de-DE"/>
              </a:p>
            </p:txBody>
          </p:sp>
          <p:sp>
            <p:nvSpPr>
              <p:cNvPr id="17429" name="Line 9"/>
              <p:cNvSpPr>
                <a:spLocks noChangeShapeType="1"/>
              </p:cNvSpPr>
              <p:nvPr/>
            </p:nvSpPr>
            <p:spPr bwMode="auto">
              <a:xfrm>
                <a:off x="1221532" y="4806677"/>
                <a:ext cx="864000" cy="0"/>
              </a:xfrm>
              <a:prstGeom prst="line">
                <a:avLst/>
              </a:prstGeom>
              <a:noFill/>
              <a:ln w="38100">
                <a:solidFill>
                  <a:srgbClr val="776F65"/>
                </a:solidFill>
                <a:round/>
                <a:headEnd/>
                <a:tailEnd type="triangle" w="med" len="med"/>
              </a:ln>
            </p:spPr>
            <p:txBody>
              <a:bodyPr lIns="98399" tIns="49199" rIns="98399" bIns="49199"/>
              <a:lstStyle/>
              <a:p>
                <a:endParaRPr lang="de-DE"/>
              </a:p>
            </p:txBody>
          </p:sp>
          <p:sp>
            <p:nvSpPr>
              <p:cNvPr id="17430" name="Line 10"/>
              <p:cNvSpPr>
                <a:spLocks noChangeShapeType="1"/>
              </p:cNvSpPr>
              <p:nvPr/>
            </p:nvSpPr>
            <p:spPr bwMode="auto">
              <a:xfrm flipV="1">
                <a:off x="1238250" y="2349155"/>
                <a:ext cx="957486" cy="14907"/>
              </a:xfrm>
              <a:prstGeom prst="line">
                <a:avLst/>
              </a:prstGeom>
              <a:noFill/>
              <a:ln w="38100">
                <a:solidFill>
                  <a:srgbClr val="776F65"/>
                </a:solidFill>
                <a:round/>
                <a:headEnd/>
                <a:tailEnd/>
              </a:ln>
            </p:spPr>
            <p:txBody>
              <a:bodyPr lIns="98399" tIns="49199" rIns="98399" bIns="49199"/>
              <a:lstStyle/>
              <a:p>
                <a:endParaRPr lang="de-DE"/>
              </a:p>
            </p:txBody>
          </p:sp>
          <p:sp>
            <p:nvSpPr>
              <p:cNvPr id="17431" name="Text Box 22"/>
              <p:cNvSpPr txBox="1">
                <a:spLocks noChangeArrowheads="1"/>
              </p:cNvSpPr>
              <p:nvPr/>
            </p:nvSpPr>
            <p:spPr bwMode="auto">
              <a:xfrm>
                <a:off x="2562225" y="4519755"/>
                <a:ext cx="3873500" cy="367330"/>
              </a:xfrm>
              <a:prstGeom prst="rect">
                <a:avLst/>
              </a:prstGeom>
              <a:noFill/>
              <a:ln w="9525">
                <a:noFill/>
                <a:miter lim="800000"/>
                <a:headEnd/>
                <a:tailEnd/>
              </a:ln>
            </p:spPr>
            <p:txBody>
              <a:bodyPr lIns="91189" tIns="45597" rIns="91189" bIns="45597">
                <a:spAutoFit/>
              </a:bodyPr>
              <a:lstStyle/>
              <a:p>
                <a:pPr algn="ctr" defTabSz="912813" eaLnBrk="0" hangingPunct="0">
                  <a:lnSpc>
                    <a:spcPct val="115000"/>
                  </a:lnSpc>
                  <a:spcBef>
                    <a:spcPct val="50000"/>
                  </a:spcBef>
                </a:pPr>
                <a:r>
                  <a:rPr lang="de-DE" sz="1700" b="1">
                    <a:solidFill>
                      <a:schemeClr val="bg1"/>
                    </a:solidFill>
                  </a:rPr>
                  <a:t>Partner Institutions</a:t>
                </a:r>
              </a:p>
            </p:txBody>
          </p:sp>
          <p:sp>
            <p:nvSpPr>
              <p:cNvPr id="17432" name="Text Box 23"/>
              <p:cNvSpPr txBox="1">
                <a:spLocks noChangeArrowheads="1"/>
              </p:cNvSpPr>
              <p:nvPr/>
            </p:nvSpPr>
            <p:spPr bwMode="auto">
              <a:xfrm>
                <a:off x="2152650" y="4959460"/>
                <a:ext cx="2220913" cy="277795"/>
              </a:xfrm>
              <a:prstGeom prst="rect">
                <a:avLst/>
              </a:prstGeom>
              <a:noFill/>
              <a:ln w="9525">
                <a:noFill/>
                <a:miter lim="800000"/>
                <a:headEnd/>
                <a:tailEnd/>
              </a:ln>
            </p:spPr>
            <p:txBody>
              <a:bodyPr lIns="91189" tIns="45597" rIns="91189" bIns="45597">
                <a:spAutoFit/>
              </a:bodyPr>
              <a:lstStyle/>
              <a:p>
                <a:pPr defTabSz="912813" eaLnBrk="0" hangingPunct="0">
                  <a:spcBef>
                    <a:spcPct val="50000"/>
                  </a:spcBef>
                </a:pPr>
                <a:r>
                  <a:rPr lang="de-DE" sz="1200" b="1">
                    <a:solidFill>
                      <a:schemeClr val="bg1"/>
                    </a:solidFill>
                  </a:rPr>
                  <a:t>Commercial Banks</a:t>
                </a:r>
              </a:p>
            </p:txBody>
          </p:sp>
          <p:sp>
            <p:nvSpPr>
              <p:cNvPr id="17433" name="Text Box 24"/>
              <p:cNvSpPr txBox="1">
                <a:spLocks noChangeArrowheads="1"/>
              </p:cNvSpPr>
              <p:nvPr/>
            </p:nvSpPr>
            <p:spPr bwMode="auto">
              <a:xfrm>
                <a:off x="3840163" y="4859454"/>
                <a:ext cx="1397000" cy="460346"/>
              </a:xfrm>
              <a:prstGeom prst="rect">
                <a:avLst/>
              </a:prstGeom>
              <a:noFill/>
              <a:ln w="9525">
                <a:noFill/>
                <a:miter lim="800000"/>
                <a:headEnd/>
                <a:tailEnd/>
              </a:ln>
            </p:spPr>
            <p:txBody>
              <a:bodyPr lIns="91189" tIns="45597" rIns="91189" bIns="45597">
                <a:spAutoFit/>
              </a:bodyPr>
              <a:lstStyle/>
              <a:p>
                <a:pPr algn="ctr" defTabSz="912813" eaLnBrk="0" hangingPunct="0"/>
                <a:r>
                  <a:rPr lang="de-DE" sz="1200" b="1">
                    <a:solidFill>
                      <a:schemeClr val="bg1"/>
                    </a:solidFill>
                  </a:rPr>
                  <a:t>Microfinance </a:t>
                </a:r>
              </a:p>
              <a:p>
                <a:pPr algn="ctr" defTabSz="912813" eaLnBrk="0" hangingPunct="0"/>
                <a:r>
                  <a:rPr lang="de-DE" sz="1200" b="1">
                    <a:solidFill>
                      <a:schemeClr val="bg1"/>
                    </a:solidFill>
                  </a:rPr>
                  <a:t>Institutions</a:t>
                </a:r>
              </a:p>
            </p:txBody>
          </p:sp>
          <p:sp>
            <p:nvSpPr>
              <p:cNvPr id="17434" name="Text Box 25"/>
              <p:cNvSpPr txBox="1">
                <a:spLocks noChangeArrowheads="1"/>
              </p:cNvSpPr>
              <p:nvPr/>
            </p:nvSpPr>
            <p:spPr bwMode="auto">
              <a:xfrm>
                <a:off x="5060950" y="4848342"/>
                <a:ext cx="2220913" cy="276701"/>
              </a:xfrm>
              <a:prstGeom prst="rect">
                <a:avLst/>
              </a:prstGeom>
              <a:noFill/>
              <a:ln w="9525">
                <a:noFill/>
                <a:miter lim="800000"/>
                <a:headEnd/>
                <a:tailEnd/>
              </a:ln>
            </p:spPr>
            <p:txBody>
              <a:bodyPr lIns="91189" tIns="45597" rIns="91189" bIns="45597">
                <a:spAutoFit/>
              </a:bodyPr>
              <a:lstStyle/>
              <a:p>
                <a:pPr algn="ctr" defTabSz="912813" eaLnBrk="0" hangingPunct="0">
                  <a:spcBef>
                    <a:spcPct val="50000"/>
                  </a:spcBef>
                </a:pPr>
                <a:r>
                  <a:rPr lang="de-DE" sz="1200" b="1">
                    <a:solidFill>
                      <a:schemeClr val="bg1"/>
                    </a:solidFill>
                  </a:rPr>
                  <a:t>Other Institutions </a:t>
                </a:r>
              </a:p>
            </p:txBody>
          </p:sp>
          <p:sp>
            <p:nvSpPr>
              <p:cNvPr id="17435" name="Line 27"/>
              <p:cNvSpPr>
                <a:spLocks noChangeShapeType="1"/>
              </p:cNvSpPr>
              <p:nvPr/>
            </p:nvSpPr>
            <p:spPr bwMode="auto">
              <a:xfrm flipH="1" flipV="1">
                <a:off x="4499992" y="3252428"/>
                <a:ext cx="0" cy="468000"/>
              </a:xfrm>
              <a:prstGeom prst="line">
                <a:avLst/>
              </a:prstGeom>
              <a:noFill/>
              <a:ln w="38100">
                <a:solidFill>
                  <a:srgbClr val="776F65"/>
                </a:solidFill>
                <a:round/>
                <a:headEnd/>
                <a:tailEnd/>
              </a:ln>
            </p:spPr>
            <p:txBody>
              <a:bodyPr lIns="98399" tIns="49199" rIns="98399" bIns="49199"/>
              <a:lstStyle/>
              <a:p>
                <a:endParaRPr lang="de-DE"/>
              </a:p>
            </p:txBody>
          </p:sp>
          <p:sp>
            <p:nvSpPr>
              <p:cNvPr id="17436" name="Text Box 37"/>
              <p:cNvSpPr txBox="1">
                <a:spLocks noChangeArrowheads="1"/>
              </p:cNvSpPr>
              <p:nvPr/>
            </p:nvSpPr>
            <p:spPr bwMode="auto">
              <a:xfrm>
                <a:off x="2843808" y="1844824"/>
                <a:ext cx="2822426" cy="367330"/>
              </a:xfrm>
              <a:prstGeom prst="rect">
                <a:avLst/>
              </a:prstGeom>
              <a:noFill/>
              <a:ln w="9525">
                <a:noFill/>
                <a:miter lim="800000"/>
                <a:headEnd/>
                <a:tailEnd/>
              </a:ln>
            </p:spPr>
            <p:txBody>
              <a:bodyPr lIns="91189" tIns="45597" rIns="91189" bIns="45597">
                <a:spAutoFit/>
              </a:bodyPr>
              <a:lstStyle/>
              <a:p>
                <a:pPr defTabSz="912813" eaLnBrk="0" hangingPunct="0">
                  <a:lnSpc>
                    <a:spcPct val="115000"/>
                  </a:lnSpc>
                  <a:spcBef>
                    <a:spcPct val="50000"/>
                  </a:spcBef>
                </a:pPr>
                <a:r>
                  <a:rPr lang="de-DE" sz="1700" b="1">
                    <a:solidFill>
                      <a:schemeClr val="bg1"/>
                    </a:solidFill>
                  </a:rPr>
                  <a:t>           Donors / Investors</a:t>
                </a:r>
              </a:p>
            </p:txBody>
          </p:sp>
          <p:sp>
            <p:nvSpPr>
              <p:cNvPr id="17437" name="Text Box 38"/>
              <p:cNvSpPr txBox="1">
                <a:spLocks noChangeArrowheads="1"/>
              </p:cNvSpPr>
              <p:nvPr/>
            </p:nvSpPr>
            <p:spPr bwMode="auto">
              <a:xfrm>
                <a:off x="2195736" y="2386980"/>
                <a:ext cx="1458912" cy="277794"/>
              </a:xfrm>
              <a:prstGeom prst="rect">
                <a:avLst/>
              </a:prstGeom>
              <a:noFill/>
              <a:ln w="9525">
                <a:noFill/>
                <a:miter lim="800000"/>
                <a:headEnd/>
                <a:tailEnd/>
              </a:ln>
            </p:spPr>
            <p:txBody>
              <a:bodyPr lIns="91189" tIns="45597" rIns="91189" bIns="45597">
                <a:spAutoFit/>
              </a:bodyPr>
              <a:lstStyle/>
              <a:p>
                <a:pPr defTabSz="912813" eaLnBrk="0" hangingPunct="0">
                  <a:spcBef>
                    <a:spcPct val="50000"/>
                  </a:spcBef>
                </a:pPr>
                <a:r>
                  <a:rPr lang="de-DE" sz="1200" b="1">
                    <a:solidFill>
                      <a:schemeClr val="bg1"/>
                    </a:solidFill>
                  </a:rPr>
                  <a:t>Donor Agencies</a:t>
                </a:r>
              </a:p>
            </p:txBody>
          </p:sp>
          <p:sp>
            <p:nvSpPr>
              <p:cNvPr id="17438" name="Text Box 39"/>
              <p:cNvSpPr txBox="1">
                <a:spLocks noChangeArrowheads="1"/>
              </p:cNvSpPr>
              <p:nvPr/>
            </p:nvSpPr>
            <p:spPr bwMode="auto">
              <a:xfrm>
                <a:off x="3779912" y="2204864"/>
                <a:ext cx="1920875" cy="460346"/>
              </a:xfrm>
              <a:prstGeom prst="rect">
                <a:avLst/>
              </a:prstGeom>
              <a:noFill/>
              <a:ln w="9525">
                <a:noFill/>
                <a:miter lim="800000"/>
                <a:headEnd/>
                <a:tailEnd/>
              </a:ln>
            </p:spPr>
            <p:txBody>
              <a:bodyPr lIns="91189" tIns="45597" rIns="91189" bIns="45597">
                <a:spAutoFit/>
              </a:bodyPr>
              <a:lstStyle/>
              <a:p>
                <a:pPr defTabSz="912813" eaLnBrk="0" hangingPunct="0">
                  <a:spcBef>
                    <a:spcPct val="50000"/>
                  </a:spcBef>
                </a:pPr>
                <a:r>
                  <a:rPr lang="de-DE" sz="1200" b="1"/>
                  <a:t>       </a:t>
                </a:r>
                <a:r>
                  <a:rPr lang="de-DE" sz="1200" b="1">
                    <a:solidFill>
                      <a:schemeClr val="bg1"/>
                    </a:solidFill>
                  </a:rPr>
                  <a:t>International </a:t>
                </a:r>
              </a:p>
              <a:p>
                <a:pPr defTabSz="912813" eaLnBrk="0" hangingPunct="0"/>
                <a:r>
                  <a:rPr lang="de-DE" sz="1200" b="1">
                    <a:solidFill>
                      <a:schemeClr val="bg1"/>
                    </a:solidFill>
                  </a:rPr>
                  <a:t>Financial Institutions</a:t>
                </a:r>
              </a:p>
            </p:txBody>
          </p:sp>
          <p:sp>
            <p:nvSpPr>
              <p:cNvPr id="17439" name="Text Box 40"/>
              <p:cNvSpPr txBox="1">
                <a:spLocks noChangeArrowheads="1"/>
              </p:cNvSpPr>
              <p:nvPr/>
            </p:nvSpPr>
            <p:spPr bwMode="auto">
              <a:xfrm>
                <a:off x="5508104" y="2348880"/>
                <a:ext cx="1920875" cy="279382"/>
              </a:xfrm>
              <a:prstGeom prst="rect">
                <a:avLst/>
              </a:prstGeom>
              <a:noFill/>
              <a:ln w="9525">
                <a:noFill/>
                <a:miter lim="800000"/>
                <a:headEnd/>
                <a:tailEnd/>
              </a:ln>
            </p:spPr>
            <p:txBody>
              <a:bodyPr lIns="91189" tIns="45597" rIns="91189" bIns="45597">
                <a:spAutoFit/>
              </a:bodyPr>
              <a:lstStyle/>
              <a:p>
                <a:pPr defTabSz="912813" eaLnBrk="0" hangingPunct="0">
                  <a:spcBef>
                    <a:spcPct val="50000"/>
                  </a:spcBef>
                </a:pPr>
                <a:r>
                  <a:rPr lang="de-DE" sz="1200" b="1">
                    <a:solidFill>
                      <a:schemeClr val="bg1"/>
                    </a:solidFill>
                  </a:rPr>
                  <a:t>Private Investors</a:t>
                </a:r>
              </a:p>
            </p:txBody>
          </p:sp>
          <p:pic>
            <p:nvPicPr>
              <p:cNvPr id="17440" name="Picture 37"/>
              <p:cNvPicPr>
                <a:picLocks noChangeAspect="1" noChangeArrowheads="1"/>
              </p:cNvPicPr>
              <p:nvPr/>
            </p:nvPicPr>
            <p:blipFill>
              <a:blip r:embed="rId3"/>
              <a:srcRect/>
              <a:stretch>
                <a:fillRect/>
              </a:stretch>
            </p:blipFill>
            <p:spPr bwMode="auto">
              <a:xfrm>
                <a:off x="3313956" y="3002518"/>
                <a:ext cx="1980000" cy="389545"/>
              </a:xfrm>
              <a:prstGeom prst="rect">
                <a:avLst/>
              </a:prstGeom>
              <a:noFill/>
              <a:ln w="9525">
                <a:noFill/>
                <a:miter lim="800000"/>
                <a:headEnd/>
                <a:tailEnd/>
              </a:ln>
            </p:spPr>
          </p:pic>
          <p:pic>
            <p:nvPicPr>
              <p:cNvPr id="17441" name="Picture 38"/>
              <p:cNvPicPr>
                <a:picLocks noChangeAspect="1" noChangeArrowheads="1"/>
              </p:cNvPicPr>
              <p:nvPr/>
            </p:nvPicPr>
            <p:blipFill>
              <a:blip r:embed="rId4"/>
              <a:srcRect/>
              <a:stretch>
                <a:fillRect/>
              </a:stretch>
            </p:blipFill>
            <p:spPr bwMode="auto">
              <a:xfrm>
                <a:off x="209550" y="2977905"/>
                <a:ext cx="1944000" cy="513044"/>
              </a:xfrm>
              <a:prstGeom prst="rect">
                <a:avLst/>
              </a:prstGeom>
              <a:noFill/>
              <a:ln w="9525">
                <a:noFill/>
                <a:miter lim="800000"/>
                <a:headEnd/>
                <a:tailEnd/>
              </a:ln>
            </p:spPr>
          </p:pic>
          <p:sp>
            <p:nvSpPr>
              <p:cNvPr id="17442" name="Line 27"/>
              <p:cNvSpPr>
                <a:spLocks noChangeShapeType="1"/>
              </p:cNvSpPr>
              <p:nvPr/>
            </p:nvSpPr>
            <p:spPr bwMode="auto">
              <a:xfrm flipH="1" flipV="1">
                <a:off x="1225724" y="4322954"/>
                <a:ext cx="0" cy="504000"/>
              </a:xfrm>
              <a:prstGeom prst="line">
                <a:avLst/>
              </a:prstGeom>
              <a:noFill/>
              <a:ln w="38100">
                <a:solidFill>
                  <a:srgbClr val="776F65"/>
                </a:solidFill>
                <a:round/>
                <a:headEnd/>
                <a:tailEnd/>
              </a:ln>
            </p:spPr>
            <p:txBody>
              <a:bodyPr lIns="98399" tIns="49199" rIns="98399" bIns="49199"/>
              <a:lstStyle/>
              <a:p>
                <a:endParaRPr lang="de-DE"/>
              </a:p>
            </p:txBody>
          </p:sp>
        </p:grpSp>
        <p:sp>
          <p:nvSpPr>
            <p:cNvPr id="39" name="Rounded Rectangle 38"/>
            <p:cNvSpPr/>
            <p:nvPr/>
          </p:nvSpPr>
          <p:spPr>
            <a:xfrm>
              <a:off x="2109827" y="6021191"/>
              <a:ext cx="4968332" cy="576161"/>
            </a:xfrm>
            <a:prstGeom prst="roundRect">
              <a:avLst/>
            </a:prstGeom>
            <a:solidFill>
              <a:srgbClr val="776F6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Aft>
                  <a:spcPts val="600"/>
                </a:spcAft>
                <a:defRPr/>
              </a:pPr>
              <a:r>
                <a:rPr lang="de-DE" sz="1700" b="1" dirty="0">
                  <a:solidFill>
                    <a:schemeClr val="bg1"/>
                  </a:solidFill>
                </a:rPr>
                <a:t>Micro, Small and Medium Enterprises</a:t>
              </a:r>
            </a:p>
          </p:txBody>
        </p:sp>
        <p:sp>
          <p:nvSpPr>
            <p:cNvPr id="40" name="Rounded Rectangle 39"/>
            <p:cNvSpPr/>
            <p:nvPr/>
          </p:nvSpPr>
          <p:spPr>
            <a:xfrm>
              <a:off x="2085465" y="5459973"/>
              <a:ext cx="4968331" cy="360308"/>
            </a:xfrm>
            <a:prstGeom prst="roundRect">
              <a:avLst/>
            </a:prstGeom>
            <a:solidFill>
              <a:srgbClr val="D95E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0" hangingPunct="0">
                <a:spcBef>
                  <a:spcPct val="50000"/>
                </a:spcBef>
                <a:defRPr/>
              </a:pPr>
              <a:r>
                <a:rPr lang="de-DE" sz="1700" b="1" dirty="0">
                  <a:solidFill>
                    <a:schemeClr val="bg1"/>
                  </a:solidFill>
                </a:rPr>
                <a:t>Financial Services</a:t>
              </a:r>
            </a:p>
          </p:txBody>
        </p:sp>
        <p:sp>
          <p:nvSpPr>
            <p:cNvPr id="41" name="Rounded Rectangle 40"/>
            <p:cNvSpPr/>
            <p:nvPr/>
          </p:nvSpPr>
          <p:spPr>
            <a:xfrm>
              <a:off x="2052982" y="3787941"/>
              <a:ext cx="4968331" cy="504764"/>
            </a:xfrm>
            <a:prstGeom prst="roundRect">
              <a:avLst/>
            </a:prstGeom>
            <a:solidFill>
              <a:srgbClr val="D95E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0" hangingPunct="0">
                <a:spcBef>
                  <a:spcPct val="50000"/>
                </a:spcBef>
                <a:defRPr/>
              </a:pPr>
              <a:r>
                <a:rPr lang="de-DE" sz="1700" b="1" dirty="0">
                  <a:solidFill>
                    <a:schemeClr val="bg1"/>
                  </a:solidFill>
                </a:rPr>
                <a:t>Financial Instruments</a:t>
              </a:r>
            </a:p>
          </p:txBody>
        </p:sp>
        <p:sp>
          <p:nvSpPr>
            <p:cNvPr id="42" name="Rounded Rectangle 41"/>
            <p:cNvSpPr/>
            <p:nvPr/>
          </p:nvSpPr>
          <p:spPr>
            <a:xfrm>
              <a:off x="467793" y="3789602"/>
              <a:ext cx="1512100" cy="503103"/>
            </a:xfrm>
            <a:prstGeom prst="roundRect">
              <a:avLst/>
            </a:prstGeom>
            <a:solidFill>
              <a:srgbClr val="D95E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0" hangingPunct="0">
                <a:spcBef>
                  <a:spcPct val="50000"/>
                </a:spcBef>
                <a:defRPr/>
              </a:pPr>
              <a:r>
                <a:rPr lang="de-DE" sz="1700" b="1" dirty="0">
                  <a:solidFill>
                    <a:schemeClr val="bg1"/>
                  </a:solidFill>
                </a:rPr>
                <a:t>Capacity Building</a:t>
              </a:r>
            </a:p>
          </p:txBody>
        </p:sp>
      </p:grpSp>
      <p:sp>
        <p:nvSpPr>
          <p:cNvPr id="17414" name="Slide Number Placeholder 35"/>
          <p:cNvSpPr>
            <a:spLocks noGrp="1"/>
          </p:cNvSpPr>
          <p:nvPr>
            <p:ph type="sldNum" sz="quarter" idx="10"/>
          </p:nvPr>
        </p:nvSpPr>
        <p:spPr>
          <a:noFill/>
          <a:ln>
            <a:miter lim="800000"/>
            <a:headEnd/>
            <a:tailEnd/>
          </a:ln>
        </p:spPr>
        <p:txBody>
          <a:bodyPr wrap="square" numCol="1" compatLnSpc="1">
            <a:prstTxWarp prst="textNoShape">
              <a:avLst/>
            </a:prstTxWarp>
          </a:bodyPr>
          <a:lstStyle/>
          <a:p>
            <a:fld id="{6D7EC97D-5445-41CF-833D-010FFE5EE46D}" type="slidenum">
              <a:rPr lang="de-DE" smtClean="0">
                <a:ea typeface="ＭＳ Ｐゴシック" pitchFamily="34" charset="-128"/>
                <a:cs typeface="Arial" pitchFamily="34" charset="0"/>
              </a:rPr>
              <a:pPr/>
              <a:t>7</a:t>
            </a:fld>
            <a:endParaRPr lang="de-DE" smtClean="0">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1268413"/>
            <a:ext cx="7848600" cy="601662"/>
          </a:xfrm>
        </p:spPr>
        <p:txBody>
          <a:bodyPr rtlCol="0">
            <a:noAutofit/>
          </a:bodyPr>
          <a:lstStyle/>
          <a:p>
            <a:pPr eaLnBrk="1" fontAlgn="auto" hangingPunct="1">
              <a:spcBef>
                <a:spcPts val="0"/>
              </a:spcBef>
              <a:spcAft>
                <a:spcPts val="0"/>
              </a:spcAft>
              <a:defRPr/>
            </a:pPr>
            <a:r>
              <a:rPr lang="de-DE" dirty="0" smtClean="0">
                <a:latin typeface="+mj-lt"/>
              </a:rPr>
              <a:t>SANAD‘s </a:t>
            </a:r>
            <a:r>
              <a:rPr lang="de-DE" dirty="0" smtClean="0">
                <a:latin typeface="+mj-lt"/>
                <a:ea typeface="+mn-ea"/>
                <a:cs typeface="+mn-cs"/>
              </a:rPr>
              <a:t>Financial</a:t>
            </a:r>
            <a:r>
              <a:rPr lang="de-DE" dirty="0" smtClean="0">
                <a:latin typeface="+mj-lt"/>
              </a:rPr>
              <a:t> Instruments:</a:t>
            </a:r>
            <a:r>
              <a:rPr lang="de-DE" dirty="0" smtClean="0"/>
              <a:t/>
            </a:r>
            <a:br>
              <a:rPr lang="de-DE" dirty="0" smtClean="0"/>
            </a:br>
            <a:r>
              <a:rPr lang="de-DE" sz="2300" b="0" dirty="0" smtClean="0">
                <a:latin typeface="+mj-lt"/>
                <a:ea typeface="+mn-ea"/>
                <a:cs typeface="+mn-cs"/>
              </a:rPr>
              <a:t>Not just funding, financial solutions</a:t>
            </a:r>
            <a:endParaRPr lang="de-DE" sz="2300" b="0" dirty="0">
              <a:latin typeface="+mj-lt"/>
              <a:ea typeface="+mn-ea"/>
              <a:cs typeface="+mn-cs"/>
            </a:endParaRPr>
          </a:p>
        </p:txBody>
      </p:sp>
      <p:sp>
        <p:nvSpPr>
          <p:cNvPr id="18435" name="Foliennummernplatzhalter 8"/>
          <p:cNvSpPr>
            <a:spLocks noGrp="1"/>
          </p:cNvSpPr>
          <p:nvPr>
            <p:ph type="sldNum" sz="quarter" idx="16"/>
          </p:nvPr>
        </p:nvSpPr>
        <p:spPr>
          <a:noFill/>
          <a:ln>
            <a:miter lim="800000"/>
            <a:headEnd/>
            <a:tailEnd/>
          </a:ln>
        </p:spPr>
        <p:txBody>
          <a:bodyPr wrap="square" numCol="1" compatLnSpc="1">
            <a:prstTxWarp prst="textNoShape">
              <a:avLst/>
            </a:prstTxWarp>
          </a:bodyPr>
          <a:lstStyle/>
          <a:p>
            <a:fld id="{84559C5E-6967-4693-A80B-5FE17DBA3AF6}" type="slidenum">
              <a:rPr lang="de-DE" smtClean="0">
                <a:ea typeface="ＭＳ Ｐゴシック" pitchFamily="34" charset="-128"/>
              </a:rPr>
              <a:pPr/>
              <a:t>8</a:t>
            </a:fld>
            <a:endParaRPr lang="de-DE" smtClean="0">
              <a:ea typeface="ＭＳ Ｐゴシック" pitchFamily="34" charset="-128"/>
            </a:endParaRPr>
          </a:p>
        </p:txBody>
      </p:sp>
      <p:sp>
        <p:nvSpPr>
          <p:cNvPr id="5" name="TextBox 4"/>
          <p:cNvSpPr txBox="1"/>
          <p:nvPr/>
        </p:nvSpPr>
        <p:spPr>
          <a:xfrm>
            <a:off x="468313" y="1989138"/>
            <a:ext cx="8207375" cy="4878387"/>
          </a:xfrm>
          <a:prstGeom prst="rect">
            <a:avLst/>
          </a:prstGeom>
          <a:noFill/>
        </p:spPr>
        <p:txBody>
          <a:bodyPr>
            <a:spAutoFit/>
          </a:bodyPr>
          <a:lstStyle/>
          <a:p>
            <a:pPr marL="82550" eaLnBrk="0" hangingPunct="0">
              <a:defRPr/>
            </a:pPr>
            <a:r>
              <a:rPr lang="en-US" sz="2000" b="1" dirty="0">
                <a:solidFill>
                  <a:schemeClr val="bg2"/>
                </a:solidFill>
                <a:latin typeface="Calibri" pitchFamily="34" charset="0"/>
                <a:ea typeface="+mn-ea"/>
              </a:rPr>
              <a:t>Our goal: provide financial institutions on the ground with instruments adapted to their specific refinancing needs</a:t>
            </a:r>
          </a:p>
          <a:p>
            <a:pPr marL="82550" eaLnBrk="0" hangingPunct="0">
              <a:spcBef>
                <a:spcPts val="0"/>
              </a:spcBef>
              <a:spcAft>
                <a:spcPts val="0"/>
              </a:spcAft>
              <a:defRPr/>
            </a:pPr>
            <a:endParaRPr lang="en-US" sz="2000" dirty="0">
              <a:latin typeface="+mn-lt"/>
              <a:ea typeface="ＭＳ Ｐゴシック" pitchFamily="-107" charset="-128"/>
              <a:cs typeface="ＭＳ Ｐゴシック" pitchFamily="-107" charset="-128"/>
            </a:endParaRPr>
          </a:p>
          <a:p>
            <a:pPr marL="270000" indent="-270000" eaLnBrk="0" hangingPunct="0">
              <a:spcBef>
                <a:spcPts val="0"/>
              </a:spcBef>
              <a:spcAft>
                <a:spcPts val="600"/>
              </a:spcAft>
              <a:buSzPct val="115000"/>
              <a:buFont typeface="Arial" pitchFamily="34" charset="0"/>
              <a:buChar char="•"/>
              <a:defRPr/>
            </a:pPr>
            <a:r>
              <a:rPr lang="en-US" sz="1800" dirty="0">
                <a:latin typeface="+mn-lt"/>
                <a:ea typeface="ＭＳ Ｐゴシック" pitchFamily="-107" charset="-128"/>
                <a:cs typeface="ＭＳ Ｐゴシック" pitchFamily="-107" charset="-128"/>
              </a:rPr>
              <a:t>Short, medium and long term senior debt</a:t>
            </a:r>
          </a:p>
          <a:p>
            <a:pPr marL="270000" indent="-270000" eaLnBrk="0" hangingPunct="0">
              <a:spcBef>
                <a:spcPts val="0"/>
              </a:spcBef>
              <a:spcAft>
                <a:spcPts val="600"/>
              </a:spcAft>
              <a:buSzPct val="115000"/>
              <a:buFont typeface="Arial" pitchFamily="34" charset="0"/>
              <a:buChar char="•"/>
              <a:defRPr/>
            </a:pPr>
            <a:r>
              <a:rPr lang="en-US" sz="1800" dirty="0">
                <a:latin typeface="+mn-lt"/>
                <a:ea typeface="ＭＳ Ｐゴシック" pitchFamily="-107" charset="-128"/>
                <a:cs typeface="ＭＳ Ｐゴシック" pitchFamily="-107" charset="-128"/>
              </a:rPr>
              <a:t>Subordinated loans, including mezzanine loans</a:t>
            </a:r>
          </a:p>
          <a:p>
            <a:pPr marL="270000" indent="-270000" eaLnBrk="0" hangingPunct="0">
              <a:spcBef>
                <a:spcPts val="0"/>
              </a:spcBef>
              <a:spcAft>
                <a:spcPts val="600"/>
              </a:spcAft>
              <a:buSzPct val="115000"/>
              <a:buFont typeface="Arial" pitchFamily="34" charset="0"/>
              <a:buChar char="•"/>
              <a:defRPr/>
            </a:pPr>
            <a:r>
              <a:rPr lang="en-US" sz="1800" dirty="0">
                <a:latin typeface="+mn-lt"/>
                <a:ea typeface="ＭＳ Ｐゴシック" pitchFamily="-107" charset="-128"/>
                <a:cs typeface="ＭＳ Ｐゴシック" pitchFamily="-107" charset="-128"/>
              </a:rPr>
              <a:t>Term deposits</a:t>
            </a:r>
          </a:p>
          <a:p>
            <a:pPr marL="270000" indent="-270000" eaLnBrk="0" hangingPunct="0">
              <a:spcBef>
                <a:spcPts val="0"/>
              </a:spcBef>
              <a:spcAft>
                <a:spcPts val="600"/>
              </a:spcAft>
              <a:buSzPct val="115000"/>
              <a:buFont typeface="Arial" pitchFamily="34" charset="0"/>
              <a:buChar char="•"/>
              <a:defRPr/>
            </a:pPr>
            <a:r>
              <a:rPr lang="en-US" sz="1800" dirty="0">
                <a:latin typeface="+mn-lt"/>
                <a:ea typeface="ＭＳ Ｐゴシック" pitchFamily="-107" charset="-128"/>
                <a:cs typeface="ＭＳ Ｐゴシック" pitchFamily="-107" charset="-128"/>
              </a:rPr>
              <a:t>Certificates of deposit</a:t>
            </a:r>
          </a:p>
          <a:p>
            <a:pPr marL="270000" indent="-270000" eaLnBrk="0" hangingPunct="0">
              <a:spcBef>
                <a:spcPts val="0"/>
              </a:spcBef>
              <a:spcAft>
                <a:spcPts val="600"/>
              </a:spcAft>
              <a:buSzPct val="115000"/>
              <a:buFont typeface="Arial" pitchFamily="34" charset="0"/>
              <a:buChar char="•"/>
              <a:defRPr/>
            </a:pPr>
            <a:r>
              <a:rPr lang="en-US" sz="1800" dirty="0">
                <a:latin typeface="+mn-lt"/>
                <a:ea typeface="ＭＳ Ｐゴシック" pitchFamily="-107" charset="-128"/>
                <a:cs typeface="ＭＳ Ｐゴシック" pitchFamily="-107" charset="-128"/>
              </a:rPr>
              <a:t>Term enhancement instruments, e.g. standby facilities </a:t>
            </a:r>
          </a:p>
          <a:p>
            <a:pPr marL="270000" indent="-270000" eaLnBrk="0" hangingPunct="0">
              <a:spcBef>
                <a:spcPts val="0"/>
              </a:spcBef>
              <a:spcAft>
                <a:spcPts val="600"/>
              </a:spcAft>
              <a:buSzPct val="115000"/>
              <a:buFont typeface="Arial" pitchFamily="34" charset="0"/>
              <a:buChar char="•"/>
              <a:defRPr/>
            </a:pPr>
            <a:r>
              <a:rPr lang="en-US" sz="1800" dirty="0">
                <a:latin typeface="+mn-lt"/>
                <a:ea typeface="ＭＳ Ｐゴシック" pitchFamily="-107" charset="-128"/>
                <a:cs typeface="ＭＳ Ｐゴシック" pitchFamily="-107" charset="-128"/>
              </a:rPr>
              <a:t>Co-investments</a:t>
            </a:r>
          </a:p>
          <a:p>
            <a:pPr marL="270000" indent="-270000" eaLnBrk="0" hangingPunct="0">
              <a:spcBef>
                <a:spcPts val="0"/>
              </a:spcBef>
              <a:spcAft>
                <a:spcPts val="600"/>
              </a:spcAft>
              <a:buSzPct val="115000"/>
              <a:buFont typeface="Arial" pitchFamily="34" charset="0"/>
              <a:buChar char="•"/>
              <a:defRPr/>
            </a:pPr>
            <a:r>
              <a:rPr lang="en-US" sz="1800" dirty="0">
                <a:latin typeface="+mn-lt"/>
                <a:ea typeface="ＭＳ Ｐゴシック" pitchFamily="-107" charset="-128"/>
                <a:cs typeface="ＭＳ Ｐゴシック" pitchFamily="-107" charset="-128"/>
              </a:rPr>
              <a:t>Standby letters of credit</a:t>
            </a:r>
          </a:p>
          <a:p>
            <a:pPr marL="270000" indent="-270000" eaLnBrk="0" hangingPunct="0">
              <a:spcBef>
                <a:spcPts val="0"/>
              </a:spcBef>
              <a:spcAft>
                <a:spcPts val="600"/>
              </a:spcAft>
              <a:buSzPct val="115000"/>
              <a:buFont typeface="Arial" pitchFamily="34" charset="0"/>
              <a:buChar char="•"/>
              <a:defRPr/>
            </a:pPr>
            <a:r>
              <a:rPr lang="en-US" sz="1800" dirty="0">
                <a:latin typeface="+mn-lt"/>
                <a:ea typeface="ＭＳ Ｐゴシック" pitchFamily="-107" charset="-128"/>
                <a:cs typeface="ＭＳ Ｐゴシック" pitchFamily="-107" charset="-128"/>
              </a:rPr>
              <a:t>Guarantees</a:t>
            </a:r>
          </a:p>
          <a:p>
            <a:pPr marL="270000" indent="-270000" eaLnBrk="0" hangingPunct="0">
              <a:spcBef>
                <a:spcPts val="0"/>
              </a:spcBef>
              <a:spcAft>
                <a:spcPts val="600"/>
              </a:spcAft>
              <a:buSzPct val="115000"/>
              <a:buFont typeface="Arial" pitchFamily="34" charset="0"/>
              <a:buChar char="•"/>
              <a:defRPr/>
            </a:pPr>
            <a:r>
              <a:rPr lang="en-US" sz="1800" dirty="0">
                <a:latin typeface="+mn-lt"/>
                <a:ea typeface="ＭＳ Ｐゴシック" pitchFamily="-107" charset="-128"/>
                <a:cs typeface="ＭＳ Ｐゴシック" pitchFamily="-107" charset="-128"/>
              </a:rPr>
              <a:t>Equity participations</a:t>
            </a:r>
          </a:p>
          <a:p>
            <a:pPr marL="273050" indent="-190500" eaLnBrk="0" hangingPunct="0">
              <a:defRPr/>
            </a:pPr>
            <a:endParaRPr lang="en-US" sz="2000" dirty="0">
              <a:solidFill>
                <a:srgbClr val="FF0000"/>
              </a:solidFill>
              <a:latin typeface="+mn-lt"/>
              <a:ea typeface="ＭＳ Ｐゴシック" pitchFamily="-107" charset="-128"/>
              <a:cs typeface="ＭＳ Ｐゴシック" pitchFamily="-107" charset="-128"/>
            </a:endParaRPr>
          </a:p>
          <a:p>
            <a:pPr eaLnBrk="0" hangingPunct="0">
              <a:defRPr/>
            </a:pPr>
            <a:endParaRPr lang="de-DE" dirty="0">
              <a:latin typeface="Arial" pitchFamily="-107" charset="0"/>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1268413"/>
            <a:ext cx="7848600" cy="539750"/>
          </a:xfrm>
        </p:spPr>
        <p:txBody>
          <a:bodyPr rtlCol="0">
            <a:noAutofit/>
          </a:bodyPr>
          <a:lstStyle/>
          <a:p>
            <a:pPr eaLnBrk="1" fontAlgn="auto" hangingPunct="1">
              <a:spcBef>
                <a:spcPts val="0"/>
              </a:spcBef>
              <a:spcAft>
                <a:spcPts val="0"/>
              </a:spcAft>
              <a:defRPr/>
            </a:pPr>
            <a:r>
              <a:rPr lang="de-DE" dirty="0" smtClean="0">
                <a:latin typeface="+mj-lt"/>
              </a:rPr>
              <a:t>SANAD‘s Partner Institutions (PIs):</a:t>
            </a:r>
            <a:br>
              <a:rPr lang="de-DE" dirty="0" smtClean="0">
                <a:latin typeface="+mj-lt"/>
              </a:rPr>
            </a:br>
            <a:r>
              <a:rPr lang="de-DE" sz="2300" b="0" dirty="0" smtClean="0">
                <a:latin typeface="+mj-lt"/>
                <a:ea typeface="+mn-ea"/>
                <a:cs typeface="+mn-cs"/>
              </a:rPr>
              <a:t>An inclusive approach for reaching the MSME sector</a:t>
            </a:r>
            <a:endParaRPr lang="de-DE" sz="2300" b="0" dirty="0">
              <a:latin typeface="+mj-lt"/>
              <a:ea typeface="+mn-ea"/>
              <a:cs typeface="+mn-cs"/>
            </a:endParaRPr>
          </a:p>
        </p:txBody>
      </p:sp>
      <p:sp>
        <p:nvSpPr>
          <p:cNvPr id="19459" name="Foliennummernplatzhalter 8"/>
          <p:cNvSpPr>
            <a:spLocks noGrp="1"/>
          </p:cNvSpPr>
          <p:nvPr>
            <p:ph type="sldNum" sz="quarter" idx="16"/>
          </p:nvPr>
        </p:nvSpPr>
        <p:spPr>
          <a:noFill/>
          <a:ln>
            <a:miter lim="800000"/>
            <a:headEnd/>
            <a:tailEnd/>
          </a:ln>
        </p:spPr>
        <p:txBody>
          <a:bodyPr wrap="square" numCol="1" compatLnSpc="1">
            <a:prstTxWarp prst="textNoShape">
              <a:avLst/>
            </a:prstTxWarp>
          </a:bodyPr>
          <a:lstStyle/>
          <a:p>
            <a:fld id="{1B1F1F1A-0951-4621-8CC2-048269E17202}" type="slidenum">
              <a:rPr lang="de-DE" smtClean="0">
                <a:ea typeface="ＭＳ Ｐゴシック" pitchFamily="34" charset="-128"/>
              </a:rPr>
              <a:pPr/>
              <a:t>9</a:t>
            </a:fld>
            <a:endParaRPr lang="de-DE" smtClean="0">
              <a:ea typeface="ＭＳ Ｐゴシック" pitchFamily="34" charset="-128"/>
            </a:endParaRPr>
          </a:p>
        </p:txBody>
      </p:sp>
      <p:sp>
        <p:nvSpPr>
          <p:cNvPr id="5" name="Textplatzhalter 2"/>
          <p:cNvSpPr txBox="1">
            <a:spLocks/>
          </p:cNvSpPr>
          <p:nvPr/>
        </p:nvSpPr>
        <p:spPr bwMode="gray">
          <a:xfrm>
            <a:off x="2268538" y="1844675"/>
            <a:ext cx="3671887" cy="3168650"/>
          </a:xfrm>
          <a:prstGeom prst="rect">
            <a:avLst/>
          </a:prstGeom>
          <a:ln>
            <a:noFill/>
          </a:ln>
        </p:spPr>
        <p:txBody>
          <a:bodyPr lIns="0" tIns="0" rIns="0" bIns="0"/>
          <a:lstStyle/>
          <a:p>
            <a:pPr marL="82550" fontAlgn="auto">
              <a:spcBef>
                <a:spcPts val="0"/>
              </a:spcBef>
              <a:spcAft>
                <a:spcPts val="600"/>
              </a:spcAft>
              <a:defRPr/>
            </a:pPr>
            <a:endParaRPr lang="en-US" sz="1800" dirty="0">
              <a:latin typeface="Calibri" pitchFamily="34" charset="0"/>
              <a:ea typeface="+mn-ea"/>
            </a:endParaRPr>
          </a:p>
        </p:txBody>
      </p:sp>
      <p:sp>
        <p:nvSpPr>
          <p:cNvPr id="6" name="TextBox 5"/>
          <p:cNvSpPr txBox="1"/>
          <p:nvPr/>
        </p:nvSpPr>
        <p:spPr>
          <a:xfrm>
            <a:off x="468313" y="2205038"/>
            <a:ext cx="7343775" cy="3327400"/>
          </a:xfrm>
          <a:prstGeom prst="rect">
            <a:avLst/>
          </a:prstGeom>
          <a:noFill/>
        </p:spPr>
        <p:txBody>
          <a:bodyPr>
            <a:spAutoFit/>
          </a:bodyPr>
          <a:lstStyle/>
          <a:p>
            <a:pPr marL="82550" fontAlgn="auto">
              <a:spcBef>
                <a:spcPts val="600"/>
              </a:spcBef>
              <a:spcAft>
                <a:spcPts val="0"/>
              </a:spcAft>
              <a:defRPr/>
            </a:pPr>
            <a:r>
              <a:rPr lang="en-US" sz="2000" b="1" dirty="0">
                <a:solidFill>
                  <a:schemeClr val="bg2"/>
                </a:solidFill>
                <a:latin typeface="+mn-lt"/>
                <a:ea typeface="+mn-ea"/>
              </a:rPr>
              <a:t>Our commitment: to be open to the broadest spectrum of financial actors in the MENA Region, including:</a:t>
            </a:r>
          </a:p>
          <a:p>
            <a:pPr marL="82550" fontAlgn="auto">
              <a:spcBef>
                <a:spcPts val="600"/>
              </a:spcBef>
              <a:spcAft>
                <a:spcPts val="0"/>
              </a:spcAft>
              <a:defRPr/>
            </a:pPr>
            <a:endParaRPr lang="en-US" sz="2000" dirty="0">
              <a:latin typeface="Calibri" pitchFamily="34" charset="0"/>
              <a:ea typeface="ＭＳ Ｐゴシック" pitchFamily="-107" charset="-128"/>
              <a:cs typeface="ＭＳ Ｐゴシック" pitchFamily="-107" charset="-128"/>
            </a:endParaRPr>
          </a:p>
          <a:p>
            <a:pPr marL="270000" indent="-270000" fontAlgn="auto">
              <a:spcBef>
                <a:spcPts val="0"/>
              </a:spcBef>
              <a:spcAft>
                <a:spcPts val="600"/>
              </a:spcAft>
              <a:buSzPct val="115000"/>
              <a:buFont typeface="Arial" pitchFamily="34" charset="0"/>
              <a:buChar char="•"/>
              <a:defRPr/>
            </a:pPr>
            <a:r>
              <a:rPr lang="en-US" sz="1800" dirty="0">
                <a:latin typeface="Calibri" pitchFamily="34" charset="0"/>
                <a:ea typeface="ＭＳ Ｐゴシック" pitchFamily="-107" charset="-128"/>
                <a:cs typeface="ＭＳ Ｐゴシック" pitchFamily="-107" charset="-128"/>
              </a:rPr>
              <a:t>Microfinance Institutions (</a:t>
            </a:r>
            <a:r>
              <a:rPr lang="en-US" sz="1800" dirty="0" err="1">
                <a:latin typeface="Calibri" pitchFamily="34" charset="0"/>
                <a:ea typeface="ＭＳ Ｐゴシック" pitchFamily="-107" charset="-128"/>
                <a:cs typeface="ＭＳ Ｐゴシック" pitchFamily="-107" charset="-128"/>
              </a:rPr>
              <a:t>MFIs</a:t>
            </a:r>
            <a:r>
              <a:rPr lang="en-US" sz="1800" dirty="0">
                <a:latin typeface="Calibri" pitchFamily="34" charset="0"/>
                <a:ea typeface="ＭＳ Ｐゴシック" pitchFamily="-107" charset="-128"/>
                <a:cs typeface="ＭＳ Ｐゴシック" pitchFamily="-107" charset="-128"/>
              </a:rPr>
              <a:t>)</a:t>
            </a:r>
          </a:p>
          <a:p>
            <a:pPr marL="270000" indent="-270000" fontAlgn="auto">
              <a:spcBef>
                <a:spcPts val="0"/>
              </a:spcBef>
              <a:spcAft>
                <a:spcPts val="600"/>
              </a:spcAft>
              <a:buSzPct val="115000"/>
              <a:buFont typeface="Arial" pitchFamily="34" charset="0"/>
              <a:buChar char="•"/>
              <a:defRPr/>
            </a:pPr>
            <a:r>
              <a:rPr lang="en-US" sz="1800" dirty="0">
                <a:latin typeface="Calibri" pitchFamily="34" charset="0"/>
                <a:ea typeface="ＭＳ Ｐゴシック" pitchFamily="-107" charset="-128"/>
                <a:cs typeface="ＭＳ Ｐゴシック" pitchFamily="-107" charset="-128"/>
              </a:rPr>
              <a:t>Commercial banks</a:t>
            </a:r>
          </a:p>
          <a:p>
            <a:pPr marL="270000" indent="-270000" fontAlgn="auto">
              <a:spcBef>
                <a:spcPts val="0"/>
              </a:spcBef>
              <a:spcAft>
                <a:spcPts val="600"/>
              </a:spcAft>
              <a:buSzPct val="115000"/>
              <a:buFont typeface="Arial" pitchFamily="34" charset="0"/>
              <a:buChar char="•"/>
              <a:defRPr/>
            </a:pPr>
            <a:r>
              <a:rPr lang="en-US" sz="1800" dirty="0">
                <a:latin typeface="Calibri" pitchFamily="34" charset="0"/>
                <a:ea typeface="ＭＳ Ｐゴシック" pitchFamily="-107" charset="-128"/>
                <a:cs typeface="ＭＳ Ｐゴシック" pitchFamily="-107" charset="-128"/>
              </a:rPr>
              <a:t>Leasing and factoring companies</a:t>
            </a:r>
          </a:p>
          <a:p>
            <a:pPr marL="270000" indent="-270000" fontAlgn="auto">
              <a:spcBef>
                <a:spcPts val="0"/>
              </a:spcBef>
              <a:spcAft>
                <a:spcPts val="600"/>
              </a:spcAft>
              <a:buSzPct val="115000"/>
              <a:buFont typeface="Arial" pitchFamily="34" charset="0"/>
              <a:buChar char="•"/>
              <a:defRPr/>
            </a:pPr>
            <a:r>
              <a:rPr lang="en-US" sz="1800" dirty="0">
                <a:latin typeface="Calibri" pitchFamily="34" charset="0"/>
                <a:ea typeface="ＭＳ Ｐゴシック" pitchFamily="-107" charset="-128"/>
                <a:cs typeface="ＭＳ Ｐゴシック" pitchFamily="-107" charset="-128"/>
              </a:rPr>
              <a:t>Financial service providers</a:t>
            </a:r>
          </a:p>
          <a:p>
            <a:pPr marL="270000" indent="-270000" fontAlgn="auto">
              <a:spcBef>
                <a:spcPts val="0"/>
              </a:spcBef>
              <a:spcAft>
                <a:spcPts val="600"/>
              </a:spcAft>
              <a:buSzPct val="115000"/>
              <a:buFont typeface="Arial" pitchFamily="34" charset="0"/>
              <a:buChar char="•"/>
              <a:defRPr/>
            </a:pPr>
            <a:r>
              <a:rPr lang="en-US" sz="1800" dirty="0">
                <a:latin typeface="Calibri" pitchFamily="34" charset="0"/>
                <a:ea typeface="ＭＳ Ｐゴシック" pitchFamily="-107" charset="-128"/>
                <a:cs typeface="ＭＳ Ｐゴシック" pitchFamily="-107" charset="-128"/>
              </a:rPr>
              <a:t>Other financial institutions</a:t>
            </a:r>
          </a:p>
          <a:p>
            <a:pPr eaLnBrk="0" hangingPunct="0">
              <a:defRPr/>
            </a:pPr>
            <a:endParaRPr lang="de-DE" dirty="0">
              <a:latin typeface="Arial" pitchFamily="-107" charset="0"/>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M SANAD Presentation">
  <a:themeElements>
    <a:clrScheme name="SANAD">
      <a:dk1>
        <a:sysClr val="windowText" lastClr="000000"/>
      </a:dk1>
      <a:lt1>
        <a:sysClr val="window" lastClr="FFFFFF"/>
      </a:lt1>
      <a:dk2>
        <a:srgbClr val="776F65"/>
      </a:dk2>
      <a:lt2>
        <a:srgbClr val="D95E00"/>
      </a:lt2>
      <a:accent1>
        <a:srgbClr val="7B2927"/>
      </a:accent1>
      <a:accent2>
        <a:srgbClr val="827C34"/>
      </a:accent2>
      <a:accent3>
        <a:srgbClr val="B6BF00"/>
      </a:accent3>
      <a:accent4>
        <a:srgbClr val="5C7F92"/>
      </a:accent4>
      <a:accent5>
        <a:srgbClr val="776F65"/>
      </a:accent5>
      <a:accent6>
        <a:srgbClr val="D95E00"/>
      </a:accent6>
      <a:hlink>
        <a:srgbClr val="0000FF"/>
      </a:hlink>
      <a:folHlink>
        <a:srgbClr val="800080"/>
      </a:folHlink>
    </a:clrScheme>
    <a:fontScheme name="SANAD">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algn="ctr">
          <a:spcAft>
            <a:spcPts val="600"/>
          </a:spcAft>
          <a:defRPr sz="1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FiM SANAD Presentation</Template>
  <TotalTime>0</TotalTime>
  <Words>916</Words>
  <Application>Microsoft Office PowerPoint</Application>
  <PresentationFormat>On-screen Show (4:3)</PresentationFormat>
  <Paragraphs>192</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FiM SANAD Presentation</vt:lpstr>
      <vt:lpstr>SANAD Fund for MSME</vt:lpstr>
      <vt:lpstr>SANAD‘s Target Region and Strategic Focus </vt:lpstr>
      <vt:lpstr>Mission and Objectives</vt:lpstr>
      <vt:lpstr>The Fund‘s Target Region</vt:lpstr>
      <vt:lpstr>Strategic Focus of the Fund:  Reaching the “Missing Middle”    </vt:lpstr>
      <vt:lpstr>SANAD‘s Working Mechanism</vt:lpstr>
      <vt:lpstr>Slide 7</vt:lpstr>
      <vt:lpstr>SANAD‘s Financial Instruments: Not just funding, financial solutions</vt:lpstr>
      <vt:lpstr>SANAD‘s Partner Institutions (PIs): An inclusive approach for reaching the MSME sector</vt:lpstr>
      <vt:lpstr>Eligibility Criteria for SANAD‘s Partner Institutions</vt:lpstr>
      <vt:lpstr>Institutional and Fund Structure </vt:lpstr>
      <vt:lpstr>Capital Structure Sources of funds: A public-private partnership model</vt:lpstr>
      <vt:lpstr>Institutional Structure A solid foundation, transparent processes</vt:lpstr>
      <vt:lpstr>SANAD‘s Technical Assistance Facility Capacity Building and Training</vt:lpstr>
      <vt:lpstr>The SANAD Technical Assistance (TA) Facility: Hands-on support to maximize development impact</vt:lpstr>
      <vt:lpstr>The TA Facility‘s Target Areas</vt:lpstr>
      <vt:lpstr>SANAD Fund for MSME </vt:lpstr>
    </vt:vector>
  </TitlesOfParts>
  <Company>Finance in Motion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a Headline in Calibri Bold,  32 PT; Optional second line</dc:title>
  <dc:creator>m.bertram</dc:creator>
  <dc:description>Template: 2010-10-01</dc:description>
  <cp:lastModifiedBy>beer_e</cp:lastModifiedBy>
  <cp:revision>108</cp:revision>
  <cp:lastPrinted>2011-09-10T18:37:36Z</cp:lastPrinted>
  <dcterms:created xsi:type="dcterms:W3CDTF">2011-11-20T13:47:47Z</dcterms:created>
  <dcterms:modified xsi:type="dcterms:W3CDTF">2012-05-11T09:20:51Z</dcterms:modified>
</cp:coreProperties>
</file>