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86" r:id="rId3"/>
    <p:sldId id="263" r:id="rId4"/>
    <p:sldId id="301" r:id="rId5"/>
    <p:sldId id="274" r:id="rId6"/>
    <p:sldId id="351" r:id="rId7"/>
    <p:sldId id="275" r:id="rId8"/>
    <p:sldId id="321" r:id="rId9"/>
    <p:sldId id="322" r:id="rId10"/>
    <p:sldId id="326" r:id="rId11"/>
    <p:sldId id="329" r:id="rId12"/>
    <p:sldId id="276" r:id="rId13"/>
  </p:sldIdLst>
  <p:sldSz cx="9144000" cy="6858000" type="screen4x3"/>
  <p:notesSz cx="6797675" cy="992822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FF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38" autoAdjust="0"/>
    <p:restoredTop sz="94654" autoAdjust="0"/>
  </p:normalViewPr>
  <p:slideViewPr>
    <p:cSldViewPr>
      <p:cViewPr>
        <p:scale>
          <a:sx n="89" d="100"/>
          <a:sy n="89" d="100"/>
        </p:scale>
        <p:origin x="-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yousri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ar-EG"/>
            </a:pPr>
            <a:r>
              <a:rPr lang="en-US" sz="1400" dirty="0"/>
              <a:t>GDP Growth Rate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Sheet1!$H$1</c:f>
              <c:strCache>
                <c:ptCount val="1"/>
                <c:pt idx="0">
                  <c:v>GDP Growth Rate</c:v>
                </c:pt>
              </c:strCache>
            </c:strRef>
          </c:tx>
          <c:dLbls>
            <c:dLbl>
              <c:idx val="0"/>
              <c:layout>
                <c:manualLayout>
                  <c:x val="-4.3795620437956338E-2"/>
                  <c:y val="4.5690550363447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4.6 %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7.0559610705596104E-2"/>
                  <c:y val="-3.73831775700935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6.9 %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3.8929440389294405E-2"/>
                  <c:y val="4.5690550363447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7.1 %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9.732360097323622E-3"/>
                  <c:y val="-2.49221183800623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7.2 %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4.3795620437956373E-2"/>
                  <c:y val="3.73831775700935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4.7 %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-7.299270072992718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5.1 %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-1.459854014598533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1.8 %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ar-EG"/>
                </a:pPr>
                <a:endParaRPr lang="en-US"/>
              </a:p>
            </c:txPr>
            <c:showVal val="1"/>
          </c:dLbls>
          <c:cat>
            <c:strRef>
              <c:f>Sheet1!$G$2:$G$8</c:f>
              <c:strCache>
                <c:ptCount val="7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4.5999999999999996</c:v>
                </c:pt>
                <c:pt idx="1">
                  <c:v>6.9</c:v>
                </c:pt>
                <c:pt idx="2">
                  <c:v>7.1</c:v>
                </c:pt>
                <c:pt idx="3">
                  <c:v>7.2</c:v>
                </c:pt>
                <c:pt idx="4">
                  <c:v>4.7</c:v>
                </c:pt>
                <c:pt idx="5">
                  <c:v>5.0999999999999996</c:v>
                </c:pt>
                <c:pt idx="6">
                  <c:v>1.8</c:v>
                </c:pt>
              </c:numCache>
            </c:numRef>
          </c:val>
        </c:ser>
        <c:dLbls>
          <c:showVal val="1"/>
        </c:dLbls>
        <c:marker val="1"/>
        <c:axId val="73906432"/>
        <c:axId val="41893888"/>
      </c:lineChart>
      <c:catAx>
        <c:axId val="739064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ar-EG"/>
            </a:pPr>
            <a:endParaRPr lang="en-US"/>
          </a:p>
        </c:txPr>
        <c:crossAx val="41893888"/>
        <c:crosses val="autoZero"/>
        <c:auto val="1"/>
        <c:lblAlgn val="ctr"/>
        <c:lblOffset val="100"/>
      </c:catAx>
      <c:valAx>
        <c:axId val="4189388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lang="ar-EG"/>
            </a:pPr>
            <a:endParaRPr lang="en-US"/>
          </a:p>
        </c:txPr>
        <c:crossAx val="73906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40623024311858"/>
          <c:y val="0.38554942314453688"/>
          <c:w val="0.24699522961089748"/>
          <c:h val="7.5110751342998175E-2"/>
        </c:manualLayout>
      </c:layout>
      <c:txPr>
        <a:bodyPr/>
        <a:lstStyle/>
        <a:p>
          <a:pPr>
            <a:defRPr lang="ar-EG"/>
          </a:pPr>
          <a:endParaRPr lang="en-U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5F0C09-203A-4AA0-8852-FA4CEC7DA7FD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0825858-47A7-4ECC-83DF-9FC8AF2B9729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rPr>
            <a:t>Recent Developments in the Egyptian Economy</a:t>
          </a:r>
        </a:p>
      </dgm:t>
    </dgm:pt>
    <dgm:pt modelId="{4177BBFF-8866-4529-B241-4D9A054255E6}" type="parTrans" cxnId="{BD1F413C-8BB2-45A0-8A90-524E66F6D716}">
      <dgm:prSet/>
      <dgm:spPr/>
      <dgm:t>
        <a:bodyPr/>
        <a:lstStyle/>
        <a:p>
          <a:endParaRPr lang="en-US" sz="1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5D7CD4-B50F-4A2C-AAEA-5ADB9F40D103}" type="sibTrans" cxnId="{BD1F413C-8BB2-45A0-8A90-524E66F6D716}">
      <dgm:prSet/>
      <dgm:spPr/>
      <dgm:t>
        <a:bodyPr/>
        <a:lstStyle/>
        <a:p>
          <a:endParaRPr lang="en-US" sz="1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5770ED-FE6A-4B22-A27D-CC3E775CF823}">
      <dgm:prSet custT="1"/>
      <dgm:spPr/>
      <dgm:t>
        <a:bodyPr/>
        <a:lstStyle/>
        <a:p>
          <a:pPr algn="ctr" rtl="0"/>
          <a:r>
            <a:rPr lang="en-US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rPr>
            <a:t>Foreign Direct Investments in Egypt</a:t>
          </a:r>
          <a:endParaRPr lang="en-US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MS PGothic" pitchFamily="34" charset="-128"/>
          </a:endParaRPr>
        </a:p>
      </dgm:t>
    </dgm:pt>
    <dgm:pt modelId="{A0A6A1FB-A8EE-4134-A4A9-AB9090DF240E}" type="parTrans" cxnId="{C8AE321D-5FAE-4E17-9C26-EAC99600A50C}">
      <dgm:prSet/>
      <dgm:spPr/>
      <dgm:t>
        <a:bodyPr/>
        <a:lstStyle/>
        <a:p>
          <a:endParaRPr lang="en-US"/>
        </a:p>
      </dgm:t>
    </dgm:pt>
    <dgm:pt modelId="{850D70F0-CAA5-4E0B-9BA2-AB8641BC9522}" type="sibTrans" cxnId="{C8AE321D-5FAE-4E17-9C26-EAC99600A50C}">
      <dgm:prSet/>
      <dgm:spPr/>
      <dgm:t>
        <a:bodyPr/>
        <a:lstStyle/>
        <a:p>
          <a:endParaRPr lang="en-US"/>
        </a:p>
      </dgm:t>
    </dgm:pt>
    <dgm:pt modelId="{A3627CBD-102E-4279-B73F-62118FEC4A58}" type="pres">
      <dgm:prSet presAssocID="{D35F0C09-203A-4AA0-8852-FA4CEC7DA7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8B8AAE-8EF2-482B-A182-DF5E8242860B}" type="pres">
      <dgm:prSet presAssocID="{60825858-47A7-4ECC-83DF-9FC8AF2B9729}" presName="parentLin" presStyleCnt="0"/>
      <dgm:spPr/>
    </dgm:pt>
    <dgm:pt modelId="{99EEB6D0-14E5-4F58-864F-99185EDEBFBC}" type="pres">
      <dgm:prSet presAssocID="{60825858-47A7-4ECC-83DF-9FC8AF2B972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1D44CCB-F2E6-4049-9DC1-D7C7FD31EEDD}" type="pres">
      <dgm:prSet presAssocID="{60825858-47A7-4ECC-83DF-9FC8AF2B9729}" presName="parentText" presStyleLbl="node1" presStyleIdx="0" presStyleCnt="2" custScaleX="120916" custLinFactX="1242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2F095-E013-4DE1-8379-D882CAA6459C}" type="pres">
      <dgm:prSet presAssocID="{60825858-47A7-4ECC-83DF-9FC8AF2B9729}" presName="negativeSpace" presStyleCnt="0"/>
      <dgm:spPr/>
    </dgm:pt>
    <dgm:pt modelId="{CF7FCE19-CD43-4105-AF7A-223983966F57}" type="pres">
      <dgm:prSet presAssocID="{60825858-47A7-4ECC-83DF-9FC8AF2B9729}" presName="childText" presStyleLbl="conFgAcc1" presStyleIdx="0" presStyleCnt="2">
        <dgm:presLayoutVars>
          <dgm:bulletEnabled val="1"/>
        </dgm:presLayoutVars>
      </dgm:prSet>
      <dgm:spPr/>
    </dgm:pt>
    <dgm:pt modelId="{8DC03C12-0C46-46B0-B954-415ED95DB819}" type="pres">
      <dgm:prSet presAssocID="{465D7CD4-B50F-4A2C-AAEA-5ADB9F40D103}" presName="spaceBetweenRectangles" presStyleCnt="0"/>
      <dgm:spPr/>
    </dgm:pt>
    <dgm:pt modelId="{8B42ABBD-7497-4C0B-9BF9-AFD07CC7BB30}" type="pres">
      <dgm:prSet presAssocID="{6A5770ED-FE6A-4B22-A27D-CC3E775CF823}" presName="parentLin" presStyleCnt="0"/>
      <dgm:spPr/>
    </dgm:pt>
    <dgm:pt modelId="{DFC12089-613B-483A-B3C5-276E8CC1C9B0}" type="pres">
      <dgm:prSet presAssocID="{6A5770ED-FE6A-4B22-A27D-CC3E775CF82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10AB1A3-EBA8-4226-9035-5F15538615E4}" type="pres">
      <dgm:prSet presAssocID="{6A5770ED-FE6A-4B22-A27D-CC3E775CF823}" presName="parentText" presStyleLbl="node1" presStyleIdx="1" presStyleCnt="2" custScaleX="121797" custLinFactX="1786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19D26-1EC2-4F08-9A2F-8F4A2BA64463}" type="pres">
      <dgm:prSet presAssocID="{6A5770ED-FE6A-4B22-A27D-CC3E775CF823}" presName="negativeSpace" presStyleCnt="0"/>
      <dgm:spPr/>
    </dgm:pt>
    <dgm:pt modelId="{77919BF2-89FB-4456-B799-4F27E3CED8AA}" type="pres">
      <dgm:prSet presAssocID="{6A5770ED-FE6A-4B22-A27D-CC3E775CF82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D1F413C-8BB2-45A0-8A90-524E66F6D716}" srcId="{D35F0C09-203A-4AA0-8852-FA4CEC7DA7FD}" destId="{60825858-47A7-4ECC-83DF-9FC8AF2B9729}" srcOrd="0" destOrd="0" parTransId="{4177BBFF-8866-4529-B241-4D9A054255E6}" sibTransId="{465D7CD4-B50F-4A2C-AAEA-5ADB9F40D103}"/>
    <dgm:cxn modelId="{95FC9662-A1DB-4BFC-816D-C7EE718F5ECF}" type="presOf" srcId="{6A5770ED-FE6A-4B22-A27D-CC3E775CF823}" destId="{DFC12089-613B-483A-B3C5-276E8CC1C9B0}" srcOrd="0" destOrd="0" presId="urn:microsoft.com/office/officeart/2005/8/layout/list1"/>
    <dgm:cxn modelId="{57E78FA5-37EE-42F1-B822-37F4A5A27C09}" type="presOf" srcId="{60825858-47A7-4ECC-83DF-9FC8AF2B9729}" destId="{99EEB6D0-14E5-4F58-864F-99185EDEBFBC}" srcOrd="0" destOrd="0" presId="urn:microsoft.com/office/officeart/2005/8/layout/list1"/>
    <dgm:cxn modelId="{F63481F0-4B4F-4E3D-9825-891EC6F2F415}" type="presOf" srcId="{60825858-47A7-4ECC-83DF-9FC8AF2B9729}" destId="{31D44CCB-F2E6-4049-9DC1-D7C7FD31EEDD}" srcOrd="1" destOrd="0" presId="urn:microsoft.com/office/officeart/2005/8/layout/list1"/>
    <dgm:cxn modelId="{080FAD3C-F5D9-433D-A12B-9E3A21888DF6}" type="presOf" srcId="{6A5770ED-FE6A-4B22-A27D-CC3E775CF823}" destId="{210AB1A3-EBA8-4226-9035-5F15538615E4}" srcOrd="1" destOrd="0" presId="urn:microsoft.com/office/officeart/2005/8/layout/list1"/>
    <dgm:cxn modelId="{E5340CCA-C954-4DAE-88C5-0C9689C2D466}" type="presOf" srcId="{D35F0C09-203A-4AA0-8852-FA4CEC7DA7FD}" destId="{A3627CBD-102E-4279-B73F-62118FEC4A58}" srcOrd="0" destOrd="0" presId="urn:microsoft.com/office/officeart/2005/8/layout/list1"/>
    <dgm:cxn modelId="{C8AE321D-5FAE-4E17-9C26-EAC99600A50C}" srcId="{D35F0C09-203A-4AA0-8852-FA4CEC7DA7FD}" destId="{6A5770ED-FE6A-4B22-A27D-CC3E775CF823}" srcOrd="1" destOrd="0" parTransId="{A0A6A1FB-A8EE-4134-A4A9-AB9090DF240E}" sibTransId="{850D70F0-CAA5-4E0B-9BA2-AB8641BC9522}"/>
    <dgm:cxn modelId="{E4B50FF8-0716-41FB-AE7C-A59B364A3534}" type="presParOf" srcId="{A3627CBD-102E-4279-B73F-62118FEC4A58}" destId="{878B8AAE-8EF2-482B-A182-DF5E8242860B}" srcOrd="0" destOrd="0" presId="urn:microsoft.com/office/officeart/2005/8/layout/list1"/>
    <dgm:cxn modelId="{D8AB8A04-9525-421A-B202-8F2592A37EB6}" type="presParOf" srcId="{878B8AAE-8EF2-482B-A182-DF5E8242860B}" destId="{99EEB6D0-14E5-4F58-864F-99185EDEBFBC}" srcOrd="0" destOrd="0" presId="urn:microsoft.com/office/officeart/2005/8/layout/list1"/>
    <dgm:cxn modelId="{23151252-A9CA-4C22-A937-53011A06513E}" type="presParOf" srcId="{878B8AAE-8EF2-482B-A182-DF5E8242860B}" destId="{31D44CCB-F2E6-4049-9DC1-D7C7FD31EEDD}" srcOrd="1" destOrd="0" presId="urn:microsoft.com/office/officeart/2005/8/layout/list1"/>
    <dgm:cxn modelId="{265C6772-347C-4C63-92E7-2B412CCF03C3}" type="presParOf" srcId="{A3627CBD-102E-4279-B73F-62118FEC4A58}" destId="{7DD2F095-E013-4DE1-8379-D882CAA6459C}" srcOrd="1" destOrd="0" presId="urn:microsoft.com/office/officeart/2005/8/layout/list1"/>
    <dgm:cxn modelId="{0CCE097D-9200-4275-83CE-584F4595E122}" type="presParOf" srcId="{A3627CBD-102E-4279-B73F-62118FEC4A58}" destId="{CF7FCE19-CD43-4105-AF7A-223983966F57}" srcOrd="2" destOrd="0" presId="urn:microsoft.com/office/officeart/2005/8/layout/list1"/>
    <dgm:cxn modelId="{89DC787F-2AE4-4919-8FAC-5AE6083269E5}" type="presParOf" srcId="{A3627CBD-102E-4279-B73F-62118FEC4A58}" destId="{8DC03C12-0C46-46B0-B954-415ED95DB819}" srcOrd="3" destOrd="0" presId="urn:microsoft.com/office/officeart/2005/8/layout/list1"/>
    <dgm:cxn modelId="{004F4BA3-74D5-4BD8-B512-5BA478B6BA35}" type="presParOf" srcId="{A3627CBD-102E-4279-B73F-62118FEC4A58}" destId="{8B42ABBD-7497-4C0B-9BF9-AFD07CC7BB30}" srcOrd="4" destOrd="0" presId="urn:microsoft.com/office/officeart/2005/8/layout/list1"/>
    <dgm:cxn modelId="{E81E5BD5-B38B-4618-8675-0B6BC9D11C9A}" type="presParOf" srcId="{8B42ABBD-7497-4C0B-9BF9-AFD07CC7BB30}" destId="{DFC12089-613B-483A-B3C5-276E8CC1C9B0}" srcOrd="0" destOrd="0" presId="urn:microsoft.com/office/officeart/2005/8/layout/list1"/>
    <dgm:cxn modelId="{F61705A3-134D-421E-8295-AA196E622CA3}" type="presParOf" srcId="{8B42ABBD-7497-4C0B-9BF9-AFD07CC7BB30}" destId="{210AB1A3-EBA8-4226-9035-5F15538615E4}" srcOrd="1" destOrd="0" presId="urn:microsoft.com/office/officeart/2005/8/layout/list1"/>
    <dgm:cxn modelId="{844A172B-D280-4F04-AB1B-2D6AE4413316}" type="presParOf" srcId="{A3627CBD-102E-4279-B73F-62118FEC4A58}" destId="{63A19D26-1EC2-4F08-9A2F-8F4A2BA64463}" srcOrd="5" destOrd="0" presId="urn:microsoft.com/office/officeart/2005/8/layout/list1"/>
    <dgm:cxn modelId="{14F0D84E-AFCA-4DEE-B516-02A88383EBE5}" type="presParOf" srcId="{A3627CBD-102E-4279-B73F-62118FEC4A58}" destId="{77919BF2-89FB-4456-B799-4F27E3CED8A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7FCE19-CD43-4105-AF7A-223983966F57}">
      <dsp:nvSpPr>
        <dsp:cNvPr id="0" name=""/>
        <dsp:cNvSpPr/>
      </dsp:nvSpPr>
      <dsp:spPr>
        <a:xfrm>
          <a:off x="0" y="634099"/>
          <a:ext cx="5181600" cy="103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D44CCB-F2E6-4049-9DC1-D7C7FD31EEDD}">
      <dsp:nvSpPr>
        <dsp:cNvPr id="0" name=""/>
        <dsp:cNvSpPr/>
      </dsp:nvSpPr>
      <dsp:spPr>
        <a:xfrm>
          <a:off x="563208" y="28939"/>
          <a:ext cx="4385768" cy="1210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rPr>
            <a:t>Recent Developments in the Egyptian Economy</a:t>
          </a:r>
        </a:p>
      </dsp:txBody>
      <dsp:txXfrm>
        <a:off x="563208" y="28939"/>
        <a:ext cx="4385768" cy="1210320"/>
      </dsp:txXfrm>
    </dsp:sp>
    <dsp:sp modelId="{77919BF2-89FB-4456-B799-4F27E3CED8AA}">
      <dsp:nvSpPr>
        <dsp:cNvPr id="0" name=""/>
        <dsp:cNvSpPr/>
      </dsp:nvSpPr>
      <dsp:spPr>
        <a:xfrm>
          <a:off x="0" y="2493859"/>
          <a:ext cx="5181600" cy="103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0AB1A3-EBA8-4226-9035-5F15538615E4}">
      <dsp:nvSpPr>
        <dsp:cNvPr id="0" name=""/>
        <dsp:cNvSpPr/>
      </dsp:nvSpPr>
      <dsp:spPr>
        <a:xfrm>
          <a:off x="582940" y="1888699"/>
          <a:ext cx="4417723" cy="1210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rPr>
            <a:t>Foreign Direct Investments in Egypt</a:t>
          </a:r>
          <a:endParaRPr lang="en-US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MS PGothic" pitchFamily="34" charset="-128"/>
          </a:endParaRPr>
        </a:p>
      </dsp:txBody>
      <dsp:txXfrm>
        <a:off x="582940" y="1888699"/>
        <a:ext cx="4417723" cy="1210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40EA00-E84C-4CBA-8321-7EDE34588572}" type="datetimeFigureOut">
              <a:rPr lang="en-US"/>
              <a:pPr>
                <a:defRPr/>
              </a:pPr>
              <a:t>07-Dec-2011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6" tIns="45528" rIns="91056" bIns="4552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8813"/>
          </a:xfrm>
          <a:prstGeom prst="rect">
            <a:avLst/>
          </a:prstGeom>
        </p:spPr>
        <p:txBody>
          <a:bodyPr vert="horz" lIns="91056" tIns="45528" rIns="91056" bIns="4552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8D419E-8B76-4D48-8656-570E2331F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1849E-AFC9-439F-8C96-83BAF76ABCF5}" type="slidenum">
              <a:rPr lang="ar-SA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3" tIns="45491" rIns="90983" bIns="45491" anchor="b"/>
          <a:lstStyle/>
          <a:p>
            <a:pPr algn="ctr" rtl="0"/>
            <a:fld id="{A9B6CE1E-F0AD-42C7-AB02-429EA2AABD47}" type="slidenum">
              <a:rPr lang="ar-SA" sz="1200">
                <a:solidFill>
                  <a:srgbClr val="000000"/>
                </a:solidFill>
                <a:latin typeface="Tahoma" pitchFamily="34" charset="0"/>
              </a:rPr>
              <a:pPr algn="ctr" rtl="0"/>
              <a:t>2</a:t>
            </a:fld>
            <a:endParaRPr lang="en-US" sz="1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3" tIns="45491" rIns="90983" bIns="45491" anchor="b"/>
          <a:lstStyle/>
          <a:p>
            <a:pPr algn="ctr" rtl="0"/>
            <a:fld id="{682A3E35-A1BD-4D9E-84B2-BAE6A7F7A7F2}" type="slidenum">
              <a:rPr lang="ar-SA" sz="120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pPr algn="ctr" rtl="0"/>
              <a:t>2</a:t>
            </a:fld>
            <a:endParaRPr lang="en-US" sz="1200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rimary gradi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6742113"/>
            <a:ext cx="385127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GAFI_rough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805488"/>
            <a:ext cx="508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RGBLogo_AW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5827713"/>
            <a:ext cx="16954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3" descr="RGBLogo_AW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33400"/>
            <a:ext cx="34290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60378_wallpaper280"/>
          <p:cNvPicPr>
            <a:picLocks noChangeAspect="1" noChangeArrowheads="1"/>
          </p:cNvPicPr>
          <p:nvPr userDrawn="1"/>
        </p:nvPicPr>
        <p:blipFill>
          <a:blip r:embed="rId6" cstate="print"/>
          <a:srcRect r="3767"/>
          <a:stretch>
            <a:fillRect/>
          </a:stretch>
        </p:blipFill>
        <p:spPr bwMode="auto">
          <a:xfrm>
            <a:off x="6934200" y="457200"/>
            <a:ext cx="17176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7" cstate="print"/>
          <a:srcRect l="15265"/>
          <a:stretch>
            <a:fillRect/>
          </a:stretch>
        </p:blipFill>
        <p:spPr bwMode="auto">
          <a:xfrm>
            <a:off x="5257800" y="2209800"/>
            <a:ext cx="16922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juniper.tamu.edu/agronomy/images/Guar/guar_p11.jpg"/>
          <p:cNvPicPr>
            <a:picLocks noChangeAspect="1" noChangeArrowheads="1"/>
          </p:cNvPicPr>
          <p:nvPr userDrawn="1"/>
        </p:nvPicPr>
        <p:blipFill>
          <a:blip r:embed="rId8" cstate="print"/>
          <a:srcRect l="22813"/>
          <a:stretch>
            <a:fillRect/>
          </a:stretch>
        </p:blipFill>
        <p:spPr bwMode="auto">
          <a:xfrm>
            <a:off x="6934200" y="39624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916113"/>
            <a:ext cx="4392613" cy="1584325"/>
          </a:xfrm>
          <a:ln algn="ctr"/>
        </p:spPr>
        <p:txBody>
          <a:bodyPr/>
          <a:lstStyle>
            <a:lvl1pPr eaLnBrk="1" hangingPunct="1">
              <a:lnSpc>
                <a:spcPct val="95000"/>
              </a:lnSpc>
              <a:defRPr sz="2100"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860800"/>
            <a:ext cx="4392613" cy="1728788"/>
          </a:xfrm>
          <a:ln algn="ctr"/>
        </p:spPr>
        <p:txBody>
          <a:bodyPr/>
          <a:lstStyle>
            <a:lvl1pPr eaLnBrk="1" hangingPunct="1">
              <a:lnSpc>
                <a:spcPct val="95000"/>
              </a:lnSpc>
              <a:spcBef>
                <a:spcPct val="0"/>
              </a:spcBef>
              <a:defRPr b="0"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&lt;To change or omit this footer text, select "View - Header and Footer"&gt;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D9AE85-3699-4A1B-B86B-BB7418687F3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54000"/>
            <a:ext cx="2036763" cy="5695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875" y="254000"/>
            <a:ext cx="5962650" cy="5695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&lt;To change or omit this footer text, select "View - Header and Footer"&gt;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9C2270-B73A-458F-8384-C539113A66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&lt;To change or omit this footer text, select "View - Header and Footer"&gt;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88265D-1B07-4513-BDF6-583B2BF953C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&lt;To change or omit this footer text, select "View - Header and Footer"&gt;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6847AD-F9B7-49E5-9C8E-5ABDC5B65E4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268413"/>
            <a:ext cx="23082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4500" y="1268413"/>
            <a:ext cx="23082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&lt;To change or omit this footer text, select "View - Header and Footer"&gt;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39BCBE-633B-425A-B5BE-56A751E90AD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&lt;To change or omit this footer text, select "View - Header and Footer"&gt;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67B3EF-D7FA-40C1-9E52-8141D4A77E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&lt;To change or omit this footer text, select "View - Header and Footer"&gt;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F9545E-F331-489E-88AD-43565D21F5E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3" descr="RGBLogo_A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9288" y="76200"/>
            <a:ext cx="20685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&lt;To change or omit this footer text, select "View - Header and Footer"&gt;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2A03D1-15CF-4312-9683-B92F85A9CA8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&lt;To change or omit this footer text, select "View - Header and Footer"&gt;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83D019-8BE8-4D80-9C61-9CCBF6E9F00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&lt;To change or omit this footer text, select "View - Header and Footer"&gt;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47B631-EA14-4BD2-84AF-AF49E5323E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254000"/>
            <a:ext cx="814387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268413"/>
            <a:ext cx="47688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73813"/>
            <a:ext cx="6134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&lt;To change or omit this footer text, select "View - Header and Footer"&gt;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9663" y="6381750"/>
            <a:ext cx="12160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DFB00A2B-8AB8-4F11-BC47-7EF27CBF67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6" name="Picture 8" descr="Primary gradie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92725" y="6742113"/>
            <a:ext cx="385127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42" r:id="rId1"/>
    <p:sldLayoutId id="2147485543" r:id="rId2"/>
    <p:sldLayoutId id="2147485544" r:id="rId3"/>
    <p:sldLayoutId id="2147485545" r:id="rId4"/>
    <p:sldLayoutId id="2147485546" r:id="rId5"/>
    <p:sldLayoutId id="2147485547" r:id="rId6"/>
    <p:sldLayoutId id="2147485548" r:id="rId7"/>
    <p:sldLayoutId id="2147485549" r:id="rId8"/>
    <p:sldLayoutId id="2147485550" r:id="rId9"/>
    <p:sldLayoutId id="2147485551" r:id="rId10"/>
    <p:sldLayoutId id="214748555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269875" indent="-2667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●"/>
        <a:defRPr sz="1400">
          <a:solidFill>
            <a:schemeClr val="tx1"/>
          </a:solidFill>
          <a:latin typeface="+mn-lt"/>
          <a:cs typeface="+mn-cs"/>
        </a:defRPr>
      </a:lvl3pPr>
      <a:lvl4pPr marL="444500" indent="-17303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635000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cs typeface="+mn-cs"/>
        </a:defRPr>
      </a:lvl5pPr>
      <a:lvl6pPr marL="1095375" indent="-179388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1552575" indent="-179388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2009775" indent="-179388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2466975" indent="-179388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3.xls"/><Relationship Id="rId7" Type="http://schemas.openxmlformats.org/officeDocument/2006/relationships/oleObject" Target="../embeddings/Microsoft_Office_Excel_97-2003_Worksheet1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Microsoft_Office_Excel_97-2003_Worksheet15.xls"/><Relationship Id="rId5" Type="http://schemas.openxmlformats.org/officeDocument/2006/relationships/image" Target="../media/image32.gif"/><Relationship Id="rId4" Type="http://schemas.openxmlformats.org/officeDocument/2006/relationships/oleObject" Target="../embeddings/Microsoft_Office_Excel_97-2003_Worksheet14.xls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4.xls"/><Relationship Id="rId4" Type="http://schemas.openxmlformats.org/officeDocument/2006/relationships/oleObject" Target="../embeddings/Microsoft_Office_Excel_97-2003_Worksheet3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Office_Excel_97-2003_Worksheet9.xls"/><Relationship Id="rId5" Type="http://schemas.openxmlformats.org/officeDocument/2006/relationships/oleObject" Target="../embeddings/Microsoft_Office_Excel_97-2003_Worksheet8.xls"/><Relationship Id="rId4" Type="http://schemas.openxmlformats.org/officeDocument/2006/relationships/oleObject" Target="../embeddings/Microsoft_Office_Excel_97-2003_Worksheet7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ctrTitle"/>
          </p:nvPr>
        </p:nvSpPr>
        <p:spPr>
          <a:xfrm>
            <a:off x="228600" y="2057400"/>
            <a:ext cx="4641850" cy="1676400"/>
          </a:xfrm>
        </p:spPr>
        <p:txBody>
          <a:bodyPr/>
          <a:lstStyle/>
          <a:p>
            <a:pPr algn="ctr" eaLnBrk="0" hangingPunct="0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OECD </a:t>
            </a:r>
            <a:b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</a:t>
            </a: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pecial Event on </a:t>
            </a:r>
            <a:r>
              <a:rPr lang="en-GB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“Policy Options for Reviving Investment in the MENA Region: Protection, Promotion and Risk Mitigation” </a:t>
            </a: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of the MENA-OECD Investment </a:t>
            </a:r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Programme 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5334000" cy="1981200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  <a:defRPr/>
            </a:pPr>
            <a:endParaRPr lang="en-US" dirty="0">
              <a:latin typeface="Arial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December 06 , 2011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GB" dirty="0">
                <a:solidFill>
                  <a:srgbClr val="FF0000"/>
                </a:solidFill>
              </a:rPr>
              <a:t>OECD Headquarters in Paris, France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US" b="1" dirty="0"/>
          </a:p>
          <a:p>
            <a:pPr marL="0" indent="0">
              <a:buFontTx/>
              <a:buNone/>
              <a:defRPr/>
            </a:pPr>
            <a:endParaRPr lang="en-US" b="1" dirty="0" smtClean="0"/>
          </a:p>
          <a:p>
            <a:pPr marL="0" indent="0">
              <a:buFontTx/>
              <a:buNone/>
              <a:defRPr/>
            </a:pPr>
            <a:r>
              <a:rPr lang="en-US" b="1" dirty="0" smtClean="0"/>
              <a:t>Mona Zobaa</a:t>
            </a:r>
            <a:endParaRPr lang="en-US" b="1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>Undersecretary / Head of Investment Policy Department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Ministry of Investment</a:t>
            </a:r>
            <a:endParaRPr lang="en-US" dirty="0"/>
          </a:p>
          <a:p>
            <a:pPr>
              <a:buFontTx/>
              <a:buNone/>
              <a:defRPr/>
            </a:pPr>
            <a:r>
              <a:rPr lang="en-US" dirty="0"/>
              <a:t>Egypt, Cairo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pic>
        <p:nvPicPr>
          <p:cNvPr id="6" name="Picture 2" descr="C:\Documents and Settings\s.elsayed\Desktop\348g7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810673"/>
            <a:ext cx="762000" cy="590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44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341C63-95B6-4554-8465-9F217F1771EE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47164" y="1676400"/>
          <a:ext cx="7299960" cy="1296143"/>
        </p:xfrm>
        <a:graphic>
          <a:graphicData uri="http://schemas.openxmlformats.org/drawingml/2006/table">
            <a:tbl>
              <a:tblPr rtl="1"/>
              <a:tblGrid>
                <a:gridCol w="518421"/>
                <a:gridCol w="507797"/>
                <a:gridCol w="304281"/>
                <a:gridCol w="504356"/>
                <a:gridCol w="298745"/>
                <a:gridCol w="546846"/>
                <a:gridCol w="318248"/>
                <a:gridCol w="542364"/>
                <a:gridCol w="340660"/>
                <a:gridCol w="537882"/>
                <a:gridCol w="309282"/>
                <a:gridCol w="537882"/>
                <a:gridCol w="309282"/>
                <a:gridCol w="519954"/>
                <a:gridCol w="319749"/>
                <a:gridCol w="533535"/>
                <a:gridCol w="350676"/>
              </a:tblGrid>
              <a:tr h="423987"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2004/2005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 smtClean="0">
                          <a:latin typeface="+mn-lt"/>
                        </a:rPr>
                        <a:t>%</a:t>
                      </a:r>
                      <a:endParaRPr lang="en-US" sz="800" b="0" i="0" u="none" strike="noStrike" dirty="0">
                        <a:latin typeface="+mn-lt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2005/2006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latin typeface="+mn-lt"/>
                        </a:rPr>
                        <a:t>%</a:t>
                      </a:r>
                    </a:p>
                    <a:p>
                      <a:pPr algn="ctr" rtl="0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2006/2007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latin typeface="+mn-lt"/>
                        </a:rPr>
                        <a:t>%</a:t>
                      </a:r>
                    </a:p>
                    <a:p>
                      <a:pPr algn="ctr" rtl="0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2007/2008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latin typeface="+mn-lt"/>
                        </a:rPr>
                        <a:t>%</a:t>
                      </a:r>
                    </a:p>
                    <a:p>
                      <a:pPr algn="ctr" rtl="0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2008/2009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latin typeface="+mn-lt"/>
                        </a:rPr>
                        <a:t>%</a:t>
                      </a:r>
                    </a:p>
                    <a:p>
                      <a:pPr algn="ctr" rtl="0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2009/2010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latin typeface="+mn-lt"/>
                        </a:rPr>
                        <a:t>%</a:t>
                      </a:r>
                    </a:p>
                    <a:p>
                      <a:pPr algn="ctr" rtl="0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2010/2011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latin typeface="+mn-lt"/>
                        </a:rPr>
                        <a:t>%</a:t>
                      </a:r>
                    </a:p>
                    <a:p>
                      <a:pPr algn="ctr" rtl="0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 smtClean="0">
                          <a:latin typeface="Arial"/>
                        </a:rPr>
                        <a:t>July-Sep.</a:t>
                      </a:r>
                    </a:p>
                    <a:p>
                      <a:pPr algn="ctr" rtl="0" fontAlgn="b"/>
                      <a:r>
                        <a:rPr lang="en-US" sz="800" b="0" i="0" u="none" strike="noStrike" dirty="0" smtClean="0">
                          <a:latin typeface="Arial"/>
                        </a:rPr>
                        <a:t>2011/2012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 smtClean="0">
                          <a:latin typeface="Arial"/>
                        </a:rPr>
                        <a:t>%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8039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800" b="0" i="0" u="none" strike="noStrike" dirty="0" smtClean="0">
                          <a:latin typeface="Arial"/>
                        </a:rPr>
                        <a:t>Egyptians</a:t>
                      </a:r>
                      <a:endParaRPr lang="ar-EG" sz="8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14043.31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79%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8033.68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71%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23236.61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63%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15301.32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66%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11238.69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74%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16785.96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88%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10963.85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81%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 smtClean="0">
                          <a:latin typeface="Arial"/>
                        </a:rPr>
                        <a:t>2775.45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latin typeface="Arial"/>
                        </a:rPr>
                        <a:t>79.8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39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800" b="0" i="0" u="none" strike="noStrike" dirty="0" smtClean="0">
                          <a:latin typeface="Arial"/>
                        </a:rPr>
                        <a:t>Arab</a:t>
                      </a:r>
                      <a:endParaRPr lang="ar-EG" sz="8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2445.5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14%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1350.18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12%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11921.82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32%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5371.1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23%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1444.43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9%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1116.68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6%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1391.12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10%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 smtClean="0">
                          <a:latin typeface="Arial"/>
                        </a:rPr>
                        <a:t>622.69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latin typeface="Arial"/>
                        </a:rPr>
                        <a:t>17.9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39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800" b="0" i="0" u="none" strike="noStrike" dirty="0" smtClean="0">
                          <a:latin typeface="Arial"/>
                        </a:rPr>
                        <a:t>Foreign</a:t>
                      </a:r>
                      <a:endParaRPr lang="ar-EG" sz="8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1304.31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7%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1902.23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17%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1745.13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5%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2454.53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11%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2578.41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17%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1249.58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7%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1112.33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8%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 smtClean="0">
                          <a:latin typeface="Arial"/>
                        </a:rPr>
                        <a:t>81.32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latin typeface="Arial"/>
                        </a:rPr>
                        <a:t>2.3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 smtClean="0">
                          <a:latin typeface="Arial"/>
                        </a:rPr>
                        <a:t>Total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17793.12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11286.09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36903.56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23126.95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15261.53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19152.22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13467.3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latin typeface="Arial"/>
                        </a:rPr>
                        <a:t>100%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 smtClean="0">
                          <a:latin typeface="Arial"/>
                        </a:rPr>
                        <a:t>3479.46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 smtClean="0">
                          <a:latin typeface="Arial"/>
                        </a:rPr>
                        <a:t>100%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170" name="Object 123"/>
          <p:cNvGraphicFramePr>
            <a:graphicFrameLocks noChangeAspect="1"/>
          </p:cNvGraphicFramePr>
          <p:nvPr/>
        </p:nvGraphicFramePr>
        <p:xfrm>
          <a:off x="1295400" y="3200400"/>
          <a:ext cx="6403975" cy="3598863"/>
        </p:xfrm>
        <a:graphic>
          <a:graphicData uri="http://schemas.openxmlformats.org/presentationml/2006/ole">
            <p:oleObj spid="_x0000_s7170" name="Chart" r:id="rId3" imgW="6858000" imgH="3857625" progId="Excel.Sheet.8">
              <p:embed/>
            </p:oleObj>
          </a:graphicData>
        </a:graphic>
      </p:graphicFrame>
      <p:sp>
        <p:nvSpPr>
          <p:cNvPr id="6" name="Rectangle 10" descr="C:\Documents and Settings\r.kenawi\Desktop\Untitled.jpg"/>
          <p:cNvSpPr txBox="1">
            <a:spLocks noChangeArrowheads="1"/>
          </p:cNvSpPr>
          <p:nvPr/>
        </p:nvSpPr>
        <p:spPr bwMode="auto">
          <a:xfrm>
            <a:off x="1355725" y="1219200"/>
            <a:ext cx="6492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rtl="0">
              <a:defRPr/>
            </a:pPr>
            <a:r>
              <a:rPr lang="en-US" sz="1400" b="1" dirty="0">
                <a:latin typeface="+mj-lt"/>
              </a:rPr>
              <a:t>Foreign contribution in Issued capital of established companies</a:t>
            </a:r>
          </a:p>
          <a:p>
            <a:pPr algn="ctr" rtl="0">
              <a:defRPr/>
            </a:pPr>
            <a:r>
              <a:rPr lang="en-US" sz="1400" b="1" dirty="0" smtClean="0"/>
              <a:t>2004 / 2005 – 2011 /2012 </a:t>
            </a:r>
            <a:endParaRPr lang="en-US" sz="1400" b="1" dirty="0"/>
          </a:p>
          <a:p>
            <a:pPr algn="ctr" rtl="0">
              <a:defRPr/>
            </a:pPr>
            <a:endParaRPr lang="en-US" sz="1400" b="1" dirty="0">
              <a:latin typeface="+mj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28600"/>
            <a:ext cx="7467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2000" b="1" dirty="0">
                <a:latin typeface="Tahoma" pitchFamily="34" charset="0"/>
                <a:ea typeface="MS PGothic" pitchFamily="34" charset="-128"/>
              </a:rPr>
              <a:t>Recent Developments </a:t>
            </a:r>
            <a:r>
              <a:rPr lang="en-US" sz="2000" b="1" dirty="0" smtClean="0">
                <a:latin typeface="Tahoma" pitchFamily="34" charset="0"/>
                <a:ea typeface="MS PGothic" pitchFamily="34" charset="-128"/>
              </a:rPr>
              <a:t>in the </a:t>
            </a:r>
            <a:r>
              <a:rPr lang="en-US" sz="2000" b="1" dirty="0">
                <a:latin typeface="Tahoma" pitchFamily="34" charset="0"/>
                <a:ea typeface="MS PGothic" pitchFamily="34" charset="-128"/>
              </a:rPr>
              <a:t>Egyptian Economy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3B4B4F-F509-470B-94E2-EC94961CBEFA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1600200" y="4038600"/>
            <a:ext cx="601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2400" b="1" dirty="0" smtClean="0">
                <a:latin typeface="Tahoma" pitchFamily="34" charset="0"/>
                <a:ea typeface="MS PGothic" pitchFamily="34" charset="-128"/>
              </a:rPr>
              <a:t>Foreign Direct Investments in Egypt</a:t>
            </a:r>
            <a:endParaRPr lang="en-US" dirty="0"/>
          </a:p>
        </p:txBody>
      </p:sp>
      <p:pic>
        <p:nvPicPr>
          <p:cNvPr id="36866" name="Picture 2" descr="C:\Documents and Settings\s.elsayed\Desktop\348g7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8096" y="1828800"/>
            <a:ext cx="2767807" cy="2025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6"/>
          <p:cNvGraphicFramePr>
            <a:graphicFrameLocks noChangeAspect="1"/>
          </p:cNvGraphicFramePr>
          <p:nvPr/>
        </p:nvGraphicFramePr>
        <p:xfrm>
          <a:off x="3429000" y="4211638"/>
          <a:ext cx="5229225" cy="2493962"/>
        </p:xfrm>
        <a:graphic>
          <a:graphicData uri="http://schemas.openxmlformats.org/presentationml/2006/ole">
            <p:oleObj spid="_x0000_s14338" name="Chart" r:id="rId3" imgW="6200775" imgH="2952750" progId="Excel.Sheet.8">
              <p:embed/>
            </p:oleObj>
          </a:graphicData>
        </a:graphic>
      </p:graphicFrame>
      <p:graphicFrame>
        <p:nvGraphicFramePr>
          <p:cNvPr id="14339" name="Object 22"/>
          <p:cNvGraphicFramePr>
            <a:graphicFrameLocks noChangeAspect="1"/>
          </p:cNvGraphicFramePr>
          <p:nvPr/>
        </p:nvGraphicFramePr>
        <p:xfrm>
          <a:off x="3886200" y="2057400"/>
          <a:ext cx="5051425" cy="2251075"/>
        </p:xfrm>
        <a:graphic>
          <a:graphicData uri="http://schemas.openxmlformats.org/presentationml/2006/ole">
            <p:oleObj spid="_x0000_s14339" name="Worksheet" r:id="rId4" imgW="6134100" imgH="2733675" progId="Excel.Sheet.8">
              <p:embed/>
            </p:oleObj>
          </a:graphicData>
        </a:graphic>
      </p:graphicFrame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7142163" y="1671637"/>
            <a:ext cx="401637" cy="3730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>
              <a:defRPr/>
            </a:pPr>
            <a:r>
              <a:rPr lang="en-US" sz="8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- 38.6%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81EF22-0EB3-466F-A2BB-DD0C66F71BB5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5327650" y="2225675"/>
            <a:ext cx="350837" cy="2889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>
              <a:defRPr/>
            </a:pPr>
            <a:r>
              <a:rPr lang="en-US" sz="800" b="1" dirty="0">
                <a:solidFill>
                  <a:srgbClr val="A50021"/>
                </a:solidFill>
                <a:latin typeface="Tahoma" pitchFamily="34" charset="0"/>
                <a:cs typeface="Arial" charset="0"/>
              </a:rPr>
              <a:t>54%</a:t>
            </a:r>
          </a:p>
        </p:txBody>
      </p:sp>
      <p:sp>
        <p:nvSpPr>
          <p:cNvPr id="3" name="Oval 14"/>
          <p:cNvSpPr>
            <a:spLocks noChangeArrowheads="1"/>
          </p:cNvSpPr>
          <p:nvPr/>
        </p:nvSpPr>
        <p:spPr bwMode="auto">
          <a:xfrm>
            <a:off x="5754687" y="1920875"/>
            <a:ext cx="350838" cy="3127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>
              <a:defRPr/>
            </a:pPr>
            <a:r>
              <a:rPr lang="en-US" sz="800" b="1">
                <a:solidFill>
                  <a:srgbClr val="A50021"/>
                </a:solidFill>
                <a:latin typeface="Tahoma" pitchFamily="34" charset="0"/>
                <a:cs typeface="Arial" charset="0"/>
              </a:rPr>
              <a:t>80%</a:t>
            </a:r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6288087" y="1692275"/>
            <a:ext cx="352425" cy="3127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>
              <a:defRPr/>
            </a:pPr>
            <a:r>
              <a:rPr lang="en-US" sz="800" b="1" dirty="0">
                <a:solidFill>
                  <a:srgbClr val="A50021"/>
                </a:solidFill>
                <a:latin typeface="Tahoma" pitchFamily="34" charset="0"/>
                <a:cs typeface="Arial" charset="0"/>
              </a:rPr>
              <a:t>19%</a:t>
            </a: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7742238" y="2122488"/>
            <a:ext cx="411162" cy="39211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>
              <a:defRPr/>
            </a:pPr>
            <a:r>
              <a:rPr lang="en-US" sz="8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-16.5%</a:t>
            </a:r>
          </a:p>
        </p:txBody>
      </p:sp>
      <p:sp>
        <p:nvSpPr>
          <p:cNvPr id="9228" name="Rectangle 3"/>
          <p:cNvSpPr>
            <a:spLocks noChangeArrowheads="1"/>
          </p:cNvSpPr>
          <p:nvPr/>
        </p:nvSpPr>
        <p:spPr bwMode="auto">
          <a:xfrm>
            <a:off x="152400" y="1236663"/>
            <a:ext cx="365760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 rtl="0">
              <a:spcBef>
                <a:spcPct val="50000"/>
              </a:spcBef>
              <a:buClr>
                <a:srgbClr val="990000"/>
              </a:buClr>
              <a:buFontTx/>
              <a:buBlip>
                <a:blip r:embed="rId5"/>
              </a:buBlip>
              <a:defRPr/>
            </a:pPr>
            <a:r>
              <a:rPr lang="en-US" sz="900" b="1" dirty="0" smtClean="0">
                <a:latin typeface="+mj-lt"/>
              </a:rPr>
              <a:t>.</a:t>
            </a:r>
            <a:endParaRPr lang="en-US" sz="900" b="1" dirty="0">
              <a:latin typeface="+mj-lt"/>
            </a:endParaRPr>
          </a:p>
          <a:p>
            <a:pPr marL="228600" indent="-228600" algn="just" rtl="0">
              <a:spcBef>
                <a:spcPct val="70000"/>
              </a:spcBef>
              <a:buClr>
                <a:srgbClr val="990000"/>
              </a:buClr>
              <a:buFontTx/>
              <a:buBlip>
                <a:blip r:embed="rId5"/>
              </a:buBlip>
              <a:defRPr/>
            </a:pPr>
            <a:r>
              <a:rPr lang="en-US" sz="900" b="1" dirty="0" smtClean="0">
                <a:latin typeface="+mj-lt"/>
              </a:rPr>
              <a:t>.</a:t>
            </a:r>
            <a:endParaRPr lang="en-US" sz="900" b="1" dirty="0">
              <a:latin typeface="+mj-lt"/>
            </a:endParaRPr>
          </a:p>
        </p:txBody>
      </p:sp>
      <p:sp>
        <p:nvSpPr>
          <p:cNvPr id="9229" name="Rectangle 10" descr="C:\Documents and Settings\r.kenawi\Desktop\Untitled.jpg"/>
          <p:cNvSpPr txBox="1">
            <a:spLocks noChangeArrowheads="1"/>
          </p:cNvSpPr>
          <p:nvPr/>
        </p:nvSpPr>
        <p:spPr bwMode="auto">
          <a:xfrm>
            <a:off x="2362200" y="990600"/>
            <a:ext cx="6492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rtl="0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Foreign direct Investment</a:t>
            </a:r>
          </a:p>
        </p:txBody>
      </p:sp>
      <p:sp>
        <p:nvSpPr>
          <p:cNvPr id="14350" name="TextBox 12"/>
          <p:cNvSpPr txBox="1">
            <a:spLocks noChangeArrowheads="1"/>
          </p:cNvSpPr>
          <p:nvPr/>
        </p:nvSpPr>
        <p:spPr bwMode="auto">
          <a:xfrm>
            <a:off x="304800" y="6553200"/>
            <a:ext cx="5181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900"/>
              <a:t>Source: CBE</a:t>
            </a:r>
          </a:p>
        </p:txBody>
      </p:sp>
      <p:sp>
        <p:nvSpPr>
          <p:cNvPr id="14351" name="AutoShape 34"/>
          <p:cNvSpPr>
            <a:spLocks noChangeArrowheads="1"/>
          </p:cNvSpPr>
          <p:nvPr/>
        </p:nvSpPr>
        <p:spPr bwMode="auto">
          <a:xfrm rot="10800000">
            <a:off x="6988175" y="1671637"/>
            <a:ext cx="230188" cy="385763"/>
          </a:xfrm>
          <a:prstGeom prst="upArrow">
            <a:avLst>
              <a:gd name="adj1" fmla="val 50000"/>
              <a:gd name="adj2" fmla="val 39406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rtl="0"/>
            <a:endParaRPr lang="ar-EG" sz="11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2" name="AutoShape 20"/>
          <p:cNvSpPr>
            <a:spLocks noChangeArrowheads="1"/>
          </p:cNvSpPr>
          <p:nvPr/>
        </p:nvSpPr>
        <p:spPr bwMode="auto">
          <a:xfrm>
            <a:off x="6164262" y="1725613"/>
            <a:ext cx="209550" cy="288925"/>
          </a:xfrm>
          <a:prstGeom prst="upArrow">
            <a:avLst>
              <a:gd name="adj1" fmla="val 50000"/>
              <a:gd name="adj2" fmla="val 41804"/>
            </a:avLst>
          </a:prstGeom>
          <a:gradFill rotWithShape="1">
            <a:gsLst>
              <a:gs pos="0">
                <a:srgbClr val="A50021"/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EG" sz="900" b="1">
              <a:solidFill>
                <a:srgbClr val="5F5F5F"/>
              </a:solidFill>
              <a:latin typeface="Palatino Linotyp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53" name="AutoShape 34"/>
          <p:cNvSpPr>
            <a:spLocks noChangeArrowheads="1"/>
          </p:cNvSpPr>
          <p:nvPr/>
        </p:nvSpPr>
        <p:spPr bwMode="auto">
          <a:xfrm rot="10800000">
            <a:off x="7542213" y="2128838"/>
            <a:ext cx="230187" cy="385762"/>
          </a:xfrm>
          <a:prstGeom prst="upArrow">
            <a:avLst>
              <a:gd name="adj1" fmla="val 50000"/>
              <a:gd name="adj2" fmla="val 39406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rtl="0"/>
            <a:endParaRPr lang="ar-EG" sz="11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4" name="AutoShape 20"/>
          <p:cNvSpPr>
            <a:spLocks noChangeArrowheads="1"/>
          </p:cNvSpPr>
          <p:nvPr/>
        </p:nvSpPr>
        <p:spPr bwMode="auto">
          <a:xfrm>
            <a:off x="5622925" y="1947863"/>
            <a:ext cx="209550" cy="287337"/>
          </a:xfrm>
          <a:prstGeom prst="upArrow">
            <a:avLst>
              <a:gd name="adj1" fmla="val 50000"/>
              <a:gd name="adj2" fmla="val 41574"/>
            </a:avLst>
          </a:prstGeom>
          <a:gradFill rotWithShape="1">
            <a:gsLst>
              <a:gs pos="0">
                <a:srgbClr val="A50021"/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EG" sz="900" b="1">
              <a:solidFill>
                <a:srgbClr val="5F5F5F"/>
              </a:solidFill>
              <a:latin typeface="Palatino Linotyp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55" name="AutoShape 20"/>
          <p:cNvSpPr>
            <a:spLocks noChangeArrowheads="1"/>
          </p:cNvSpPr>
          <p:nvPr/>
        </p:nvSpPr>
        <p:spPr bwMode="auto">
          <a:xfrm>
            <a:off x="5181600" y="2225675"/>
            <a:ext cx="209550" cy="288925"/>
          </a:xfrm>
          <a:prstGeom prst="upArrow">
            <a:avLst>
              <a:gd name="adj1" fmla="val 50000"/>
              <a:gd name="adj2" fmla="val 41804"/>
            </a:avLst>
          </a:prstGeom>
          <a:gradFill rotWithShape="1">
            <a:gsLst>
              <a:gs pos="0">
                <a:srgbClr val="A50021"/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EG" sz="900" b="1">
              <a:solidFill>
                <a:srgbClr val="5F5F5F"/>
              </a:solidFill>
              <a:latin typeface="Palatino Linotyp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4341" name="Object 24"/>
          <p:cNvGraphicFramePr>
            <a:graphicFrameLocks noChangeAspect="1"/>
          </p:cNvGraphicFramePr>
          <p:nvPr/>
        </p:nvGraphicFramePr>
        <p:xfrm>
          <a:off x="228600" y="2133600"/>
          <a:ext cx="3581400" cy="1784350"/>
        </p:xfrm>
        <a:graphic>
          <a:graphicData uri="http://schemas.openxmlformats.org/presentationml/2006/ole">
            <p:oleObj spid="_x0000_s14341" name="Worksheet" r:id="rId6" imgW="6124687" imgH="3247949" progId="Excel.Sheet.8">
              <p:embed/>
            </p:oleObj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0" y="4114800"/>
          <a:ext cx="4419600" cy="2635250"/>
        </p:xfrm>
        <a:graphic>
          <a:graphicData uri="http://schemas.openxmlformats.org/presentationml/2006/ole">
            <p:oleObj spid="_x0000_s14342" name="Worksheet" r:id="rId7" imgW="5886584" imgH="3905233" progId="Excel.Sheet.8">
              <p:embed/>
            </p:oleObj>
          </a:graphicData>
        </a:graphic>
      </p:graphicFrame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8351838" y="2514600"/>
            <a:ext cx="411162" cy="39211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>
              <a:defRPr/>
            </a:pPr>
            <a:r>
              <a:rPr lang="en-US" sz="800" b="1" dirty="0" smtClean="0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-67.6%</a:t>
            </a:r>
            <a:endParaRPr lang="en-US" sz="800" b="1" dirty="0">
              <a:solidFill>
                <a:schemeClr val="accent2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3" name="AutoShape 34"/>
          <p:cNvSpPr>
            <a:spLocks noChangeArrowheads="1"/>
          </p:cNvSpPr>
          <p:nvPr/>
        </p:nvSpPr>
        <p:spPr bwMode="auto">
          <a:xfrm rot="10800000">
            <a:off x="8151813" y="2520950"/>
            <a:ext cx="230187" cy="385762"/>
          </a:xfrm>
          <a:prstGeom prst="upArrow">
            <a:avLst>
              <a:gd name="adj1" fmla="val 50000"/>
              <a:gd name="adj2" fmla="val 39406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rtl="0"/>
            <a:endParaRPr lang="ar-EG" sz="11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52400" y="228600"/>
            <a:ext cx="7467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2000" b="1" dirty="0">
                <a:latin typeface="Tahoma" pitchFamily="34" charset="0"/>
                <a:ea typeface="MS PGothic" pitchFamily="34" charset="-128"/>
              </a:rPr>
              <a:t>Recent </a:t>
            </a:r>
            <a:r>
              <a:rPr lang="en-US" sz="2000" b="1" dirty="0" smtClean="0">
                <a:latin typeface="Tahoma" pitchFamily="34" charset="0"/>
                <a:ea typeface="MS PGothic" pitchFamily="34" charset="-128"/>
              </a:rPr>
              <a:t>Investments in Egypt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C721C5-91A3-4069-B56E-5B321B31C660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76275" y="1676400"/>
            <a:ext cx="6105525" cy="1752600"/>
          </a:xfrm>
          <a:prstGeom prst="rect">
            <a:avLst/>
          </a:prstGeom>
        </p:spPr>
        <p:txBody>
          <a:bodyPr/>
          <a:lstStyle/>
          <a:p>
            <a:pPr marL="342900" indent="-342900" algn="l" rtl="0" eaLnBrk="0" hangingPunct="0">
              <a:spcBef>
                <a:spcPct val="40000"/>
              </a:spcBef>
              <a:defRPr/>
            </a:pPr>
            <a:endParaRPr lang="en-US" sz="1400" b="1" kern="0"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40000"/>
              </a:spcBef>
              <a:defRPr/>
            </a:pPr>
            <a:endParaRPr lang="en-US" sz="1400" b="1" kern="0"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40000"/>
              </a:spcBef>
              <a:defRPr/>
            </a:pPr>
            <a:r>
              <a:rPr lang="en-US" sz="1400" b="1" kern="0">
                <a:latin typeface="+mn-lt"/>
                <a:ea typeface="MS PGothic" pitchFamily="34" charset="-128"/>
                <a:cs typeface="+mn-cs"/>
              </a:rPr>
              <a:t> </a:t>
            </a:r>
            <a:endParaRPr lang="en-US" sz="1400" b="1" kern="0"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40000"/>
              </a:spcBef>
              <a:defRPr/>
            </a:pPr>
            <a:endParaRPr lang="en-US" sz="1400" b="1" kern="0" dirty="0">
              <a:latin typeface="+mn-lt"/>
              <a:cs typeface="+mn-cs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1905000"/>
          <a:ext cx="5181600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838200" y="641350"/>
            <a:ext cx="8143875" cy="654050"/>
          </a:xfrm>
          <a:prstGeom prst="rect">
            <a:avLst/>
          </a:prstGeom>
        </p:spPr>
        <p:txBody>
          <a:bodyPr/>
          <a:lstStyle/>
          <a:p>
            <a:pPr algn="l" rtl="0" eaLnBrk="0" hangingPunct="0">
              <a:defRPr/>
            </a:pPr>
            <a:r>
              <a:rPr lang="en-US" sz="2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Contents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676900" y="1143000"/>
            <a:ext cx="3179763" cy="5084763"/>
            <a:chOff x="5676900" y="1143000"/>
            <a:chExt cx="3179763" cy="5084763"/>
          </a:xfrm>
        </p:grpSpPr>
        <p:pic>
          <p:nvPicPr>
            <p:cNvPr id="7" name="Picture 4" descr="http://www.loretlargent.info/wp-content/uploads/arabie.jp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695950" y="3962400"/>
              <a:ext cx="1512888" cy="2265363"/>
            </a:xfrm>
            <a:prstGeom prst="rect">
              <a:avLst/>
            </a:prstGeom>
            <a:ln>
              <a:noFill/>
            </a:ln>
            <a:effectLst>
              <a:outerShdw blurRad="292100" dist="50800" dir="10800000" algn="r" rotWithShape="0">
                <a:prstClr val="black">
                  <a:alpha val="65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  <p:pic>
          <p:nvPicPr>
            <p:cNvPr id="11" name="Picture 4" descr="http://www.loretlargent.info/wp-content/uploads/arabie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85025" y="1143000"/>
              <a:ext cx="1654175" cy="2501900"/>
            </a:xfrm>
            <a:prstGeom prst="rect">
              <a:avLst/>
            </a:prstGeom>
            <a:ln>
              <a:noFill/>
            </a:ln>
            <a:effectLst>
              <a:outerShdw blurRad="292100" dist="50800" dir="10800000" algn="r" rotWithShape="0">
                <a:prstClr val="black">
                  <a:alpha val="65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  <p:pic>
          <p:nvPicPr>
            <p:cNvPr id="12" name="Picture 2" descr="http://www.alkazarimmo.com/photos_news/-91-1.jp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6858000" y="3429000"/>
              <a:ext cx="1822450" cy="1373188"/>
            </a:xfrm>
            <a:prstGeom prst="rect">
              <a:avLst/>
            </a:prstGeom>
            <a:ln>
              <a:noFill/>
            </a:ln>
            <a:effectLst>
              <a:outerShdw blurRad="292100" dist="50800" dir="10800000" algn="r" rotWithShape="0">
                <a:prstClr val="black">
                  <a:alpha val="65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  <p:pic>
          <p:nvPicPr>
            <p:cNvPr id="13" name="Picture 1" descr="C:\Documents and Settings\s.elsayed\Desktop\4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76900" y="1981200"/>
              <a:ext cx="1695450" cy="1689100"/>
            </a:xfrm>
            <a:prstGeom prst="rect">
              <a:avLst/>
            </a:prstGeom>
            <a:ln>
              <a:noFill/>
            </a:ln>
            <a:effectLst>
              <a:outerShdw blurRad="292100" dist="50800" dir="10800000" algn="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14" name="Picture 3" descr="C:\Documents and Settings\s.elsayed\Desktop\6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543800" y="4648200"/>
              <a:ext cx="1312863" cy="1295400"/>
            </a:xfrm>
            <a:prstGeom prst="rect">
              <a:avLst/>
            </a:prstGeom>
            <a:ln>
              <a:noFill/>
            </a:ln>
            <a:effectLst>
              <a:outerShdw blurRad="292100" dist="50800" dir="10800000" algn="r" rotWithShape="0">
                <a:prstClr val="black">
                  <a:alpha val="65000"/>
                </a:prstClr>
              </a:out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43000" y="4038600"/>
            <a:ext cx="69453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2400" b="1" dirty="0">
                <a:latin typeface="Tahoma" pitchFamily="34" charset="0"/>
                <a:ea typeface="MS PGothic" pitchFamily="34" charset="-128"/>
              </a:rPr>
              <a:t>Recent Developments in </a:t>
            </a:r>
            <a:r>
              <a:rPr lang="en-US" sz="2400" b="1" dirty="0" smtClean="0">
                <a:latin typeface="Tahoma" pitchFamily="34" charset="0"/>
                <a:ea typeface="MS PGothic" pitchFamily="34" charset="-128"/>
              </a:rPr>
              <a:t>the Egyptian </a:t>
            </a:r>
            <a:r>
              <a:rPr lang="en-US" sz="2400" b="1" dirty="0">
                <a:latin typeface="Tahoma" pitchFamily="34" charset="0"/>
                <a:ea typeface="MS PGothic" pitchFamily="34" charset="-128"/>
              </a:rPr>
              <a:t>Economy</a:t>
            </a:r>
            <a:endParaRPr lang="en-US" dirty="0"/>
          </a:p>
        </p:txBody>
      </p:sp>
      <p:pic>
        <p:nvPicPr>
          <p:cNvPr id="6" name="Picture 2" descr="C:\Documents and Settings\s.elsayed\Desktop\348g7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8096" y="1828800"/>
            <a:ext cx="2767807" cy="2025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B17BED-182C-404A-BA01-E31C6C873920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7AB32E-AC4D-4B2E-B677-9CB662C234E9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152400" y="228600"/>
            <a:ext cx="7467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2000" b="1" dirty="0">
                <a:latin typeface="Tahoma" pitchFamily="34" charset="0"/>
                <a:ea typeface="MS PGothic" pitchFamily="34" charset="-128"/>
              </a:rPr>
              <a:t>Recent Developments </a:t>
            </a:r>
            <a:r>
              <a:rPr lang="en-US" sz="2000" b="1" dirty="0" smtClean="0">
                <a:latin typeface="Tahoma" pitchFamily="34" charset="0"/>
                <a:ea typeface="MS PGothic" pitchFamily="34" charset="-128"/>
              </a:rPr>
              <a:t>in the </a:t>
            </a:r>
            <a:r>
              <a:rPr lang="en-US" sz="2000" b="1" dirty="0">
                <a:latin typeface="Tahoma" pitchFamily="34" charset="0"/>
                <a:ea typeface="MS PGothic" pitchFamily="34" charset="-128"/>
              </a:rPr>
              <a:t>Egyptian Economy</a:t>
            </a:r>
            <a:endParaRPr lang="en-US" sz="2000" dirty="0"/>
          </a:p>
        </p:txBody>
      </p:sp>
      <p:sp>
        <p:nvSpPr>
          <p:cNvPr id="3078" name="TextBox 12"/>
          <p:cNvSpPr txBox="1">
            <a:spLocks noChangeArrowheads="1"/>
          </p:cNvSpPr>
          <p:nvPr/>
        </p:nvSpPr>
        <p:spPr bwMode="auto">
          <a:xfrm>
            <a:off x="304800" y="6553200"/>
            <a:ext cx="5181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900" dirty="0"/>
              <a:t>Source: </a:t>
            </a:r>
            <a:r>
              <a:rPr lang="en-US" sz="900" dirty="0" smtClean="0"/>
              <a:t>MOP</a:t>
            </a:r>
            <a:endParaRPr lang="en-US" sz="900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1524000" y="838200"/>
          <a:ext cx="7620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75" name="Object 15"/>
          <p:cNvGraphicFramePr>
            <a:graphicFrameLocks noChangeAspect="1"/>
          </p:cNvGraphicFramePr>
          <p:nvPr/>
        </p:nvGraphicFramePr>
        <p:xfrm>
          <a:off x="1371600" y="3581400"/>
          <a:ext cx="6705600" cy="2822575"/>
        </p:xfrm>
        <a:graphic>
          <a:graphicData uri="http://schemas.openxmlformats.org/presentationml/2006/ole">
            <p:oleObj spid="_x0000_s3075" name="Chart" r:id="rId4" imgW="4905375" imgH="36195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8CB1B7-DAD3-4E4E-AAC1-EAAF32942B6E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762000" y="762000"/>
            <a:ext cx="7848600" cy="264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algn="ctr" rtl="0">
              <a:lnSpc>
                <a:spcPct val="80000"/>
              </a:lnSpc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2055" name="TextBox 12"/>
          <p:cNvSpPr txBox="1">
            <a:spLocks noChangeArrowheads="1"/>
          </p:cNvSpPr>
          <p:nvPr/>
        </p:nvSpPr>
        <p:spPr bwMode="auto">
          <a:xfrm>
            <a:off x="304800" y="6553200"/>
            <a:ext cx="5181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900" dirty="0"/>
              <a:t>Source: </a:t>
            </a:r>
            <a:r>
              <a:rPr lang="en-US" sz="900" dirty="0" smtClean="0"/>
              <a:t>MOP</a:t>
            </a:r>
            <a:endParaRPr lang="en-US" sz="900" dirty="0"/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5257800" y="1295400"/>
          <a:ext cx="3606800" cy="2438400"/>
        </p:xfrm>
        <a:graphic>
          <a:graphicData uri="http://schemas.openxmlformats.org/presentationml/2006/ole">
            <p:oleObj spid="_x0000_s2050" name="Worksheet" r:id="rId3" imgW="4114800" imgH="3152775" progId="Excel.Sheet.8">
              <p:embed/>
            </p:oleObj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0" y="1143000"/>
          <a:ext cx="5334000" cy="3200400"/>
        </p:xfrm>
        <a:graphic>
          <a:graphicData uri="http://schemas.openxmlformats.org/presentationml/2006/ole">
            <p:oleObj spid="_x0000_s2051" name="Chart" r:id="rId4" imgW="6924675" imgH="3876675" progId="Excel.Sheet.8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447800" y="3846512"/>
          <a:ext cx="5316538" cy="2935288"/>
        </p:xfrm>
        <a:graphic>
          <a:graphicData uri="http://schemas.openxmlformats.org/presentationml/2006/ole">
            <p:oleObj spid="_x0000_s2053" name="Worksheet" r:id="rId5" imgW="6324636" imgH="4657615" progId="Excel.Sheet.8">
              <p:embed/>
            </p:oleObj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" y="228600"/>
            <a:ext cx="7467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2000" b="1" dirty="0">
                <a:latin typeface="Tahoma" pitchFamily="34" charset="0"/>
                <a:ea typeface="MS PGothic" pitchFamily="34" charset="-128"/>
              </a:rPr>
              <a:t>Recent Developments </a:t>
            </a:r>
            <a:r>
              <a:rPr lang="en-US" sz="2000" b="1" dirty="0" smtClean="0">
                <a:latin typeface="Tahoma" pitchFamily="34" charset="0"/>
                <a:ea typeface="MS PGothic" pitchFamily="34" charset="-128"/>
              </a:rPr>
              <a:t>in the </a:t>
            </a:r>
            <a:r>
              <a:rPr lang="en-US" sz="2000" b="1" dirty="0">
                <a:latin typeface="Tahoma" pitchFamily="34" charset="0"/>
                <a:ea typeface="MS PGothic" pitchFamily="34" charset="-128"/>
              </a:rPr>
              <a:t>Egyptian Economy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7AB32E-AC4D-4B2E-B677-9CB662C234E9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076" name="AutoShape 2"/>
          <p:cNvSpPr>
            <a:spLocks noChangeArrowheads="1"/>
          </p:cNvSpPr>
          <p:nvPr/>
        </p:nvSpPr>
        <p:spPr bwMode="auto">
          <a:xfrm>
            <a:off x="2438400" y="1143000"/>
            <a:ext cx="4268788" cy="42068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 rtl="0"/>
            <a:r>
              <a:rPr lang="en-US" sz="1600" b="1" u="sng" dirty="0"/>
              <a:t>Total Investment / GDP</a:t>
            </a:r>
            <a:r>
              <a:rPr lang="en-US" sz="1600" b="1" dirty="0"/>
              <a:t> </a:t>
            </a:r>
            <a:r>
              <a:rPr lang="ar-EG" sz="1300" dirty="0">
                <a:solidFill>
                  <a:srgbClr val="FF0000"/>
                </a:solidFill>
              </a:rPr>
              <a:t>*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152400" y="228600"/>
            <a:ext cx="7467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2000" b="1" dirty="0">
                <a:latin typeface="Tahoma" pitchFamily="34" charset="0"/>
                <a:ea typeface="MS PGothic" pitchFamily="34" charset="-128"/>
              </a:rPr>
              <a:t>Recent Developments </a:t>
            </a:r>
            <a:r>
              <a:rPr lang="en-US" sz="2000" b="1" dirty="0" smtClean="0">
                <a:latin typeface="Tahoma" pitchFamily="34" charset="0"/>
                <a:ea typeface="MS PGothic" pitchFamily="34" charset="-128"/>
              </a:rPr>
              <a:t>in the </a:t>
            </a:r>
            <a:r>
              <a:rPr lang="en-US" sz="2000" b="1" dirty="0">
                <a:latin typeface="Tahoma" pitchFamily="34" charset="0"/>
                <a:ea typeface="MS PGothic" pitchFamily="34" charset="-128"/>
              </a:rPr>
              <a:t>Egyptian Economy</a:t>
            </a:r>
            <a:endParaRPr lang="en-US" sz="2000" dirty="0"/>
          </a:p>
        </p:txBody>
      </p:sp>
      <p:sp>
        <p:nvSpPr>
          <p:cNvPr id="3078" name="TextBox 12"/>
          <p:cNvSpPr txBox="1">
            <a:spLocks noChangeArrowheads="1"/>
          </p:cNvSpPr>
          <p:nvPr/>
        </p:nvSpPr>
        <p:spPr bwMode="auto">
          <a:xfrm>
            <a:off x="304800" y="6553200"/>
            <a:ext cx="5181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900" dirty="0"/>
              <a:t>Source: </a:t>
            </a:r>
            <a:r>
              <a:rPr lang="en-US" sz="900" dirty="0" smtClean="0"/>
              <a:t>MOP</a:t>
            </a:r>
            <a:endParaRPr lang="en-US" sz="900" dirty="0"/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533400" y="1752600"/>
            <a:ext cx="1371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/>
              <a:t>EGP billion</a:t>
            </a:r>
          </a:p>
        </p:txBody>
      </p:sp>
      <p:sp>
        <p:nvSpPr>
          <p:cNvPr id="3081" name="TextBox 17"/>
          <p:cNvSpPr txBox="1">
            <a:spLocks noChangeArrowheads="1"/>
          </p:cNvSpPr>
          <p:nvPr/>
        </p:nvSpPr>
        <p:spPr bwMode="auto">
          <a:xfrm>
            <a:off x="7086600" y="1752600"/>
            <a:ext cx="1371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dirty="0"/>
              <a:t>%</a:t>
            </a:r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685800" y="1752600"/>
          <a:ext cx="7685088" cy="4191000"/>
        </p:xfrm>
        <a:graphic>
          <a:graphicData uri="http://schemas.openxmlformats.org/presentationml/2006/ole">
            <p:oleObj spid="_x0000_s28674" name="Worksheet" r:id="rId3" imgW="5876831" imgH="4200550" progId="Excel.Sheet.8">
              <p:embed/>
            </p:oleObj>
          </a:graphicData>
        </a:graphic>
      </p:graphicFrame>
      <p:cxnSp>
        <p:nvCxnSpPr>
          <p:cNvPr id="12" name="Curved Connector 11"/>
          <p:cNvCxnSpPr/>
          <p:nvPr/>
        </p:nvCxnSpPr>
        <p:spPr bwMode="auto">
          <a:xfrm>
            <a:off x="5257800" y="2438400"/>
            <a:ext cx="2057400" cy="304800"/>
          </a:xfrm>
          <a:prstGeom prst="curvedConnector3">
            <a:avLst>
              <a:gd name="adj1" fmla="val 50000"/>
            </a:avLst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83" name="Oval 16"/>
          <p:cNvSpPr>
            <a:spLocks noChangeArrowheads="1"/>
          </p:cNvSpPr>
          <p:nvPr/>
        </p:nvSpPr>
        <p:spPr bwMode="auto">
          <a:xfrm>
            <a:off x="6324600" y="2057400"/>
            <a:ext cx="685800" cy="381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54000" tIns="54000" rIns="54000" bIns="54000" anchor="ctr"/>
          <a:lstStyle/>
          <a:p>
            <a:pPr algn="ctr" rtl="0"/>
            <a:r>
              <a:rPr lang="en-US" sz="900" b="1" dirty="0">
                <a:solidFill>
                  <a:srgbClr val="FF0000"/>
                </a:solidFill>
                <a:latin typeface="Tahoma" pitchFamily="34" charset="0"/>
              </a:rPr>
              <a:t>-2.7%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0" y="1295400"/>
          <a:ext cx="4876799" cy="3124200"/>
        </p:xfrm>
        <a:graphic>
          <a:graphicData uri="http://schemas.openxmlformats.org/presentationml/2006/ole">
            <p:oleObj spid="_x0000_s4100" name="Chart" r:id="rId3" imgW="6505575" imgH="3619500" progId="Excel.Sheet.8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8D0046-B026-4252-9900-AA7065947ED6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079" name="Rectangle 10" descr="C:\Documents and Settings\r.kenawi\Desktop\Untitled.jpg"/>
          <p:cNvSpPr txBox="1">
            <a:spLocks noChangeArrowheads="1"/>
          </p:cNvSpPr>
          <p:nvPr/>
        </p:nvSpPr>
        <p:spPr bwMode="auto">
          <a:xfrm>
            <a:off x="1371600" y="914400"/>
            <a:ext cx="6492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rtl="0">
              <a:defRPr/>
            </a:pPr>
            <a:r>
              <a:rPr lang="en-US" sz="1400" b="1" smtClean="0">
                <a:latin typeface="+mj-lt"/>
              </a:rPr>
              <a:t>Engagement </a:t>
            </a:r>
            <a:r>
              <a:rPr lang="en-US" sz="1400" b="1" dirty="0">
                <a:latin typeface="+mj-lt"/>
              </a:rPr>
              <a:t>of the Private Sector</a:t>
            </a:r>
          </a:p>
        </p:txBody>
      </p:sp>
      <p:sp>
        <p:nvSpPr>
          <p:cNvPr id="4103" name="TextBox 12"/>
          <p:cNvSpPr txBox="1">
            <a:spLocks noChangeArrowheads="1"/>
          </p:cNvSpPr>
          <p:nvPr/>
        </p:nvSpPr>
        <p:spPr bwMode="auto">
          <a:xfrm>
            <a:off x="304800" y="6553200"/>
            <a:ext cx="5181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900" dirty="0"/>
              <a:t>Source: </a:t>
            </a:r>
            <a:r>
              <a:rPr lang="en-US" sz="900" dirty="0" smtClean="0"/>
              <a:t>MOP</a:t>
            </a:r>
            <a:endParaRPr lang="en-US" sz="900" dirty="0"/>
          </a:p>
        </p:txBody>
      </p:sp>
      <p:sp>
        <p:nvSpPr>
          <p:cNvPr id="4105" name="Line 26"/>
          <p:cNvSpPr>
            <a:spLocks noChangeShapeType="1"/>
          </p:cNvSpPr>
          <p:nvPr/>
        </p:nvSpPr>
        <p:spPr bwMode="auto">
          <a:xfrm flipV="1">
            <a:off x="4437530" y="2514600"/>
            <a:ext cx="0" cy="121920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Line 26"/>
          <p:cNvSpPr>
            <a:spLocks noChangeShapeType="1"/>
          </p:cNvSpPr>
          <p:nvPr/>
        </p:nvSpPr>
        <p:spPr bwMode="auto">
          <a:xfrm flipV="1">
            <a:off x="8552330" y="2456330"/>
            <a:ext cx="0" cy="121920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572000" y="1371600"/>
          <a:ext cx="4386262" cy="2782848"/>
        </p:xfrm>
        <a:graphic>
          <a:graphicData uri="http://schemas.openxmlformats.org/presentationml/2006/ole">
            <p:oleObj spid="_x0000_s4101" name="Chart" r:id="rId4" imgW="5419725" imgH="3438525" progId="Excel.Sheet.8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304800" y="4191000"/>
          <a:ext cx="4114800" cy="2362123"/>
        </p:xfrm>
        <a:graphic>
          <a:graphicData uri="http://schemas.openxmlformats.org/presentationml/2006/ole">
            <p:oleObj spid="_x0000_s4102" name="Chart" r:id="rId5" imgW="5886450" imgH="3876675" progId="Excel.Sheet.8">
              <p:embed/>
            </p:oleObj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52400" y="228600"/>
            <a:ext cx="7467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2000" b="1" dirty="0">
                <a:latin typeface="Tahoma" pitchFamily="34" charset="0"/>
                <a:ea typeface="MS PGothic" pitchFamily="34" charset="-128"/>
              </a:rPr>
              <a:t>Recent Developments </a:t>
            </a:r>
            <a:r>
              <a:rPr lang="en-US" sz="2000" b="1" dirty="0" smtClean="0">
                <a:latin typeface="Tahoma" pitchFamily="34" charset="0"/>
                <a:ea typeface="MS PGothic" pitchFamily="34" charset="-128"/>
              </a:rPr>
              <a:t>in the </a:t>
            </a:r>
            <a:r>
              <a:rPr lang="en-US" sz="2000" b="1" dirty="0">
                <a:latin typeface="Tahoma" pitchFamily="34" charset="0"/>
                <a:ea typeface="MS PGothic" pitchFamily="34" charset="-128"/>
              </a:rPr>
              <a:t>Egyptian Economy</a:t>
            </a:r>
            <a:endParaRPr lang="en-US" sz="2000" dirty="0"/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4495800" y="4343400"/>
          <a:ext cx="4446588" cy="1774825"/>
        </p:xfrm>
        <a:graphic>
          <a:graphicData uri="http://schemas.openxmlformats.org/presentationml/2006/ole">
            <p:oleObj spid="_x0000_s4103" name="Worksheet" r:id="rId6" imgW="6391275" imgH="221932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B9DCC9-065A-436F-82F6-C846CB34C6BF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122" name="Object 12"/>
          <p:cNvGraphicFramePr>
            <a:graphicFrameLocks noChangeAspect="1"/>
          </p:cNvGraphicFramePr>
          <p:nvPr/>
        </p:nvGraphicFramePr>
        <p:xfrm>
          <a:off x="152400" y="1295400"/>
          <a:ext cx="8801100" cy="3810001"/>
        </p:xfrm>
        <a:graphic>
          <a:graphicData uri="http://schemas.openxmlformats.org/presentationml/2006/ole">
            <p:oleObj spid="_x0000_s5122" name="Worksheet" r:id="rId3" imgW="6934200" imgH="3943350" progId="Excel.Sheet.8">
              <p:embed/>
            </p:oleObj>
          </a:graphicData>
        </a:graphic>
      </p:graphicFrame>
      <p:sp>
        <p:nvSpPr>
          <p:cNvPr id="5" name="Rectangle 10" descr="C:\Documents and Settings\r.kenawi\Desktop\Untitled.jpg"/>
          <p:cNvSpPr txBox="1">
            <a:spLocks noChangeArrowheads="1"/>
          </p:cNvSpPr>
          <p:nvPr/>
        </p:nvSpPr>
        <p:spPr bwMode="auto">
          <a:xfrm>
            <a:off x="1355725" y="990600"/>
            <a:ext cx="6492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rtl="0">
              <a:defRPr/>
            </a:pPr>
            <a:r>
              <a:rPr lang="en-US" sz="1400" b="1" dirty="0">
                <a:latin typeface="+mj-lt"/>
              </a:rPr>
              <a:t>Monthly No. of Companies establishment</a:t>
            </a:r>
          </a:p>
        </p:txBody>
      </p:sp>
      <p:sp>
        <p:nvSpPr>
          <p:cNvPr id="5126" name="TextBox 12"/>
          <p:cNvSpPr txBox="1">
            <a:spLocks noChangeArrowheads="1"/>
          </p:cNvSpPr>
          <p:nvPr/>
        </p:nvSpPr>
        <p:spPr bwMode="auto">
          <a:xfrm>
            <a:off x="304800" y="6553200"/>
            <a:ext cx="5181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900"/>
              <a:t>Source: GAFI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28600" y="5029200"/>
            <a:ext cx="8763000" cy="144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Char char="Ø"/>
            </a:pPr>
            <a:endParaRPr lang="en-US" sz="1200" dirty="0">
              <a:solidFill>
                <a:srgbClr val="C00000"/>
              </a:solidFill>
              <a:latin typeface="Calibri" pitchFamily="34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 Egypt completely eliminated the minimum capital requirements for limited liability companies.</a:t>
            </a:r>
          </a:p>
          <a:p>
            <a:pPr algn="l" rtl="0">
              <a:buFont typeface="Wingdings" pitchFamily="2" charset="2"/>
              <a:buChar char="Ø"/>
            </a:pPr>
            <a:endParaRPr lang="en-US" sz="1200" dirty="0">
              <a:solidFill>
                <a:srgbClr val="FF0000"/>
              </a:solidFill>
              <a:latin typeface="Calibri" pitchFamily="34" charset="0"/>
            </a:endParaRPr>
          </a:p>
          <a:p>
            <a:pPr algn="l" rtl="0"/>
            <a:endParaRPr lang="en-US" sz="400" dirty="0">
              <a:latin typeface="Calibri" pitchFamily="34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1200" dirty="0">
                <a:latin typeface="Calibri" pitchFamily="34" charset="0"/>
              </a:rPr>
              <a:t> Between FY 2004/05 and FY </a:t>
            </a:r>
            <a:r>
              <a:rPr lang="en-US" sz="1200" dirty="0" smtClean="0">
                <a:latin typeface="Calibri" pitchFamily="34" charset="0"/>
              </a:rPr>
              <a:t>2010/2011 the </a:t>
            </a:r>
            <a:r>
              <a:rPr lang="en-US" sz="1200" dirty="0">
                <a:latin typeface="Calibri" pitchFamily="34" charset="0"/>
              </a:rPr>
              <a:t>number of newly established companies stood at </a:t>
            </a:r>
            <a:r>
              <a:rPr lang="en-US" sz="1200" dirty="0" smtClean="0">
                <a:latin typeface="Calibri" pitchFamily="34" charset="0"/>
              </a:rPr>
              <a:t>43,934 ; </a:t>
            </a:r>
            <a:r>
              <a:rPr lang="en-US" sz="1200" dirty="0">
                <a:latin typeface="Calibri" pitchFamily="34" charset="0"/>
              </a:rPr>
              <a:t>which constitutes around </a:t>
            </a:r>
            <a:r>
              <a:rPr lang="en-US" sz="1200" dirty="0" smtClean="0">
                <a:latin typeface="Calibri" pitchFamily="34" charset="0"/>
              </a:rPr>
              <a:t>56% </a:t>
            </a:r>
            <a:r>
              <a:rPr lang="en-US" sz="1200" dirty="0">
                <a:latin typeface="Calibri" pitchFamily="34" charset="0"/>
              </a:rPr>
              <a:t>of all establishments created since 1970.</a:t>
            </a:r>
          </a:p>
          <a:p>
            <a:pPr algn="l" rtl="0">
              <a:buFont typeface="Wingdings" pitchFamily="2" charset="2"/>
              <a:buChar char="Ø"/>
            </a:pPr>
            <a:endParaRPr lang="en-US" sz="1200" dirty="0">
              <a:latin typeface="Calibri" pitchFamily="34" charset="0"/>
            </a:endParaRPr>
          </a:p>
          <a:p>
            <a:pPr algn="l" rtl="0"/>
            <a:endParaRPr lang="en-US" sz="1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228600"/>
            <a:ext cx="7467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2000" b="1" dirty="0">
                <a:latin typeface="Tahoma" pitchFamily="34" charset="0"/>
                <a:ea typeface="MS PGothic" pitchFamily="34" charset="-128"/>
              </a:rPr>
              <a:t>Recent Developments </a:t>
            </a:r>
            <a:r>
              <a:rPr lang="en-US" sz="2000" b="1" dirty="0" smtClean="0">
                <a:latin typeface="Tahoma" pitchFamily="34" charset="0"/>
                <a:ea typeface="MS PGothic" pitchFamily="34" charset="-128"/>
              </a:rPr>
              <a:t>in the </a:t>
            </a:r>
            <a:r>
              <a:rPr lang="en-US" sz="2000" b="1" dirty="0">
                <a:latin typeface="Tahoma" pitchFamily="34" charset="0"/>
                <a:ea typeface="MS PGothic" pitchFamily="34" charset="-128"/>
              </a:rPr>
              <a:t>Egyptian Economy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457200" y="1828800"/>
          <a:ext cx="8443913" cy="3194050"/>
        </p:xfrm>
        <a:graphic>
          <a:graphicData uri="http://schemas.openxmlformats.org/presentationml/2006/ole">
            <p:oleObj spid="_x0000_s6146" name="Worksheet" r:id="rId3" imgW="6734175" imgH="2543175" progId="Excel.Sheet.8">
              <p:embed/>
            </p:oleObj>
          </a:graphicData>
        </a:graphic>
      </p:graphicFrame>
      <p:sp>
        <p:nvSpPr>
          <p:cNvPr id="6147" name="TextBox 8"/>
          <p:cNvSpPr txBox="1">
            <a:spLocks noChangeArrowheads="1"/>
          </p:cNvSpPr>
          <p:nvPr/>
        </p:nvSpPr>
        <p:spPr bwMode="auto">
          <a:xfrm>
            <a:off x="2819400" y="5562600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1200" b="1" dirty="0"/>
              <a:t>July 2009/2010 = 1325.80 EGP Million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200" b="1" dirty="0"/>
              <a:t>August 2009/2010 =1160 EGP </a:t>
            </a:r>
            <a:r>
              <a:rPr lang="en-US" sz="1200" b="1" dirty="0" smtClean="0"/>
              <a:t>Million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200" b="1" dirty="0" smtClean="0"/>
              <a:t>October 2009/2010= 2309 EGP Million</a:t>
            </a:r>
            <a:endParaRPr lang="en-US" sz="1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0D7155-7787-45E8-98E1-135070A2F4E5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10" descr="C:\Documents and Settings\r.kenawi\Desktop\Untitled.jpg"/>
          <p:cNvSpPr txBox="1">
            <a:spLocks noChangeArrowheads="1"/>
          </p:cNvSpPr>
          <p:nvPr/>
        </p:nvSpPr>
        <p:spPr bwMode="auto">
          <a:xfrm>
            <a:off x="1355725" y="1219200"/>
            <a:ext cx="6492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rtl="0">
              <a:defRPr/>
            </a:pPr>
            <a:r>
              <a:rPr lang="en-US" sz="1400" b="1" dirty="0">
                <a:latin typeface="+mj-lt"/>
              </a:rPr>
              <a:t>Issued capital of </a:t>
            </a:r>
            <a:r>
              <a:rPr lang="en-US" sz="1400" b="1" dirty="0" smtClean="0">
                <a:latin typeface="+mj-lt"/>
              </a:rPr>
              <a:t>established companies</a:t>
            </a:r>
            <a:endParaRPr lang="ar-EG" sz="1400" b="1" dirty="0">
              <a:latin typeface="+mj-lt"/>
            </a:endParaRPr>
          </a:p>
          <a:p>
            <a:pPr algn="ctr" rtl="0">
              <a:defRPr/>
            </a:pPr>
            <a:r>
              <a:rPr lang="en-US" sz="1400" b="1" dirty="0">
                <a:latin typeface="+mj-lt"/>
              </a:rPr>
              <a:t>2004/2005  - </a:t>
            </a:r>
            <a:r>
              <a:rPr lang="en-US" sz="1400" b="1" dirty="0" smtClean="0">
                <a:latin typeface="+mj-lt"/>
              </a:rPr>
              <a:t>Oct. </a:t>
            </a:r>
            <a:r>
              <a:rPr lang="en-US" sz="1400" b="1" dirty="0">
                <a:latin typeface="+mj-lt"/>
              </a:rPr>
              <a:t>2011/2012</a:t>
            </a:r>
          </a:p>
        </p:txBody>
      </p:sp>
      <p:sp>
        <p:nvSpPr>
          <p:cNvPr id="6151" name="TextBox 12"/>
          <p:cNvSpPr txBox="1">
            <a:spLocks noChangeArrowheads="1"/>
          </p:cNvSpPr>
          <p:nvPr/>
        </p:nvSpPr>
        <p:spPr bwMode="auto">
          <a:xfrm>
            <a:off x="304800" y="6553200"/>
            <a:ext cx="5181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900"/>
              <a:t>Source: GAFI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228600"/>
            <a:ext cx="7467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2000" b="1" dirty="0">
                <a:latin typeface="Tahoma" pitchFamily="34" charset="0"/>
                <a:ea typeface="MS PGothic" pitchFamily="34" charset="-128"/>
              </a:rPr>
              <a:t>Recent Developments </a:t>
            </a:r>
            <a:r>
              <a:rPr lang="en-US" sz="2000" b="1" dirty="0" smtClean="0">
                <a:latin typeface="Tahoma" pitchFamily="34" charset="0"/>
                <a:ea typeface="MS PGothic" pitchFamily="34" charset="-128"/>
              </a:rPr>
              <a:t>in the </a:t>
            </a:r>
            <a:r>
              <a:rPr lang="en-US" sz="2000" b="1" dirty="0">
                <a:latin typeface="Tahoma" pitchFamily="34" charset="0"/>
                <a:ea typeface="MS PGothic" pitchFamily="34" charset="-128"/>
              </a:rPr>
              <a:t>Egyptian Economy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FI Template">
  <a:themeElements>
    <a:clrScheme name="GAFI COLOURS">
      <a:dk1>
        <a:srgbClr val="000000"/>
      </a:dk1>
      <a:lt1>
        <a:srgbClr val="FFFFFF"/>
      </a:lt1>
      <a:dk2>
        <a:srgbClr val="00A4E7"/>
      </a:dk2>
      <a:lt2>
        <a:srgbClr val="8A8C8E"/>
      </a:lt2>
      <a:accent1>
        <a:srgbClr val="6F57A5"/>
      </a:accent1>
      <a:accent2>
        <a:srgbClr val="ED1A3B"/>
      </a:accent2>
      <a:accent3>
        <a:srgbClr val="F79548"/>
      </a:accent3>
      <a:accent4>
        <a:srgbClr val="709B2B"/>
      </a:accent4>
      <a:accent5>
        <a:srgbClr val="FFFFFF"/>
      </a:accent5>
      <a:accent6>
        <a:srgbClr val="FFFFFF"/>
      </a:accent6>
      <a:hlink>
        <a:srgbClr val="F79548"/>
      </a:hlink>
      <a:folHlink>
        <a:srgbClr val="709B2B"/>
      </a:folHlink>
    </a:clrScheme>
    <a:fontScheme name="Bisq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Bisqit 1">
        <a:dk1>
          <a:srgbClr val="000000"/>
        </a:dk1>
        <a:lt1>
          <a:srgbClr val="FFFFFF"/>
        </a:lt1>
        <a:dk2>
          <a:srgbClr val="00A4E7"/>
        </a:dk2>
        <a:lt2>
          <a:srgbClr val="8A8C8E"/>
        </a:lt2>
        <a:accent1>
          <a:srgbClr val="6F57A5"/>
        </a:accent1>
        <a:accent2>
          <a:srgbClr val="ED1A3B"/>
        </a:accent2>
        <a:accent3>
          <a:srgbClr val="FFFFFF"/>
        </a:accent3>
        <a:accent4>
          <a:srgbClr val="000000"/>
        </a:accent4>
        <a:accent5>
          <a:srgbClr val="BBB4CF"/>
        </a:accent5>
        <a:accent6>
          <a:srgbClr val="D71635"/>
        </a:accent6>
        <a:hlink>
          <a:srgbClr val="F79548"/>
        </a:hlink>
        <a:folHlink>
          <a:srgbClr val="709B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8495</TotalTime>
  <Words>389</Words>
  <Application>Microsoft Office PowerPoint</Application>
  <PresentationFormat>On-screen Show (4:3)</PresentationFormat>
  <Paragraphs>167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GAFI Template</vt:lpstr>
      <vt:lpstr>Chart</vt:lpstr>
      <vt:lpstr>Worksheet</vt:lpstr>
      <vt:lpstr> OECD  Special Event on “Policy Options for Reviving Investment in the MENA Region: Protection, Promotion and Risk Mitigation” of the MENA-OECD Investment Programme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GAFI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s.elsayed</dc:creator>
  <cp:lastModifiedBy>beer_e</cp:lastModifiedBy>
  <cp:revision>902</cp:revision>
  <dcterms:created xsi:type="dcterms:W3CDTF">2010-12-15T07:47:38Z</dcterms:created>
  <dcterms:modified xsi:type="dcterms:W3CDTF">2011-12-07T10:38:50Z</dcterms:modified>
</cp:coreProperties>
</file>