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1"/>
  </p:notesMasterIdLst>
  <p:sldIdLst>
    <p:sldId id="358" r:id="rId2"/>
    <p:sldId id="428" r:id="rId3"/>
    <p:sldId id="430" r:id="rId4"/>
    <p:sldId id="429" r:id="rId5"/>
    <p:sldId id="431" r:id="rId6"/>
    <p:sldId id="432" r:id="rId7"/>
    <p:sldId id="433" r:id="rId8"/>
    <p:sldId id="434" r:id="rId9"/>
    <p:sldId id="386" r:id="rId10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  <a:srgbClr val="FF6600"/>
    <a:srgbClr val="66FF66"/>
    <a:srgbClr val="85DFFF"/>
    <a:srgbClr val="0033CC"/>
    <a:srgbClr val="FFCBA7"/>
    <a:srgbClr val="F4E9BA"/>
    <a:srgbClr val="FFCC00"/>
    <a:srgbClr val="FFEEB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62" d="100"/>
          <a:sy n="62" d="100"/>
        </p:scale>
        <p:origin x="-63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95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9BDA8F45-B1F9-4131-9BED-CBF7450C2DA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5AA75D-55A4-45E1-B44E-0E78F31E9B3E}" type="slidenum">
              <a:rPr lang="fr-FR" smtClean="0">
                <a:latin typeface="Arial" pitchFamily="34" charset="0"/>
              </a:rPr>
              <a:pPr/>
              <a:t>1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59338"/>
            <a:ext cx="5680075" cy="4606925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Any actor can be aware of the development of investment and partnerships between companies in the South of the Mediterranean : just visit the  </a:t>
            </a:r>
            <a:r>
              <a:rPr lang="en-US" sz="1200" u="sng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www.anima.coop/en/mipo</a:t>
            </a:r>
            <a:r>
              <a:rPr lang="en-US" sz="1200" u="none" baseline="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u="none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website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29051B-0589-4140-8360-630F9394A9E4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6DD1C4-24BA-433D-A732-A287FFAF616A}" type="slidenum">
              <a:rPr lang="fr-FR" smtClean="0">
                <a:latin typeface="Arial" pitchFamily="34" charset="0"/>
              </a:rPr>
              <a:pPr/>
              <a:t>9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8575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90" name="Rectangle 54"/>
          <p:cNvSpPr>
            <a:spLocks noGrp="1" noChangeArrowheads="1"/>
          </p:cNvSpPr>
          <p:nvPr>
            <p:ph type="ctrTitle"/>
          </p:nvPr>
        </p:nvSpPr>
        <p:spPr>
          <a:xfrm>
            <a:off x="1371600" y="750888"/>
            <a:ext cx="7772400" cy="1143000"/>
          </a:xfrm>
        </p:spPr>
        <p:txBody>
          <a:bodyPr/>
          <a:lstStyle>
            <a:lvl1pPr>
              <a:defRPr sz="2400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116791" name="Rectangle 55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ebdings" pitchFamily="18" charset="2"/>
              <a:buNone/>
              <a:defRPr/>
            </a:lvl1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October 2011</a:t>
            </a:r>
            <a:endParaRPr lang="fr-FR"/>
          </a:p>
        </p:txBody>
      </p:sp>
      <p:sp>
        <p:nvSpPr>
          <p:cNvPr id="5" name="Rectangle 6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© ANIMA 2011</a:t>
            </a:r>
            <a:endParaRPr lang="fr-FR"/>
          </a:p>
        </p:txBody>
      </p:sp>
      <p:sp>
        <p:nvSpPr>
          <p:cNvPr id="6" name="Rectangle 6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6A61B-2D6A-4691-840A-6C0CB82F6E7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34175" y="908050"/>
            <a:ext cx="2039938" cy="52578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908050"/>
            <a:ext cx="5970587" cy="52578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October 2011</a:t>
            </a:r>
            <a:endParaRPr lang="fr-FR"/>
          </a:p>
        </p:txBody>
      </p:sp>
      <p:sp>
        <p:nvSpPr>
          <p:cNvPr id="5" name="Rectangle 6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© ANIMA 2011</a:t>
            </a:r>
            <a:endParaRPr lang="fr-FR"/>
          </a:p>
        </p:txBody>
      </p:sp>
      <p:sp>
        <p:nvSpPr>
          <p:cNvPr id="6" name="Rectangle 6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4AD1B-F891-4EA9-ADE0-780167CA412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59113" y="908050"/>
            <a:ext cx="5715000" cy="5048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11188" y="1412875"/>
            <a:ext cx="3992562" cy="47529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56150" y="1412875"/>
            <a:ext cx="3992563" cy="47529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October 2011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© ANIMA 2011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DB020-6677-4EE1-890C-FD6ACFE80A6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369832"/>
            <a:ext cx="6624736" cy="5048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rgbClr val="3333CC"/>
              </a:buClr>
              <a:buSzPct val="85000"/>
              <a:buFont typeface="Wingdings" pitchFamily="2" charset="2"/>
              <a:buChar char=""/>
              <a:defRPr sz="18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buClr>
                <a:srgbClr val="3333CC"/>
              </a:buClr>
              <a:buSzPct val="70000"/>
              <a:buFont typeface="Wingdings 3" pitchFamily="18" charset="2"/>
              <a:buChar char="´"/>
              <a:defRPr sz="1600">
                <a:solidFill>
                  <a:srgbClr val="3333CC"/>
                </a:solidFill>
              </a:defRPr>
            </a:lvl3pPr>
            <a:lvl4pPr>
              <a:buClr>
                <a:schemeClr val="accent6">
                  <a:lumMod val="75000"/>
                </a:schemeClr>
              </a:buClr>
              <a:buSzPct val="81000"/>
              <a:buFont typeface="Wingdings 2" pitchFamily="18" charset="2"/>
              <a:buChar char=""/>
              <a:defRPr sz="14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buClr>
                <a:srgbClr val="FF9933"/>
              </a:buClr>
              <a:buFont typeface="Wingdings 3" pitchFamily="18" charset="2"/>
              <a:buChar char=""/>
              <a:defRPr sz="1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62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378224" cy="457200"/>
          </a:xfrm>
          <a:ln/>
        </p:spPr>
        <p:txBody>
          <a:bodyPr/>
          <a:lstStyle>
            <a:lvl1pPr>
              <a:defRPr sz="1600" b="0">
                <a:solidFill>
                  <a:srgbClr val="FFCC9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fr-FR" smtClean="0"/>
              <a:t>October 2011</a:t>
            </a:r>
            <a:endParaRPr lang="fr-FR" dirty="0"/>
          </a:p>
        </p:txBody>
      </p:sp>
      <p:sp>
        <p:nvSpPr>
          <p:cNvPr id="5" name="Rectangle 63"/>
          <p:cNvSpPr>
            <a:spLocks noGrp="1" noChangeArrowheads="1"/>
          </p:cNvSpPr>
          <p:nvPr>
            <p:ph type="ftr" sz="quarter" idx="11"/>
          </p:nvPr>
        </p:nvSpPr>
        <p:spPr>
          <a:xfrm>
            <a:off x="2514600" y="6324600"/>
            <a:ext cx="3497560" cy="381000"/>
          </a:xfrm>
          <a:ln/>
        </p:spPr>
        <p:txBody>
          <a:bodyPr/>
          <a:lstStyle>
            <a:lvl1pPr>
              <a:defRPr sz="1600" b="0">
                <a:solidFill>
                  <a:srgbClr val="FFCC9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fr-FR" smtClean="0"/>
              <a:t>© ANIMA 2011</a:t>
            </a:r>
            <a:endParaRPr lang="fr-FR" dirty="0"/>
          </a:p>
        </p:txBody>
      </p:sp>
      <p:sp>
        <p:nvSpPr>
          <p:cNvPr id="6" name="Rectangle 6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15472" y="6248400"/>
            <a:ext cx="1905000" cy="457200"/>
          </a:xfrm>
          <a:ln/>
        </p:spPr>
        <p:txBody>
          <a:bodyPr/>
          <a:lstStyle>
            <a:lvl1pPr>
              <a:defRPr sz="1600" b="0">
                <a:solidFill>
                  <a:srgbClr val="FFCC9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0A51F08-3126-44BF-8635-011F58C621C1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6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October 2011</a:t>
            </a:r>
            <a:endParaRPr lang="fr-FR"/>
          </a:p>
        </p:txBody>
      </p:sp>
      <p:sp>
        <p:nvSpPr>
          <p:cNvPr id="5" name="Rectangle 6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© ANIMA 2011</a:t>
            </a:r>
            <a:endParaRPr lang="fr-FR"/>
          </a:p>
        </p:txBody>
      </p:sp>
      <p:sp>
        <p:nvSpPr>
          <p:cNvPr id="6" name="Rectangle 6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5BDB5-2E63-4285-B07D-4D336C4AAC3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12875"/>
            <a:ext cx="3992562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56150" y="1412875"/>
            <a:ext cx="3992563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October 2011</a:t>
            </a:r>
            <a:endParaRPr lang="fr-FR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© ANIMA 2011</a:t>
            </a:r>
            <a:endParaRPr lang="fr-FR"/>
          </a:p>
        </p:txBody>
      </p:sp>
      <p:sp>
        <p:nvSpPr>
          <p:cNvPr id="7" name="Rectangle 6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46A47-235F-4072-8671-8DB91BE239E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October 2011</a:t>
            </a:r>
            <a:endParaRPr lang="fr-FR"/>
          </a:p>
        </p:txBody>
      </p:sp>
      <p:sp>
        <p:nvSpPr>
          <p:cNvPr id="8" name="Rectangle 6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© ANIMA 2011</a:t>
            </a:r>
            <a:endParaRPr lang="fr-FR"/>
          </a:p>
        </p:txBody>
      </p:sp>
      <p:sp>
        <p:nvSpPr>
          <p:cNvPr id="9" name="Rectangle 6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03078-E570-4EB6-8C52-5E489A971A1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6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October 2011</a:t>
            </a:r>
            <a:endParaRPr lang="fr-FR"/>
          </a:p>
        </p:txBody>
      </p:sp>
      <p:sp>
        <p:nvSpPr>
          <p:cNvPr id="4" name="Rectangle 6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© ANIMA 2011</a:t>
            </a:r>
            <a:endParaRPr lang="fr-FR"/>
          </a:p>
        </p:txBody>
      </p:sp>
      <p:sp>
        <p:nvSpPr>
          <p:cNvPr id="5" name="Rectangle 6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50FCC-E555-449B-8BA6-8A89EB80977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October 2011</a:t>
            </a:r>
            <a:endParaRPr lang="fr-FR"/>
          </a:p>
        </p:txBody>
      </p:sp>
      <p:sp>
        <p:nvSpPr>
          <p:cNvPr id="3" name="Rectangle 6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© ANIMA 2011</a:t>
            </a:r>
            <a:endParaRPr lang="fr-FR"/>
          </a:p>
        </p:txBody>
      </p:sp>
      <p:sp>
        <p:nvSpPr>
          <p:cNvPr id="4" name="Rectangle 6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3F74A-71A5-4195-ADCD-66C3CC50D1E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October 2011</a:t>
            </a:r>
            <a:endParaRPr lang="fr-FR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© ANIMA 2011</a:t>
            </a:r>
            <a:endParaRPr lang="fr-FR"/>
          </a:p>
        </p:txBody>
      </p:sp>
      <p:sp>
        <p:nvSpPr>
          <p:cNvPr id="7" name="Rectangle 6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B1B1F-F69F-4490-8A40-B1F5C41956B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October 2011</a:t>
            </a:r>
            <a:endParaRPr lang="fr-FR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© ANIMA 2011</a:t>
            </a:r>
            <a:endParaRPr lang="fr-FR"/>
          </a:p>
        </p:txBody>
      </p:sp>
      <p:sp>
        <p:nvSpPr>
          <p:cNvPr id="7" name="Rectangle 6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9AEB5-4CBB-4509-A818-B10DAB15C67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369832"/>
            <a:ext cx="5715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et modifiez le titre</a:t>
            </a:r>
          </a:p>
        </p:txBody>
      </p:sp>
      <p:sp>
        <p:nvSpPr>
          <p:cNvPr id="1027" name="Rectangle 58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124297"/>
            <a:ext cx="81375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115771" name="Rectangle 59"/>
          <p:cNvSpPr>
            <a:spLocks noChangeArrowheads="1"/>
          </p:cNvSpPr>
          <p:nvPr/>
        </p:nvSpPr>
        <p:spPr bwMode="auto">
          <a:xfrm>
            <a:off x="3448050" y="2933700"/>
            <a:ext cx="6127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5774" name="Rectangle 6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r>
              <a:rPr lang="fr-FR" smtClean="0"/>
              <a:t>October 2011</a:t>
            </a:r>
            <a:endParaRPr lang="fr-FR"/>
          </a:p>
        </p:txBody>
      </p:sp>
      <p:sp>
        <p:nvSpPr>
          <p:cNvPr id="115775" name="Rectangle 6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324600"/>
            <a:ext cx="525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r>
              <a:rPr lang="fr-FR" smtClean="0"/>
              <a:t>© ANIMA 2011</a:t>
            </a:r>
            <a:endParaRPr lang="fr-FR"/>
          </a:p>
        </p:txBody>
      </p:sp>
      <p:sp>
        <p:nvSpPr>
          <p:cNvPr id="115776" name="Rectangle 6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fld id="{E474CABB-8AA5-4E40-B342-5CB57931191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pic>
        <p:nvPicPr>
          <p:cNvPr id="68" name="Image 67" descr="logo ANIMA_grey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995864" y="116632"/>
            <a:ext cx="1752600" cy="6667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5" r:id="rId12"/>
  </p:sldLayoutIdLst>
  <p:hf hd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FF6600"/>
          </a:solidFill>
          <a:latin typeface="Calibri" pitchFamily="34" charset="0"/>
          <a:ea typeface="+mj-ea"/>
          <a:cs typeface="+mj-cs"/>
        </a:defRPr>
      </a:lvl1pPr>
      <a:lvl2pPr algn="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0099CC"/>
          </a:solidFill>
          <a:latin typeface="Tahoma" pitchFamily="34" charset="0"/>
        </a:defRPr>
      </a:lvl2pPr>
      <a:lvl3pPr algn="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0099CC"/>
          </a:solidFill>
          <a:latin typeface="Tahoma" pitchFamily="34" charset="0"/>
        </a:defRPr>
      </a:lvl3pPr>
      <a:lvl4pPr algn="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0099CC"/>
          </a:solidFill>
          <a:latin typeface="Tahoma" pitchFamily="34" charset="0"/>
        </a:defRPr>
      </a:lvl4pPr>
      <a:lvl5pPr algn="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0099CC"/>
          </a:solidFill>
          <a:latin typeface="Tahoma" pitchFamily="34" charset="0"/>
        </a:defRPr>
      </a:lvl5pPr>
      <a:lvl6pPr marL="457200" algn="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0099CC"/>
          </a:solidFill>
          <a:latin typeface="Tahoma" pitchFamily="34" charset="0"/>
        </a:defRPr>
      </a:lvl6pPr>
      <a:lvl7pPr marL="914400" algn="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0099CC"/>
          </a:solidFill>
          <a:latin typeface="Tahoma" pitchFamily="34" charset="0"/>
        </a:defRPr>
      </a:lvl7pPr>
      <a:lvl8pPr marL="1371600" algn="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0099CC"/>
          </a:solidFill>
          <a:latin typeface="Tahoma" pitchFamily="34" charset="0"/>
        </a:defRPr>
      </a:lvl8pPr>
      <a:lvl9pPr marL="1828800" algn="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0099CC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ebdings" pitchFamily="18" charset="2"/>
        <a:buNone/>
        <a:defRPr sz="2400">
          <a:solidFill>
            <a:srgbClr val="000000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80000"/>
        <a:buFont typeface="Wingdings 3" pitchFamily="18" charset="2"/>
        <a:buChar char=""/>
        <a:defRPr sz="2000">
          <a:solidFill>
            <a:srgbClr val="FF6600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Wingdings 3" pitchFamily="18" charset="2"/>
        <a:buChar char=""/>
        <a:defRPr sz="1800">
          <a:solidFill>
            <a:schemeClr val="accent6">
              <a:lumMod val="50000"/>
            </a:schemeClr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6">
            <a:lumMod val="50000"/>
          </a:schemeClr>
        </a:buClr>
        <a:buSzPct val="80000"/>
        <a:buFont typeface="Wingdings 3" pitchFamily="18" charset="2"/>
        <a:buChar char=""/>
        <a:defRPr sz="1600">
          <a:solidFill>
            <a:schemeClr val="accent6">
              <a:lumMod val="75000"/>
            </a:schemeClr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>
            <a:lumMod val="50000"/>
          </a:schemeClr>
        </a:buClr>
        <a:buSzPct val="60000"/>
        <a:buFont typeface="ZapfChancery" pitchFamily="34" charset="0"/>
        <a:buChar char="-"/>
        <a:defRPr sz="1400">
          <a:solidFill>
            <a:srgbClr val="FF9933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rgbClr val="3366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rgbClr val="3366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rgbClr val="3366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rgbClr val="336699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2862263" y="2540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4103" name="Rectangle 3"/>
          <p:cNvSpPr>
            <a:spLocks noChangeArrowheads="1"/>
          </p:cNvSpPr>
          <p:nvPr/>
        </p:nvSpPr>
        <p:spPr bwMode="auto">
          <a:xfrm>
            <a:off x="3851275" y="1341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4104" name="Rectangle 4"/>
          <p:cNvSpPr>
            <a:spLocks noChangeArrowheads="1"/>
          </p:cNvSpPr>
          <p:nvPr/>
        </p:nvSpPr>
        <p:spPr bwMode="auto">
          <a:xfrm>
            <a:off x="4143375" y="320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3563888" y="0"/>
            <a:ext cx="5616624" cy="68580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itre 1"/>
          <p:cNvSpPr>
            <a:spLocks noGrp="1"/>
          </p:cNvSpPr>
          <p:nvPr>
            <p:ph type="ctrTitle"/>
          </p:nvPr>
        </p:nvSpPr>
        <p:spPr>
          <a:xfrm>
            <a:off x="3856384" y="2132856"/>
            <a:ext cx="5287616" cy="1470025"/>
          </a:xfrm>
        </p:spPr>
        <p:txBody>
          <a:bodyPr>
            <a:normAutofit fontScale="90000"/>
          </a:bodyPr>
          <a:lstStyle/>
          <a:p>
            <a:r>
              <a:rPr lang="fr-FR" sz="31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Updates on FDI trends in the MED-11 countries</a:t>
            </a:r>
            <a:br>
              <a:rPr lang="fr-FR" sz="31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fr-FR" sz="31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fr-FR" sz="31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fr-FR" sz="2700" dirty="0" smtClean="0">
                <a:solidFill>
                  <a:srgbClr val="FFCC99"/>
                </a:solidFill>
                <a:latin typeface="Tahoma" pitchFamily="34" charset="0"/>
                <a:cs typeface="Tahoma" pitchFamily="34" charset="0"/>
              </a:rPr>
              <a:t>MENA - OECD </a:t>
            </a:r>
            <a:r>
              <a:rPr lang="fr-FR" sz="2700" dirty="0" err="1" smtClean="0">
                <a:solidFill>
                  <a:srgbClr val="FFCC99"/>
                </a:solidFill>
                <a:latin typeface="Tahoma" pitchFamily="34" charset="0"/>
                <a:cs typeface="Tahoma" pitchFamily="34" charset="0"/>
              </a:rPr>
              <a:t>Investment</a:t>
            </a:r>
            <a:r>
              <a:rPr lang="fr-FR" sz="2700" dirty="0" smtClean="0">
                <a:solidFill>
                  <a:srgbClr val="FFCC99"/>
                </a:solidFill>
                <a:latin typeface="Tahoma" pitchFamily="34" charset="0"/>
                <a:cs typeface="Tahoma" pitchFamily="34" charset="0"/>
              </a:rPr>
              <a:t> programme</a:t>
            </a:r>
            <a:br>
              <a:rPr lang="fr-FR" sz="2700" dirty="0" smtClean="0">
                <a:solidFill>
                  <a:srgbClr val="FFCC99"/>
                </a:solidFill>
                <a:latin typeface="Tahoma" pitchFamily="34" charset="0"/>
                <a:cs typeface="Tahoma" pitchFamily="34" charset="0"/>
              </a:rPr>
            </a:br>
            <a:endParaRPr lang="fr-FR" sz="28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Sous-titre 2"/>
          <p:cNvSpPr>
            <a:spLocks noGrp="1"/>
          </p:cNvSpPr>
          <p:nvPr>
            <p:ph type="subTitle" idx="1"/>
          </p:nvPr>
        </p:nvSpPr>
        <p:spPr>
          <a:xfrm>
            <a:off x="3851920" y="3790439"/>
            <a:ext cx="5112568" cy="432048"/>
          </a:xfrm>
        </p:spPr>
        <p:txBody>
          <a:bodyPr>
            <a:noAutofit/>
          </a:bodyPr>
          <a:lstStyle/>
          <a:p>
            <a:pPr algn="l"/>
            <a:r>
              <a:rPr lang="fr-FR" sz="1600" dirty="0" smtClean="0">
                <a:solidFill>
                  <a:schemeClr val="bg1"/>
                </a:solidFill>
              </a:rPr>
              <a:t>Emmanuel Noutary, General </a:t>
            </a:r>
            <a:r>
              <a:rPr lang="fr-FR" sz="1600" dirty="0" err="1" smtClean="0">
                <a:solidFill>
                  <a:schemeClr val="bg1"/>
                </a:solidFill>
              </a:rPr>
              <a:t>Delegate</a:t>
            </a:r>
            <a:r>
              <a:rPr lang="fr-FR" sz="1600" dirty="0" smtClean="0">
                <a:solidFill>
                  <a:schemeClr val="bg1"/>
                </a:solidFill>
              </a:rPr>
              <a:t>, ANIMA</a:t>
            </a:r>
            <a:endParaRPr lang="fr-FR" sz="1600" dirty="0">
              <a:solidFill>
                <a:schemeClr val="bg1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 l="30633" t="39984" r="28024" b="23594"/>
          <a:stretch>
            <a:fillRect/>
          </a:stretch>
        </p:blipFill>
        <p:spPr bwMode="auto">
          <a:xfrm>
            <a:off x="323528" y="2150858"/>
            <a:ext cx="2915351" cy="192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Sous-titre 2"/>
          <p:cNvSpPr txBox="1">
            <a:spLocks/>
          </p:cNvSpPr>
          <p:nvPr/>
        </p:nvSpPr>
        <p:spPr>
          <a:xfrm>
            <a:off x="3851920" y="4054063"/>
            <a:ext cx="3672408" cy="456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Paris, 6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December</a:t>
            </a:r>
            <a:r>
              <a:rPr kumimoji="0" lang="fr-FR" sz="1600" b="0" i="0" u="none" strike="noStrike" kern="1200" cap="none" spc="0" normalizeH="0" noProof="0" dirty="0" smtClean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2011</a:t>
            </a:r>
          </a:p>
        </p:txBody>
      </p:sp>
      <p:sp>
        <p:nvSpPr>
          <p:cNvPr id="25" name="Sous-titre 2"/>
          <p:cNvSpPr txBox="1">
            <a:spLocks/>
          </p:cNvSpPr>
          <p:nvPr/>
        </p:nvSpPr>
        <p:spPr>
          <a:xfrm>
            <a:off x="323528" y="5949280"/>
            <a:ext cx="2808312" cy="456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www.anima.coop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3630" y="369832"/>
            <a:ext cx="6786682" cy="504825"/>
          </a:xfrm>
        </p:spPr>
        <p:txBody>
          <a:bodyPr/>
          <a:lstStyle/>
          <a:p>
            <a:r>
              <a:rPr lang="fr-FR" dirty="0" err="1" smtClean="0"/>
              <a:t>Foreign</a:t>
            </a:r>
            <a:r>
              <a:rPr lang="fr-FR" dirty="0" smtClean="0"/>
              <a:t> </a:t>
            </a:r>
            <a:r>
              <a:rPr lang="fr-FR" dirty="0" err="1" smtClean="0"/>
              <a:t>investment</a:t>
            </a:r>
            <a:r>
              <a:rPr lang="fr-FR" dirty="0" smtClean="0"/>
              <a:t> in MED 2003-2010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188" y="836712"/>
            <a:ext cx="8137525" cy="4752975"/>
          </a:xfrm>
        </p:spPr>
        <p:txBody>
          <a:bodyPr/>
          <a:lstStyle/>
          <a:p>
            <a:r>
              <a:rPr lang="fr-FR" dirty="0" smtClean="0">
                <a:latin typeface="Tahoma" pitchFamily="34" charset="0"/>
                <a:cs typeface="Tahoma" pitchFamily="34" charset="0"/>
              </a:rPr>
              <a:t>An </a:t>
            </a:r>
            <a:r>
              <a:rPr lang="fr-FR" dirty="0" err="1" smtClean="0">
                <a:latin typeface="Tahoma" pitchFamily="34" charset="0"/>
                <a:cs typeface="Tahoma" pitchFamily="34" charset="0"/>
              </a:rPr>
              <a:t>overall</a:t>
            </a:r>
            <a:r>
              <a:rPr lang="fr-FR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dirty="0" err="1" smtClean="0">
                <a:latin typeface="Tahoma" pitchFamily="34" charset="0"/>
                <a:cs typeface="Tahoma" pitchFamily="34" charset="0"/>
              </a:rPr>
              <a:t>growing</a:t>
            </a:r>
            <a:r>
              <a:rPr lang="fr-FR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dirty="0" err="1" smtClean="0">
                <a:latin typeface="Tahoma" pitchFamily="34" charset="0"/>
                <a:cs typeface="Tahoma" pitchFamily="34" charset="0"/>
              </a:rPr>
              <a:t>dynamic</a:t>
            </a:r>
            <a:endParaRPr lang="fr-FR" dirty="0" smtClean="0">
              <a:latin typeface="Tahoma" pitchFamily="34" charset="0"/>
              <a:cs typeface="Tahoma" pitchFamily="34" charset="0"/>
            </a:endParaRPr>
          </a:p>
          <a:p>
            <a:r>
              <a:rPr lang="fr-FR" dirty="0" smtClean="0">
                <a:latin typeface="Tahoma" pitchFamily="34" charset="0"/>
                <a:cs typeface="Tahoma" pitchFamily="34" charset="0"/>
              </a:rPr>
              <a:t>A change in </a:t>
            </a:r>
            <a:r>
              <a:rPr lang="fr-FR" dirty="0" err="1" smtClean="0">
                <a:latin typeface="Tahoma" pitchFamily="34" charset="0"/>
                <a:cs typeface="Tahoma" pitchFamily="34" charset="0"/>
              </a:rPr>
              <a:t>project</a:t>
            </a:r>
            <a:r>
              <a:rPr lang="fr-FR" dirty="0" smtClean="0">
                <a:latin typeface="Tahoma" pitchFamily="34" charset="0"/>
                <a:cs typeface="Tahoma" pitchFamily="34" charset="0"/>
              </a:rPr>
              <a:t> pattern</a:t>
            </a:r>
          </a:p>
          <a:p>
            <a:pPr lvl="1"/>
            <a:r>
              <a:rPr lang="fr-FR" dirty="0" err="1" smtClean="0">
                <a:latin typeface="Tahoma" pitchFamily="34" charset="0"/>
                <a:cs typeface="Tahoma" pitchFamily="34" charset="0"/>
              </a:rPr>
              <a:t>Smaller</a:t>
            </a:r>
            <a:r>
              <a:rPr lang="fr-FR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dirty="0" err="1" smtClean="0">
                <a:latin typeface="Tahoma" pitchFamily="34" charset="0"/>
                <a:cs typeface="Tahoma" pitchFamily="34" charset="0"/>
              </a:rPr>
              <a:t>projects</a:t>
            </a:r>
            <a:r>
              <a:rPr lang="fr-FR" dirty="0" smtClean="0">
                <a:latin typeface="Tahoma" pitchFamily="34" charset="0"/>
                <a:cs typeface="Tahoma" pitchFamily="34" charset="0"/>
              </a:rPr>
              <a:t>, more </a:t>
            </a:r>
            <a:r>
              <a:rPr lang="fr-FR" dirty="0" err="1" smtClean="0">
                <a:latin typeface="Tahoma" pitchFamily="34" charset="0"/>
                <a:cs typeface="Tahoma" pitchFamily="34" charset="0"/>
              </a:rPr>
              <a:t>SMEs</a:t>
            </a:r>
            <a:endParaRPr lang="fr-FR" dirty="0" smtClean="0">
              <a:latin typeface="Tahoma" pitchFamily="34" charset="0"/>
              <a:cs typeface="Tahoma" pitchFamily="34" charset="0"/>
            </a:endParaRPr>
          </a:p>
          <a:p>
            <a:pPr lvl="1"/>
            <a:r>
              <a:rPr lang="fr-FR" dirty="0" smtClean="0">
                <a:latin typeface="Tahoma" pitchFamily="34" charset="0"/>
                <a:cs typeface="Tahoma" pitchFamily="34" charset="0"/>
              </a:rPr>
              <a:t>A </a:t>
            </a:r>
            <a:r>
              <a:rPr lang="fr-FR" dirty="0" err="1" smtClean="0">
                <a:latin typeface="Tahoma" pitchFamily="34" charset="0"/>
                <a:cs typeface="Tahoma" pitchFamily="34" charset="0"/>
              </a:rPr>
              <a:t>switch</a:t>
            </a:r>
            <a:r>
              <a:rPr lang="fr-FR" dirty="0" smtClean="0">
                <a:latin typeface="Tahoma" pitchFamily="34" charset="0"/>
                <a:cs typeface="Tahoma" pitchFamily="34" charset="0"/>
              </a:rPr>
              <a:t> to </a:t>
            </a:r>
            <a:r>
              <a:rPr lang="fr-FR" dirty="0" err="1" smtClean="0">
                <a:latin typeface="Tahoma" pitchFamily="34" charset="0"/>
                <a:cs typeface="Tahoma" pitchFamily="34" charset="0"/>
              </a:rPr>
              <a:t>partnerships</a:t>
            </a:r>
            <a:r>
              <a:rPr lang="fr-FR" dirty="0" smtClean="0">
                <a:latin typeface="Tahoma" pitchFamily="34" charset="0"/>
                <a:cs typeface="Tahoma" pitchFamily="34" charset="0"/>
              </a:rPr>
              <a:t>  </a:t>
            </a: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2" cstate="print"/>
          <a:srcRect t="6841" b="4697"/>
          <a:stretch>
            <a:fillRect/>
          </a:stretch>
        </p:blipFill>
        <p:spPr bwMode="auto">
          <a:xfrm>
            <a:off x="503039" y="2738560"/>
            <a:ext cx="6589241" cy="372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12"/>
          <p:cNvSpPr txBox="1">
            <a:spLocks noChangeArrowheads="1"/>
          </p:cNvSpPr>
          <p:nvPr/>
        </p:nvSpPr>
        <p:spPr bwMode="auto">
          <a:xfrm>
            <a:off x="683568" y="2420888"/>
            <a:ext cx="76328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1600" b="1" dirty="0" err="1" smtClean="0">
                <a:latin typeface="Tahoma" pitchFamily="34" charset="0"/>
                <a:cs typeface="Tahoma" pitchFamily="34" charset="0"/>
              </a:rPr>
              <a:t>Nbr</a:t>
            </a:r>
            <a:r>
              <a:rPr lang="fr-FR" sz="1600" b="1" dirty="0" smtClean="0">
                <a:latin typeface="Tahoma" pitchFamily="34" charset="0"/>
                <a:cs typeface="Tahoma" pitchFamily="34" charset="0"/>
              </a:rPr>
              <a:t> of FDI </a:t>
            </a:r>
            <a:r>
              <a:rPr lang="fr-FR" sz="1600" b="1" dirty="0" err="1" smtClean="0">
                <a:latin typeface="Tahoma" pitchFamily="34" charset="0"/>
                <a:cs typeface="Tahoma" pitchFamily="34" charset="0"/>
              </a:rPr>
              <a:t>projects</a:t>
            </a:r>
            <a:r>
              <a:rPr lang="fr-FR" sz="1600" b="1" dirty="0" smtClean="0">
                <a:latin typeface="Tahoma" pitchFamily="34" charset="0"/>
                <a:cs typeface="Tahoma" pitchFamily="34" charset="0"/>
              </a:rPr>
              <a:t> in MED-11 </a:t>
            </a:r>
            <a:r>
              <a:rPr lang="fr-FR" sz="1600" dirty="0" smtClean="0">
                <a:latin typeface="Tahoma" pitchFamily="34" charset="0"/>
                <a:cs typeface="Tahoma" pitchFamily="34" charset="0"/>
              </a:rPr>
              <a:t>(source ANIMA/MIPO)</a:t>
            </a:r>
            <a:endParaRPr lang="fr-FR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38388" y="6384925"/>
            <a:ext cx="4033837" cy="381000"/>
          </a:xfrm>
        </p:spPr>
        <p:txBody>
          <a:bodyPr/>
          <a:lstStyle/>
          <a:p>
            <a:pPr>
              <a:defRPr/>
            </a:pPr>
            <a:r>
              <a:rPr lang="fr-FR" sz="1200" dirty="0" smtClean="0"/>
              <a:t>© ANIMA 2011</a:t>
            </a:r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15150" y="6308725"/>
            <a:ext cx="1905000" cy="457200"/>
          </a:xfrm>
        </p:spPr>
        <p:txBody>
          <a:bodyPr/>
          <a:lstStyle/>
          <a:p>
            <a:pPr>
              <a:defRPr/>
            </a:pPr>
            <a:fld id="{4E81428D-1B38-466A-9615-D17F09304B5B}" type="slidenum">
              <a:rPr lang="fr-FR" sz="1200" smtClean="0"/>
              <a:pPr>
                <a:defRPr/>
              </a:pPr>
              <a:t>2</a:t>
            </a:fld>
            <a:endParaRPr lang="fr-FR" sz="1200" smtClean="0"/>
          </a:p>
        </p:txBody>
      </p:sp>
      <p:sp>
        <p:nvSpPr>
          <p:cNvPr id="14" name="Espace réservé de la date 10"/>
          <p:cNvSpPr>
            <a:spLocks noGrp="1"/>
          </p:cNvSpPr>
          <p:nvPr>
            <p:ph type="dt" sz="half" idx="10"/>
          </p:nvPr>
        </p:nvSpPr>
        <p:spPr>
          <a:xfrm>
            <a:off x="609600" y="6309320"/>
            <a:ext cx="2378224" cy="457200"/>
          </a:xfrm>
        </p:spPr>
        <p:txBody>
          <a:bodyPr/>
          <a:lstStyle/>
          <a:p>
            <a:pPr>
              <a:defRPr/>
            </a:pPr>
            <a:r>
              <a:rPr lang="fr-FR" sz="1200" smtClean="0"/>
              <a:t>October 2011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3630" y="369832"/>
            <a:ext cx="6786682" cy="504825"/>
          </a:xfrm>
        </p:spPr>
        <p:txBody>
          <a:bodyPr/>
          <a:lstStyle/>
          <a:p>
            <a:r>
              <a:rPr lang="fr-FR" dirty="0" smtClean="0"/>
              <a:t>FDI trends in 2011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883" y="980728"/>
            <a:ext cx="8137525" cy="4752975"/>
          </a:xfrm>
        </p:spPr>
        <p:txBody>
          <a:bodyPr/>
          <a:lstStyle/>
          <a:p>
            <a:pPr lvl="1">
              <a:buNone/>
            </a:pPr>
            <a:r>
              <a:rPr lang="fr-FR" sz="2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-34% of FDI </a:t>
            </a:r>
            <a:r>
              <a:rPr lang="fr-FR" sz="2400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amounts</a:t>
            </a:r>
            <a:r>
              <a:rPr lang="fr-FR" sz="2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vs 2010, -26% of FDI </a:t>
            </a:r>
            <a:r>
              <a:rPr lang="fr-FR" sz="2400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projects</a:t>
            </a:r>
            <a:endParaRPr lang="fr-FR" sz="24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lvl="1">
              <a:buNone/>
            </a:pPr>
            <a:r>
              <a:rPr lang="fr-FR" sz="2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-42% of </a:t>
            </a:r>
            <a:r>
              <a:rPr lang="fr-FR" sz="2400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partnership</a:t>
            </a:r>
            <a:r>
              <a:rPr lang="fr-FR" sz="2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projects</a:t>
            </a:r>
            <a:r>
              <a:rPr lang="fr-FR" sz="2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endParaRPr lang="fr-FR" sz="28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38388" y="6384925"/>
            <a:ext cx="4033837" cy="381000"/>
          </a:xfrm>
        </p:spPr>
        <p:txBody>
          <a:bodyPr/>
          <a:lstStyle/>
          <a:p>
            <a:pPr>
              <a:defRPr/>
            </a:pPr>
            <a:r>
              <a:rPr lang="fr-FR" sz="1200" dirty="0" smtClean="0"/>
              <a:t>© ANIMA 2011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15150" y="6308725"/>
            <a:ext cx="1905000" cy="457200"/>
          </a:xfrm>
        </p:spPr>
        <p:txBody>
          <a:bodyPr/>
          <a:lstStyle/>
          <a:p>
            <a:pPr>
              <a:defRPr/>
            </a:pPr>
            <a:fld id="{4E81428D-1B38-466A-9615-D17F09304B5B}" type="slidenum">
              <a:rPr lang="fr-FR" sz="1200" smtClean="0"/>
              <a:pPr>
                <a:defRPr/>
              </a:pPr>
              <a:t>3</a:t>
            </a:fld>
            <a:endParaRPr lang="fr-FR" sz="1200" smtClean="0"/>
          </a:p>
        </p:txBody>
      </p:sp>
      <p:sp>
        <p:nvSpPr>
          <p:cNvPr id="12" name="Espace réservé de la date 10"/>
          <p:cNvSpPr>
            <a:spLocks noGrp="1"/>
          </p:cNvSpPr>
          <p:nvPr>
            <p:ph type="dt" sz="half" idx="10"/>
          </p:nvPr>
        </p:nvSpPr>
        <p:spPr>
          <a:xfrm>
            <a:off x="609600" y="6309320"/>
            <a:ext cx="2378224" cy="457200"/>
          </a:xfrm>
        </p:spPr>
        <p:txBody>
          <a:bodyPr/>
          <a:lstStyle/>
          <a:p>
            <a:pPr>
              <a:defRPr/>
            </a:pPr>
            <a:r>
              <a:rPr lang="fr-FR" sz="1200" smtClean="0"/>
              <a:t>October 2011</a:t>
            </a:r>
            <a:endParaRPr lang="fr-FR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326" y="2412851"/>
            <a:ext cx="8302130" cy="375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518342" y="2074297"/>
            <a:ext cx="76328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b="1" dirty="0" smtClean="0">
                <a:latin typeface="Tahoma" pitchFamily="34" charset="0"/>
                <a:cs typeface="Tahoma" pitchFamily="34" charset="0"/>
              </a:rPr>
              <a:t> FDI </a:t>
            </a:r>
            <a:r>
              <a:rPr lang="fr-FR" sz="1600" b="1" dirty="0" err="1" smtClean="0">
                <a:latin typeface="Tahoma" pitchFamily="34" charset="0"/>
                <a:cs typeface="Tahoma" pitchFamily="34" charset="0"/>
              </a:rPr>
              <a:t>amounts</a:t>
            </a:r>
            <a:r>
              <a:rPr lang="fr-FR" sz="1600" b="1" dirty="0" smtClean="0">
                <a:latin typeface="Tahoma" pitchFamily="34" charset="0"/>
                <a:cs typeface="Tahoma" pitchFamily="34" charset="0"/>
              </a:rPr>
              <a:t> in MED-11 countries, in M€ </a:t>
            </a:r>
            <a:r>
              <a:rPr lang="fr-FR" sz="1600" dirty="0" smtClean="0">
                <a:latin typeface="Tahoma" pitchFamily="34" charset="0"/>
                <a:cs typeface="Tahoma" pitchFamily="34" charset="0"/>
              </a:rPr>
              <a:t>(source ANIMA/MIPO)</a:t>
            </a:r>
            <a:endParaRPr lang="fr-FR" sz="16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3630" y="369832"/>
            <a:ext cx="6786682" cy="504825"/>
          </a:xfrm>
        </p:spPr>
        <p:txBody>
          <a:bodyPr/>
          <a:lstStyle/>
          <a:p>
            <a:r>
              <a:rPr lang="fr-FR" dirty="0" err="1" smtClean="0"/>
              <a:t>Origin</a:t>
            </a:r>
            <a:r>
              <a:rPr lang="fr-FR" dirty="0" smtClean="0"/>
              <a:t> of FDI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188" y="980728"/>
            <a:ext cx="8137525" cy="4752975"/>
          </a:xfrm>
        </p:spPr>
        <p:txBody>
          <a:bodyPr/>
          <a:lstStyle/>
          <a:p>
            <a:r>
              <a:rPr lang="fr-FR" dirty="0" smtClean="0">
                <a:latin typeface="Tahoma" pitchFamily="34" charset="0"/>
                <a:cs typeface="Tahoma" pitchFamily="34" charset="0"/>
              </a:rPr>
              <a:t>EU </a:t>
            </a:r>
            <a:r>
              <a:rPr lang="fr-FR" dirty="0" err="1" smtClean="0">
                <a:latin typeface="Tahoma" pitchFamily="34" charset="0"/>
                <a:cs typeface="Tahoma" pitchFamily="34" charset="0"/>
              </a:rPr>
              <a:t>investors</a:t>
            </a:r>
            <a:r>
              <a:rPr lang="fr-FR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dirty="0" err="1" smtClean="0">
                <a:latin typeface="Tahoma" pitchFamily="34" charset="0"/>
                <a:cs typeface="Tahoma" pitchFamily="34" charset="0"/>
              </a:rPr>
              <a:t>remain</a:t>
            </a:r>
            <a:r>
              <a:rPr lang="fr-FR" dirty="0" smtClean="0">
                <a:latin typeface="Tahoma" pitchFamily="34" charset="0"/>
                <a:cs typeface="Tahoma" pitchFamily="34" charset="0"/>
              </a:rPr>
              <a:t> loyal to the Med countries</a:t>
            </a:r>
          </a:p>
          <a:p>
            <a:r>
              <a:rPr lang="fr-FR" dirty="0" smtClean="0">
                <a:latin typeface="Tahoma" pitchFamily="34" charset="0"/>
                <a:cs typeface="Tahoma" pitchFamily="34" charset="0"/>
              </a:rPr>
              <a:t>Gulf countries </a:t>
            </a:r>
            <a:r>
              <a:rPr lang="fr-FR" dirty="0" err="1" smtClean="0">
                <a:latin typeface="Tahoma" pitchFamily="34" charset="0"/>
                <a:cs typeface="Tahoma" pitchFamily="34" charset="0"/>
              </a:rPr>
              <a:t>at</a:t>
            </a:r>
            <a:r>
              <a:rPr lang="fr-FR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dirty="0" err="1" smtClean="0">
                <a:latin typeface="Tahoma" pitchFamily="34" charset="0"/>
                <a:cs typeface="Tahoma" pitchFamily="34" charset="0"/>
              </a:rPr>
              <a:t>their</a:t>
            </a:r>
            <a:r>
              <a:rPr lang="fr-FR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dirty="0" err="1" smtClean="0">
                <a:latin typeface="Tahoma" pitchFamily="34" charset="0"/>
                <a:cs typeface="Tahoma" pitchFamily="34" charset="0"/>
              </a:rPr>
              <a:t>lowest</a:t>
            </a:r>
            <a:endParaRPr lang="fr-FR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38388" y="6384925"/>
            <a:ext cx="4033837" cy="381000"/>
          </a:xfrm>
        </p:spPr>
        <p:txBody>
          <a:bodyPr/>
          <a:lstStyle/>
          <a:p>
            <a:pPr>
              <a:defRPr/>
            </a:pPr>
            <a:r>
              <a:rPr lang="fr-FR" sz="1200" dirty="0" smtClean="0"/>
              <a:t>© ANIMA 2011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15150" y="6308725"/>
            <a:ext cx="1905000" cy="457200"/>
          </a:xfrm>
        </p:spPr>
        <p:txBody>
          <a:bodyPr/>
          <a:lstStyle/>
          <a:p>
            <a:pPr>
              <a:defRPr/>
            </a:pPr>
            <a:fld id="{4E81428D-1B38-466A-9615-D17F09304B5B}" type="slidenum">
              <a:rPr lang="fr-FR" sz="1200" smtClean="0"/>
              <a:pPr>
                <a:defRPr/>
              </a:pPr>
              <a:t>4</a:t>
            </a:fld>
            <a:endParaRPr lang="fr-FR" sz="1200" smtClean="0"/>
          </a:p>
        </p:txBody>
      </p:sp>
      <p:sp>
        <p:nvSpPr>
          <p:cNvPr id="12" name="Espace réservé de la date 10"/>
          <p:cNvSpPr>
            <a:spLocks noGrp="1"/>
          </p:cNvSpPr>
          <p:nvPr>
            <p:ph type="dt" sz="half" idx="10"/>
          </p:nvPr>
        </p:nvSpPr>
        <p:spPr>
          <a:xfrm>
            <a:off x="609600" y="6309320"/>
            <a:ext cx="2378224" cy="457200"/>
          </a:xfrm>
        </p:spPr>
        <p:txBody>
          <a:bodyPr/>
          <a:lstStyle/>
          <a:p>
            <a:pPr>
              <a:defRPr/>
            </a:pPr>
            <a:r>
              <a:rPr lang="fr-FR" sz="1200" smtClean="0"/>
              <a:t>October 2011</a:t>
            </a:r>
            <a:endParaRPr lang="fr-FR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3169" b="5634"/>
          <a:stretch>
            <a:fillRect/>
          </a:stretch>
        </p:blipFill>
        <p:spPr bwMode="auto">
          <a:xfrm>
            <a:off x="107504" y="2474193"/>
            <a:ext cx="8943694" cy="3835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2"/>
          <p:cNvSpPr txBox="1">
            <a:spLocks noChangeArrowheads="1"/>
          </p:cNvSpPr>
          <p:nvPr/>
        </p:nvSpPr>
        <p:spPr bwMode="auto">
          <a:xfrm>
            <a:off x="323528" y="2042145"/>
            <a:ext cx="76328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1600" b="1" dirty="0" err="1" smtClean="0">
                <a:latin typeface="Tahoma" pitchFamily="34" charset="0"/>
                <a:cs typeface="Tahoma" pitchFamily="34" charset="0"/>
              </a:rPr>
              <a:t>Shares</a:t>
            </a:r>
            <a:r>
              <a:rPr lang="fr-FR" sz="1600" b="1" dirty="0" smtClean="0">
                <a:latin typeface="Tahoma" pitchFamily="34" charset="0"/>
                <a:cs typeface="Tahoma" pitchFamily="34" charset="0"/>
              </a:rPr>
              <a:t> of MED-11 FDI </a:t>
            </a:r>
            <a:r>
              <a:rPr lang="fr-FR" sz="1600" b="1" dirty="0" err="1" smtClean="0">
                <a:latin typeface="Tahoma" pitchFamily="34" charset="0"/>
                <a:cs typeface="Tahoma" pitchFamily="34" charset="0"/>
              </a:rPr>
              <a:t>regions</a:t>
            </a:r>
            <a:r>
              <a:rPr lang="fr-FR" sz="1600" b="1" dirty="0" smtClean="0">
                <a:latin typeface="Tahoma" pitchFamily="34" charset="0"/>
                <a:cs typeface="Tahoma" pitchFamily="34" charset="0"/>
              </a:rPr>
              <a:t> of </a:t>
            </a:r>
            <a:r>
              <a:rPr lang="fr-FR" sz="1600" b="1" dirty="0" err="1" smtClean="0">
                <a:latin typeface="Tahoma" pitchFamily="34" charset="0"/>
                <a:cs typeface="Tahoma" pitchFamily="34" charset="0"/>
              </a:rPr>
              <a:t>origin</a:t>
            </a:r>
            <a:r>
              <a:rPr lang="fr-FR" sz="16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1600" dirty="0" smtClean="0">
                <a:latin typeface="Tahoma" pitchFamily="34" charset="0"/>
                <a:cs typeface="Tahoma" pitchFamily="34" charset="0"/>
              </a:rPr>
              <a:t>(source ANIMA/MIPO)</a:t>
            </a:r>
            <a:endParaRPr lang="fr-FR" sz="16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3630" y="369832"/>
            <a:ext cx="6786682" cy="504825"/>
          </a:xfrm>
        </p:spPr>
        <p:txBody>
          <a:bodyPr/>
          <a:lstStyle/>
          <a:p>
            <a:r>
              <a:rPr lang="fr-FR" dirty="0" smtClean="0"/>
              <a:t>Country distribution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188" y="980281"/>
            <a:ext cx="8137525" cy="4752975"/>
          </a:xfrm>
        </p:spPr>
        <p:txBody>
          <a:bodyPr/>
          <a:lstStyle/>
          <a:p>
            <a:r>
              <a:rPr lang="fr-FR" sz="2000" dirty="0" smtClean="0">
                <a:latin typeface="Tahoma" pitchFamily="34" charset="0"/>
                <a:cs typeface="Tahoma" pitchFamily="34" charset="0"/>
              </a:rPr>
              <a:t>High </a:t>
            </a:r>
            <a:r>
              <a:rPr lang="fr-FR" sz="2000" dirty="0" err="1" smtClean="0">
                <a:latin typeface="Tahoma" pitchFamily="34" charset="0"/>
                <a:cs typeface="Tahoma" pitchFamily="34" charset="0"/>
              </a:rPr>
              <a:t>reductions</a:t>
            </a:r>
            <a:r>
              <a:rPr lang="fr-FR" sz="2000" dirty="0" smtClean="0">
                <a:latin typeface="Tahoma" pitchFamily="34" charset="0"/>
                <a:cs typeface="Tahoma" pitchFamily="34" charset="0"/>
              </a:rPr>
              <a:t> in the countries in transition and </a:t>
            </a:r>
            <a:r>
              <a:rPr lang="fr-FR" sz="2000" dirty="0" err="1" smtClean="0">
                <a:latin typeface="Tahoma" pitchFamily="34" charset="0"/>
                <a:cs typeface="Tahoma" pitchFamily="34" charset="0"/>
              </a:rPr>
              <a:t>their</a:t>
            </a:r>
            <a:r>
              <a:rPr lang="fr-FR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2000" dirty="0" err="1" smtClean="0">
                <a:latin typeface="Tahoma" pitchFamily="34" charset="0"/>
                <a:cs typeface="Tahoma" pitchFamily="34" charset="0"/>
              </a:rPr>
              <a:t>neighbours</a:t>
            </a:r>
            <a:endParaRPr lang="fr-FR" sz="2000" dirty="0" smtClean="0">
              <a:latin typeface="Tahoma" pitchFamily="34" charset="0"/>
              <a:cs typeface="Tahoma" pitchFamily="34" charset="0"/>
            </a:endParaRPr>
          </a:p>
          <a:p>
            <a:r>
              <a:rPr lang="fr-FR" sz="2000" dirty="0" err="1" smtClean="0">
                <a:latin typeface="Tahoma" pitchFamily="34" charset="0"/>
                <a:cs typeface="Tahoma" pitchFamily="34" charset="0"/>
              </a:rPr>
              <a:t>Morocco</a:t>
            </a:r>
            <a:r>
              <a:rPr lang="fr-FR" sz="2000" dirty="0" smtClean="0">
                <a:latin typeface="Tahoma" pitchFamily="34" charset="0"/>
                <a:cs typeface="Tahoma" pitchFamily="34" charset="0"/>
              </a:rPr>
              <a:t> and </a:t>
            </a:r>
            <a:r>
              <a:rPr lang="fr-FR" sz="2000" dirty="0" err="1" smtClean="0">
                <a:latin typeface="Tahoma" pitchFamily="34" charset="0"/>
                <a:cs typeface="Tahoma" pitchFamily="34" charset="0"/>
              </a:rPr>
              <a:t>Algeria</a:t>
            </a:r>
            <a:r>
              <a:rPr lang="fr-FR" sz="2000" dirty="0" smtClean="0">
                <a:latin typeface="Tahoma" pitchFamily="34" charset="0"/>
                <a:cs typeface="Tahoma" pitchFamily="34" charset="0"/>
              </a:rPr>
              <a:t> show good </a:t>
            </a:r>
            <a:r>
              <a:rPr lang="fr-FR" sz="2000" dirty="0" err="1" smtClean="0">
                <a:latin typeface="Tahoma" pitchFamily="34" charset="0"/>
                <a:cs typeface="Tahoma" pitchFamily="34" charset="0"/>
              </a:rPr>
              <a:t>resilience</a:t>
            </a:r>
            <a:endParaRPr lang="fr-FR" sz="2000" dirty="0" smtClean="0">
              <a:latin typeface="Tahoma" pitchFamily="34" charset="0"/>
              <a:cs typeface="Tahoma" pitchFamily="34" charset="0"/>
            </a:endParaRPr>
          </a:p>
          <a:p>
            <a:r>
              <a:rPr lang="fr-FR" sz="2000" dirty="0" err="1" smtClean="0">
                <a:latin typeface="Tahoma" pitchFamily="34" charset="0"/>
                <a:cs typeface="Tahoma" pitchFamily="34" charset="0"/>
              </a:rPr>
              <a:t>Turkey</a:t>
            </a:r>
            <a:r>
              <a:rPr lang="fr-FR" sz="2000" dirty="0" smtClean="0">
                <a:latin typeface="Tahoma" pitchFamily="34" charset="0"/>
                <a:cs typeface="Tahoma" pitchFamily="34" charset="0"/>
              </a:rPr>
              <a:t> and </a:t>
            </a:r>
            <a:r>
              <a:rPr lang="fr-FR" sz="2000" dirty="0" err="1" smtClean="0">
                <a:latin typeface="Tahoma" pitchFamily="34" charset="0"/>
                <a:cs typeface="Tahoma" pitchFamily="34" charset="0"/>
              </a:rPr>
              <a:t>Israel</a:t>
            </a:r>
            <a:r>
              <a:rPr lang="fr-FR" sz="2000" dirty="0" smtClean="0">
                <a:latin typeface="Tahoma" pitchFamily="34" charset="0"/>
                <a:cs typeface="Tahoma" pitchFamily="34" charset="0"/>
              </a:rPr>
              <a:t> total 50% of 2011 FDI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38388" y="6384925"/>
            <a:ext cx="4033837" cy="381000"/>
          </a:xfrm>
        </p:spPr>
        <p:txBody>
          <a:bodyPr/>
          <a:lstStyle/>
          <a:p>
            <a:pPr>
              <a:defRPr/>
            </a:pPr>
            <a:r>
              <a:rPr lang="fr-FR" sz="1200" dirty="0" smtClean="0"/>
              <a:t>© ANIMA 2011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15150" y="6308725"/>
            <a:ext cx="1905000" cy="457200"/>
          </a:xfrm>
        </p:spPr>
        <p:txBody>
          <a:bodyPr/>
          <a:lstStyle/>
          <a:p>
            <a:pPr>
              <a:defRPr/>
            </a:pPr>
            <a:fld id="{4E81428D-1B38-466A-9615-D17F09304B5B}" type="slidenum">
              <a:rPr lang="fr-FR" sz="1200" smtClean="0"/>
              <a:pPr>
                <a:defRPr/>
              </a:pPr>
              <a:t>5</a:t>
            </a:fld>
            <a:endParaRPr lang="fr-FR" sz="1200" smtClean="0"/>
          </a:p>
        </p:txBody>
      </p:sp>
      <p:sp>
        <p:nvSpPr>
          <p:cNvPr id="12" name="Espace réservé de la date 10"/>
          <p:cNvSpPr>
            <a:spLocks noGrp="1"/>
          </p:cNvSpPr>
          <p:nvPr>
            <p:ph type="dt" sz="half" idx="10"/>
          </p:nvPr>
        </p:nvSpPr>
        <p:spPr>
          <a:xfrm>
            <a:off x="609600" y="6309320"/>
            <a:ext cx="2378224" cy="457200"/>
          </a:xfrm>
        </p:spPr>
        <p:txBody>
          <a:bodyPr/>
          <a:lstStyle/>
          <a:p>
            <a:pPr>
              <a:defRPr/>
            </a:pPr>
            <a:r>
              <a:rPr lang="fr-FR" sz="1200" smtClean="0"/>
              <a:t>October 2011</a:t>
            </a:r>
            <a:endParaRPr lang="fr-FR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36912"/>
            <a:ext cx="855298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2"/>
          <p:cNvSpPr txBox="1">
            <a:spLocks noChangeArrowheads="1"/>
          </p:cNvSpPr>
          <p:nvPr/>
        </p:nvSpPr>
        <p:spPr bwMode="auto">
          <a:xfrm>
            <a:off x="395536" y="2298358"/>
            <a:ext cx="76328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1600" b="1" dirty="0" err="1" smtClean="0">
                <a:latin typeface="Tahoma" pitchFamily="34" charset="0"/>
                <a:cs typeface="Tahoma" pitchFamily="34" charset="0"/>
              </a:rPr>
              <a:t>Nbr</a:t>
            </a:r>
            <a:r>
              <a:rPr lang="fr-FR" sz="1600" b="1" dirty="0" smtClean="0">
                <a:latin typeface="Tahoma" pitchFamily="34" charset="0"/>
                <a:cs typeface="Tahoma" pitchFamily="34" charset="0"/>
              </a:rPr>
              <a:t> of FDI </a:t>
            </a:r>
            <a:r>
              <a:rPr lang="fr-FR" sz="1600" b="1" dirty="0" err="1" smtClean="0">
                <a:latin typeface="Tahoma" pitchFamily="34" charset="0"/>
                <a:cs typeface="Tahoma" pitchFamily="34" charset="0"/>
              </a:rPr>
              <a:t>projects</a:t>
            </a:r>
            <a:r>
              <a:rPr lang="fr-FR" sz="1600" b="1" dirty="0" smtClean="0">
                <a:latin typeface="Tahoma" pitchFamily="34" charset="0"/>
                <a:cs typeface="Tahoma" pitchFamily="34" charset="0"/>
              </a:rPr>
              <a:t> in MED-11 </a:t>
            </a:r>
            <a:r>
              <a:rPr lang="fr-FR" sz="1600" dirty="0" smtClean="0">
                <a:latin typeface="Tahoma" pitchFamily="34" charset="0"/>
                <a:cs typeface="Tahoma" pitchFamily="34" charset="0"/>
              </a:rPr>
              <a:t>(source ANIMA/MIPO)</a:t>
            </a:r>
            <a:endParaRPr lang="fr-FR" sz="16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3630" y="369832"/>
            <a:ext cx="6786682" cy="504825"/>
          </a:xfrm>
        </p:spPr>
        <p:txBody>
          <a:bodyPr/>
          <a:lstStyle/>
          <a:p>
            <a:r>
              <a:rPr lang="fr-FR" dirty="0" err="1" smtClean="0"/>
              <a:t>Seeds</a:t>
            </a:r>
            <a:r>
              <a:rPr lang="fr-FR" dirty="0" smtClean="0"/>
              <a:t> of </a:t>
            </a:r>
            <a:r>
              <a:rPr lang="fr-FR" dirty="0" err="1" smtClean="0"/>
              <a:t>revolutions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188" y="908720"/>
            <a:ext cx="8137525" cy="4752975"/>
          </a:xfrm>
        </p:spPr>
        <p:txBody>
          <a:bodyPr/>
          <a:lstStyle/>
          <a:p>
            <a:r>
              <a:rPr lang="fr-FR" dirty="0" err="1" smtClean="0">
                <a:latin typeface="Tahoma" pitchFamily="34" charset="0"/>
                <a:cs typeface="Tahoma" pitchFamily="34" charset="0"/>
              </a:rPr>
              <a:t>Highly</a:t>
            </a:r>
            <a:r>
              <a:rPr lang="fr-FR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dirty="0" err="1" smtClean="0">
                <a:latin typeface="Tahoma" pitchFamily="34" charset="0"/>
                <a:cs typeface="Tahoma" pitchFamily="34" charset="0"/>
              </a:rPr>
              <a:t>unbalanced</a:t>
            </a:r>
            <a:r>
              <a:rPr lang="fr-FR" dirty="0" smtClean="0">
                <a:latin typeface="Tahoma" pitchFamily="34" charset="0"/>
                <a:cs typeface="Tahoma" pitchFamily="34" charset="0"/>
              </a:rPr>
              <a:t> territorial distribution of FDI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38388" y="6384925"/>
            <a:ext cx="4033837" cy="381000"/>
          </a:xfrm>
        </p:spPr>
        <p:txBody>
          <a:bodyPr/>
          <a:lstStyle/>
          <a:p>
            <a:pPr>
              <a:defRPr/>
            </a:pPr>
            <a:r>
              <a:rPr lang="fr-FR" sz="1200" dirty="0" smtClean="0"/>
              <a:t>© ANIMA 2011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15150" y="6308725"/>
            <a:ext cx="1905000" cy="457200"/>
          </a:xfrm>
        </p:spPr>
        <p:txBody>
          <a:bodyPr/>
          <a:lstStyle/>
          <a:p>
            <a:pPr>
              <a:defRPr/>
            </a:pPr>
            <a:fld id="{4E81428D-1B38-466A-9615-D17F09304B5B}" type="slidenum">
              <a:rPr lang="fr-FR" sz="1200" smtClean="0"/>
              <a:pPr>
                <a:defRPr/>
              </a:pPr>
              <a:t>6</a:t>
            </a:fld>
            <a:endParaRPr lang="fr-FR" sz="1200" smtClean="0"/>
          </a:p>
        </p:txBody>
      </p:sp>
      <p:sp>
        <p:nvSpPr>
          <p:cNvPr id="12" name="Espace réservé de la date 10"/>
          <p:cNvSpPr>
            <a:spLocks noGrp="1"/>
          </p:cNvSpPr>
          <p:nvPr>
            <p:ph type="dt" sz="half" idx="10"/>
          </p:nvPr>
        </p:nvSpPr>
        <p:spPr>
          <a:xfrm>
            <a:off x="609600" y="6309320"/>
            <a:ext cx="2378224" cy="457200"/>
          </a:xfrm>
        </p:spPr>
        <p:txBody>
          <a:bodyPr/>
          <a:lstStyle/>
          <a:p>
            <a:pPr>
              <a:defRPr/>
            </a:pPr>
            <a:r>
              <a:rPr lang="fr-FR" sz="1200" smtClean="0"/>
              <a:t>October 2011</a:t>
            </a:r>
            <a:endParaRPr lang="fr-FR" sz="1200" dirty="0"/>
          </a:p>
        </p:txBody>
      </p:sp>
      <p:sp>
        <p:nvSpPr>
          <p:cNvPr id="14" name="ZoneTexte 12"/>
          <p:cNvSpPr txBox="1">
            <a:spLocks noChangeArrowheads="1"/>
          </p:cNvSpPr>
          <p:nvPr/>
        </p:nvSpPr>
        <p:spPr bwMode="auto">
          <a:xfrm>
            <a:off x="251520" y="1412776"/>
            <a:ext cx="89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1600" b="1" dirty="0" err="1" smtClean="0">
                <a:latin typeface="Tahoma" pitchFamily="34" charset="0"/>
                <a:cs typeface="Tahoma" pitchFamily="34" charset="0"/>
              </a:rPr>
              <a:t>Geolocalisation</a:t>
            </a:r>
            <a:r>
              <a:rPr lang="fr-FR" sz="1600" b="1" dirty="0" smtClean="0">
                <a:latin typeface="Tahoma" pitchFamily="34" charset="0"/>
                <a:cs typeface="Tahoma" pitchFamily="34" charset="0"/>
              </a:rPr>
              <a:t> of FDI </a:t>
            </a:r>
            <a:r>
              <a:rPr lang="fr-FR" sz="1600" b="1" dirty="0" err="1" smtClean="0">
                <a:latin typeface="Tahoma" pitchFamily="34" charset="0"/>
                <a:cs typeface="Tahoma" pitchFamily="34" charset="0"/>
              </a:rPr>
              <a:t>projects</a:t>
            </a:r>
            <a:r>
              <a:rPr lang="fr-FR" sz="1600" b="1" dirty="0" smtClean="0">
                <a:cs typeface="Tahoma" pitchFamily="34" charset="0"/>
              </a:rPr>
              <a:t> on www.medmaps.eu</a:t>
            </a:r>
            <a:r>
              <a:rPr lang="fr-FR" sz="16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1600" dirty="0" smtClean="0">
                <a:latin typeface="Tahoma" pitchFamily="34" charset="0"/>
                <a:cs typeface="Tahoma" pitchFamily="34" charset="0"/>
              </a:rPr>
              <a:t>(source: ANIMA-MIPO 2003-2010)</a:t>
            </a:r>
            <a:endParaRPr lang="fr-FR" sz="16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0297" t="29156" r="12520" b="14735"/>
          <a:stretch>
            <a:fillRect/>
          </a:stretch>
        </p:blipFill>
        <p:spPr bwMode="auto">
          <a:xfrm>
            <a:off x="395535" y="1772816"/>
            <a:ext cx="7357449" cy="460851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3630" y="369832"/>
            <a:ext cx="6786682" cy="504825"/>
          </a:xfrm>
        </p:spPr>
        <p:txBody>
          <a:bodyPr/>
          <a:lstStyle/>
          <a:p>
            <a:r>
              <a:rPr lang="fr-FR" dirty="0" err="1" smtClean="0"/>
              <a:t>Seeds</a:t>
            </a:r>
            <a:r>
              <a:rPr lang="fr-FR" dirty="0" smtClean="0"/>
              <a:t> of </a:t>
            </a:r>
            <a:r>
              <a:rPr lang="fr-FR" dirty="0" err="1" smtClean="0"/>
              <a:t>revolutions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188" y="908720"/>
            <a:ext cx="8353300" cy="4752975"/>
          </a:xfrm>
        </p:spPr>
        <p:txBody>
          <a:bodyPr/>
          <a:lstStyle/>
          <a:p>
            <a:r>
              <a:rPr lang="fr-FR" dirty="0" smtClean="0">
                <a:latin typeface="Tahoma" pitchFamily="34" charset="0"/>
                <a:cs typeface="Tahoma" pitchFamily="34" charset="0"/>
              </a:rPr>
              <a:t>The </a:t>
            </a:r>
            <a:r>
              <a:rPr lang="fr-FR" dirty="0" err="1" smtClean="0">
                <a:latin typeface="Tahoma" pitchFamily="34" charset="0"/>
                <a:cs typeface="Tahoma" pitchFamily="34" charset="0"/>
              </a:rPr>
              <a:t>economic</a:t>
            </a:r>
            <a:r>
              <a:rPr lang="fr-FR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dirty="0" err="1" smtClean="0">
                <a:latin typeface="Tahoma" pitchFamily="34" charset="0"/>
                <a:cs typeface="Tahoma" pitchFamily="34" charset="0"/>
              </a:rPr>
              <a:t>crisis</a:t>
            </a:r>
            <a:r>
              <a:rPr lang="fr-FR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dirty="0" err="1" smtClean="0">
                <a:latin typeface="Tahoma" pitchFamily="34" charset="0"/>
                <a:cs typeface="Tahoma" pitchFamily="34" charset="0"/>
              </a:rPr>
              <a:t>favoured</a:t>
            </a:r>
            <a:r>
              <a:rPr lang="fr-FR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dirty="0" err="1" smtClean="0">
                <a:latin typeface="Tahoma" pitchFamily="34" charset="0"/>
                <a:cs typeface="Tahoma" pitchFamily="34" charset="0"/>
              </a:rPr>
              <a:t>growing</a:t>
            </a:r>
            <a:r>
              <a:rPr lang="fr-FR" dirty="0" smtClean="0">
                <a:latin typeface="Tahoma" pitchFamily="34" charset="0"/>
                <a:cs typeface="Tahoma" pitchFamily="34" charset="0"/>
              </a:rPr>
              <a:t> FDI in infrastructures</a:t>
            </a:r>
          </a:p>
          <a:p>
            <a:pPr lvl="1"/>
            <a:r>
              <a:rPr lang="fr-FR" dirty="0" smtClean="0">
                <a:latin typeface="Tahoma" pitchFamily="34" charset="0"/>
                <a:cs typeface="Tahoma" pitchFamily="34" charset="0"/>
              </a:rPr>
              <a:t>The </a:t>
            </a:r>
            <a:r>
              <a:rPr lang="fr-FR" dirty="0" err="1" smtClean="0">
                <a:latin typeface="Tahoma" pitchFamily="34" charset="0"/>
                <a:cs typeface="Tahoma" pitchFamily="34" charset="0"/>
              </a:rPr>
              <a:t>less</a:t>
            </a:r>
            <a:r>
              <a:rPr lang="fr-FR" dirty="0" smtClean="0">
                <a:latin typeface="Tahoma" pitchFamily="34" charset="0"/>
                <a:cs typeface="Tahoma" pitchFamily="34" charset="0"/>
              </a:rPr>
              <a:t> efficient </a:t>
            </a:r>
            <a:r>
              <a:rPr lang="fr-FR" dirty="0" err="1" smtClean="0">
                <a:latin typeface="Tahoma" pitchFamily="34" charset="0"/>
                <a:cs typeface="Tahoma" pitchFamily="34" charset="0"/>
              </a:rPr>
              <a:t>sectors</a:t>
            </a:r>
            <a:r>
              <a:rPr lang="fr-FR" dirty="0" smtClean="0">
                <a:latin typeface="Tahoma" pitchFamily="34" charset="0"/>
                <a:cs typeface="Tahoma" pitchFamily="34" charset="0"/>
              </a:rPr>
              <a:t> in </a:t>
            </a:r>
            <a:r>
              <a:rPr lang="fr-FR" dirty="0" err="1" smtClean="0">
                <a:latin typeface="Tahoma" pitchFamily="34" charset="0"/>
                <a:cs typeface="Tahoma" pitchFamily="34" charset="0"/>
              </a:rPr>
              <a:t>terms</a:t>
            </a:r>
            <a:r>
              <a:rPr lang="fr-FR" dirty="0" smtClean="0">
                <a:latin typeface="Tahoma" pitchFamily="34" charset="0"/>
                <a:cs typeface="Tahoma" pitchFamily="34" charset="0"/>
              </a:rPr>
              <a:t> of job </a:t>
            </a:r>
            <a:r>
              <a:rPr lang="fr-FR" dirty="0" err="1" smtClean="0">
                <a:latin typeface="Tahoma" pitchFamily="34" charset="0"/>
                <a:cs typeface="Tahoma" pitchFamily="34" charset="0"/>
              </a:rPr>
              <a:t>creation</a:t>
            </a:r>
            <a:endParaRPr lang="fr-FR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38388" y="6384925"/>
            <a:ext cx="4033837" cy="381000"/>
          </a:xfrm>
        </p:spPr>
        <p:txBody>
          <a:bodyPr/>
          <a:lstStyle/>
          <a:p>
            <a:pPr>
              <a:defRPr/>
            </a:pPr>
            <a:r>
              <a:rPr lang="fr-FR" sz="1200" dirty="0" smtClean="0"/>
              <a:t>© ANIMA 2011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15150" y="6308725"/>
            <a:ext cx="1905000" cy="457200"/>
          </a:xfrm>
        </p:spPr>
        <p:txBody>
          <a:bodyPr/>
          <a:lstStyle/>
          <a:p>
            <a:pPr>
              <a:defRPr/>
            </a:pPr>
            <a:fld id="{4E81428D-1B38-466A-9615-D17F09304B5B}" type="slidenum">
              <a:rPr lang="fr-FR" sz="1200" smtClean="0"/>
              <a:pPr>
                <a:defRPr/>
              </a:pPr>
              <a:t>7</a:t>
            </a:fld>
            <a:endParaRPr lang="fr-FR" sz="1200" smtClean="0"/>
          </a:p>
        </p:txBody>
      </p:sp>
      <p:sp>
        <p:nvSpPr>
          <p:cNvPr id="12" name="Espace réservé de la date 10"/>
          <p:cNvSpPr>
            <a:spLocks noGrp="1"/>
          </p:cNvSpPr>
          <p:nvPr>
            <p:ph type="dt" sz="half" idx="10"/>
          </p:nvPr>
        </p:nvSpPr>
        <p:spPr>
          <a:xfrm>
            <a:off x="609600" y="6309320"/>
            <a:ext cx="2378224" cy="457200"/>
          </a:xfrm>
        </p:spPr>
        <p:txBody>
          <a:bodyPr/>
          <a:lstStyle/>
          <a:p>
            <a:pPr>
              <a:defRPr/>
            </a:pPr>
            <a:r>
              <a:rPr lang="fr-FR" sz="1200" smtClean="0"/>
              <a:t>October 2011</a:t>
            </a:r>
            <a:endParaRPr lang="fr-FR" sz="1200" dirty="0"/>
          </a:p>
        </p:txBody>
      </p:sp>
      <p:sp>
        <p:nvSpPr>
          <p:cNvPr id="14" name="ZoneTexte 12"/>
          <p:cNvSpPr txBox="1">
            <a:spLocks noChangeArrowheads="1"/>
          </p:cNvSpPr>
          <p:nvPr/>
        </p:nvSpPr>
        <p:spPr bwMode="auto">
          <a:xfrm>
            <a:off x="179512" y="2082897"/>
            <a:ext cx="57606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b="1" dirty="0" smtClean="0">
                <a:cs typeface="Tahoma" pitchFamily="34" charset="0"/>
              </a:rPr>
              <a:t>FDI distribution by </a:t>
            </a:r>
            <a:r>
              <a:rPr lang="fr-FR" sz="1600" b="1" dirty="0" err="1" smtClean="0">
                <a:cs typeface="Tahoma" pitchFamily="34" charset="0"/>
              </a:rPr>
              <a:t>sector</a:t>
            </a:r>
            <a:r>
              <a:rPr lang="fr-FR" sz="16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1600" dirty="0" smtClean="0">
                <a:latin typeface="Tahoma" pitchFamily="34" charset="0"/>
                <a:cs typeface="Tahoma" pitchFamily="34" charset="0"/>
              </a:rPr>
              <a:t>(source: ANIMA-MIPO)</a:t>
            </a:r>
            <a:endParaRPr lang="fr-FR" sz="16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2" cstate="print"/>
          <a:srcRect l="2434" t="2158" r="14278" b="4676"/>
          <a:stretch>
            <a:fillRect/>
          </a:stretch>
        </p:blipFill>
        <p:spPr bwMode="auto">
          <a:xfrm>
            <a:off x="251520" y="2636912"/>
            <a:ext cx="5976664" cy="331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 l="14391" t="24235" r="62723" b="50172"/>
          <a:stretch>
            <a:fillRect/>
          </a:stretch>
        </p:blipFill>
        <p:spPr bwMode="auto">
          <a:xfrm>
            <a:off x="6228184" y="2636913"/>
            <a:ext cx="223224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 l="83050" t="24235" r="12520" b="50172"/>
          <a:stretch>
            <a:fillRect/>
          </a:stretch>
        </p:blipFill>
        <p:spPr bwMode="auto">
          <a:xfrm>
            <a:off x="8460432" y="2636913"/>
            <a:ext cx="43204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 l="14391" t="63609" r="62723" b="9813"/>
          <a:stretch>
            <a:fillRect/>
          </a:stretch>
        </p:blipFill>
        <p:spPr bwMode="auto">
          <a:xfrm>
            <a:off x="6228184" y="4005064"/>
            <a:ext cx="2232248" cy="194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ZoneTexte 12"/>
          <p:cNvSpPr txBox="1">
            <a:spLocks noChangeArrowheads="1"/>
          </p:cNvSpPr>
          <p:nvPr/>
        </p:nvSpPr>
        <p:spPr bwMode="auto">
          <a:xfrm>
            <a:off x="6228184" y="2089876"/>
            <a:ext cx="34563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b="1" dirty="0" smtClean="0">
                <a:cs typeface="Tahoma" pitchFamily="34" charset="0"/>
              </a:rPr>
              <a:t>FDI job </a:t>
            </a:r>
            <a:r>
              <a:rPr lang="fr-FR" sz="1600" b="1" dirty="0" err="1" smtClean="0">
                <a:cs typeface="Tahoma" pitchFamily="34" charset="0"/>
              </a:rPr>
              <a:t>efficiency</a:t>
            </a:r>
            <a:r>
              <a:rPr lang="fr-FR" sz="1600" b="1" dirty="0" smtClean="0">
                <a:cs typeface="Tahoma" pitchFamily="34" charset="0"/>
              </a:rPr>
              <a:t>*</a:t>
            </a:r>
            <a:r>
              <a:rPr lang="fr-FR" sz="16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1600" dirty="0" smtClean="0">
                <a:latin typeface="Tahoma" pitchFamily="34" charset="0"/>
                <a:cs typeface="Tahoma" pitchFamily="34" charset="0"/>
              </a:rPr>
              <a:t>(source: ANIMA for the World Bank)</a:t>
            </a:r>
            <a:endParaRPr lang="fr-FR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ZoneTexte 12"/>
          <p:cNvSpPr txBox="1">
            <a:spLocks noChangeArrowheads="1"/>
          </p:cNvSpPr>
          <p:nvPr/>
        </p:nvSpPr>
        <p:spPr bwMode="auto">
          <a:xfrm>
            <a:off x="6228184" y="5877272"/>
            <a:ext cx="27363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dirty="0" smtClean="0">
                <a:cs typeface="Tahoma" pitchFamily="34" charset="0"/>
              </a:rPr>
              <a:t>*</a:t>
            </a:r>
            <a:r>
              <a:rPr lang="fr-FR" sz="1600" dirty="0" err="1" smtClean="0">
                <a:cs typeface="Tahoma" pitchFamily="34" charset="0"/>
              </a:rPr>
              <a:t>nbr</a:t>
            </a:r>
            <a:r>
              <a:rPr lang="fr-FR" sz="1600" dirty="0" smtClean="0">
                <a:cs typeface="Tahoma" pitchFamily="34" charset="0"/>
              </a:rPr>
              <a:t> of jobs per million € </a:t>
            </a:r>
            <a:r>
              <a:rPr lang="fr-FR" sz="1600" dirty="0" err="1" smtClean="0">
                <a:cs typeface="Tahoma" pitchFamily="34" charset="0"/>
              </a:rPr>
              <a:t>invested</a:t>
            </a:r>
            <a:endParaRPr lang="fr-FR" sz="16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 l="83050" t="63609" r="12520" b="9813"/>
          <a:stretch>
            <a:fillRect/>
          </a:stretch>
        </p:blipFill>
        <p:spPr bwMode="auto">
          <a:xfrm>
            <a:off x="8460432" y="4005064"/>
            <a:ext cx="432048" cy="194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441673"/>
            <a:ext cx="7772400" cy="827087"/>
          </a:xfrm>
        </p:spPr>
        <p:txBody>
          <a:bodyPr/>
          <a:lstStyle/>
          <a:p>
            <a:r>
              <a:rPr lang="fr-FR" dirty="0" smtClean="0"/>
              <a:t>ANIMA-MIPO, the </a:t>
            </a:r>
            <a:r>
              <a:rPr lang="en-US" dirty="0" smtClean="0"/>
              <a:t>Mediterranean </a:t>
            </a:r>
            <a:br>
              <a:rPr lang="en-US" dirty="0" smtClean="0"/>
            </a:br>
            <a:r>
              <a:rPr lang="en-US" dirty="0" smtClean="0"/>
              <a:t>Investment and Partnership Observatory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556792"/>
            <a:ext cx="7772400" cy="4860540"/>
          </a:xfrm>
        </p:spPr>
        <p:txBody>
          <a:bodyPr/>
          <a:lstStyle/>
          <a:p>
            <a:pPr lvl="1"/>
            <a:r>
              <a:rPr lang="en-US" dirty="0" smtClean="0">
                <a:latin typeface="Tahoma" pitchFamily="34" charset="0"/>
                <a:cs typeface="Tahoma" pitchFamily="34" charset="0"/>
              </a:rPr>
              <a:t>Each project is selected according to 40 criteria (investor, target and origin country, amounts involved, jobs created, etc.) </a:t>
            </a:r>
          </a:p>
          <a:p>
            <a:pPr>
              <a:spcBef>
                <a:spcPts val="800"/>
              </a:spcBef>
            </a:pPr>
            <a:r>
              <a:rPr lang="en-US" sz="20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  </a:t>
            </a:r>
            <a:r>
              <a:rPr lang="en-US" sz="2000" u="sng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www.anima.coop/en/mipo</a:t>
            </a:r>
          </a:p>
          <a:p>
            <a:pPr>
              <a:spcBef>
                <a:spcPts val="800"/>
              </a:spcBef>
            </a:pP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800"/>
              </a:spcBef>
            </a:pP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spcBef>
                <a:spcPts val="800"/>
              </a:spcBef>
              <a:buNone/>
            </a:pPr>
            <a:endParaRPr lang="en-US" sz="2000" dirty="0" smtClean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423" y="2949564"/>
            <a:ext cx="3960813" cy="32512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cxnSp>
        <p:nvCxnSpPr>
          <p:cNvPr id="7" name="Connecteur droit 6"/>
          <p:cNvCxnSpPr/>
          <p:nvPr/>
        </p:nvCxnSpPr>
        <p:spPr>
          <a:xfrm flipH="1">
            <a:off x="4764236" y="2625714"/>
            <a:ext cx="1152525" cy="86518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H="1" flipV="1">
            <a:off x="4764236" y="5146664"/>
            <a:ext cx="1152525" cy="112871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6761" y="2625714"/>
            <a:ext cx="1679575" cy="3646488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38388" y="6384925"/>
            <a:ext cx="4033837" cy="381000"/>
          </a:xfrm>
        </p:spPr>
        <p:txBody>
          <a:bodyPr/>
          <a:lstStyle/>
          <a:p>
            <a:pPr>
              <a:defRPr/>
            </a:pPr>
            <a:r>
              <a:rPr lang="fr-FR" sz="1200" dirty="0" smtClean="0"/>
              <a:t>© ANIMA 2011</a:t>
            </a: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15150" y="6308725"/>
            <a:ext cx="1905000" cy="457200"/>
          </a:xfrm>
        </p:spPr>
        <p:txBody>
          <a:bodyPr/>
          <a:lstStyle/>
          <a:p>
            <a:pPr>
              <a:defRPr/>
            </a:pPr>
            <a:fld id="{4E81428D-1B38-466A-9615-D17F09304B5B}" type="slidenum">
              <a:rPr lang="fr-FR" sz="1200" smtClean="0"/>
              <a:pPr>
                <a:defRPr/>
              </a:pPr>
              <a:t>8</a:t>
            </a:fld>
            <a:endParaRPr lang="fr-FR" sz="1200" smtClean="0"/>
          </a:p>
        </p:txBody>
      </p:sp>
      <p:sp>
        <p:nvSpPr>
          <p:cNvPr id="13" name="Espace réservé de la date 10"/>
          <p:cNvSpPr>
            <a:spLocks noGrp="1"/>
          </p:cNvSpPr>
          <p:nvPr>
            <p:ph type="dt" sz="half" idx="10"/>
          </p:nvPr>
        </p:nvSpPr>
        <p:spPr>
          <a:xfrm>
            <a:off x="609600" y="6309320"/>
            <a:ext cx="2378224" cy="457200"/>
          </a:xfrm>
        </p:spPr>
        <p:txBody>
          <a:bodyPr/>
          <a:lstStyle/>
          <a:p>
            <a:pPr>
              <a:defRPr/>
            </a:pPr>
            <a:r>
              <a:rPr lang="fr-FR" sz="1200" smtClean="0"/>
              <a:t>October 2011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627220" y="362636"/>
            <a:ext cx="5715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Thank you for your attention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2708920"/>
            <a:ext cx="9144000" cy="414908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half" idx="1"/>
          </p:nvPr>
        </p:nvSpPr>
        <p:spPr>
          <a:xfrm>
            <a:off x="648072" y="4005163"/>
            <a:ext cx="4427984" cy="1512069"/>
          </a:xfrm>
        </p:spPr>
        <p:txBody>
          <a:bodyPr/>
          <a:lstStyle/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fr-FR" sz="1600" b="1" dirty="0" smtClean="0">
                <a:solidFill>
                  <a:schemeClr val="bg1"/>
                </a:solidFill>
                <a:latin typeface="Comic Sans MS" pitchFamily="66" charset="0"/>
              </a:rPr>
              <a:t>ANIMA</a:t>
            </a:r>
            <a:r>
              <a:rPr lang="fr-FR" sz="1600" b="1" dirty="0" smtClean="0">
                <a:latin typeface="Comic Sans MS" pitchFamily="66" charset="0"/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  <a:latin typeface="Calibri" pitchFamily="34" charset="0"/>
              </a:rPr>
              <a:t>Investment</a:t>
            </a:r>
            <a:r>
              <a:rPr lang="fr-FR" sz="1700" b="1" dirty="0" smtClean="0">
                <a:solidFill>
                  <a:schemeClr val="bg1"/>
                </a:solidFill>
                <a:latin typeface="Calibri" pitchFamily="34" charset="0"/>
              </a:rPr>
              <a:t> Network</a:t>
            </a:r>
            <a:br>
              <a:rPr lang="fr-FR" sz="17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fr-FR" sz="1600" dirty="0" smtClean="0">
                <a:solidFill>
                  <a:srgbClr val="FFCC99"/>
                </a:solidFill>
              </a:rPr>
              <a:t>11b rue Saint Ferréol</a:t>
            </a:r>
            <a:br>
              <a:rPr lang="fr-FR" sz="1600" dirty="0" smtClean="0">
                <a:solidFill>
                  <a:srgbClr val="FFCC99"/>
                </a:solidFill>
              </a:rPr>
            </a:br>
            <a:r>
              <a:rPr lang="fr-FR" sz="1600" dirty="0" smtClean="0">
                <a:solidFill>
                  <a:srgbClr val="FFCC99"/>
                </a:solidFill>
              </a:rPr>
              <a:t>13001 Marseille – FR</a:t>
            </a:r>
            <a:br>
              <a:rPr lang="fr-FR" sz="1600" dirty="0" smtClean="0">
                <a:solidFill>
                  <a:srgbClr val="FFCC99"/>
                </a:solidFill>
              </a:rPr>
            </a:br>
            <a:r>
              <a:rPr lang="fr-FR" sz="1600" dirty="0" smtClean="0">
                <a:solidFill>
                  <a:srgbClr val="FFCC99"/>
                </a:solidFill>
              </a:rPr>
              <a:t>T. +33(0) 4 9611 6760</a:t>
            </a:r>
            <a:br>
              <a:rPr lang="fr-FR" sz="1600" dirty="0" smtClean="0">
                <a:solidFill>
                  <a:srgbClr val="FFCC99"/>
                </a:solidFill>
              </a:rPr>
            </a:br>
            <a:r>
              <a:rPr lang="fr-FR" sz="1600" b="1" dirty="0" smtClean="0">
                <a:solidFill>
                  <a:schemeClr val="bg1"/>
                </a:solidFill>
              </a:rPr>
              <a:t>www.anima.coop</a:t>
            </a:r>
          </a:p>
        </p:txBody>
      </p:sp>
      <p:sp>
        <p:nvSpPr>
          <p:cNvPr id="19" name="Espace réservé du texte 17"/>
          <p:cNvSpPr txBox="1">
            <a:spLocks/>
          </p:cNvSpPr>
          <p:nvPr/>
        </p:nvSpPr>
        <p:spPr bwMode="auto">
          <a:xfrm>
            <a:off x="648072" y="1988939"/>
            <a:ext cx="3779912" cy="151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fr-FR" sz="1600" b="1" kern="0" dirty="0" smtClean="0">
                <a:solidFill>
                  <a:srgbClr val="3333CC"/>
                </a:solidFill>
                <a:latin typeface="Calibri" pitchFamily="34" charset="0"/>
              </a:rPr>
              <a:t>Emmanuel NOUTARY</a:t>
            </a:r>
            <a:r>
              <a:rPr lang="fr-FR" sz="1600" b="1" kern="0" dirty="0" smtClean="0">
                <a:solidFill>
                  <a:srgbClr val="3333CC"/>
                </a:solidFill>
                <a:latin typeface="+mj-lt"/>
              </a:rPr>
              <a:t/>
            </a:r>
            <a:br>
              <a:rPr lang="fr-FR" sz="1600" b="1" kern="0" dirty="0" smtClean="0">
                <a:solidFill>
                  <a:srgbClr val="3333CC"/>
                </a:solidFill>
                <a:latin typeface="+mj-lt"/>
              </a:rPr>
            </a:br>
            <a:r>
              <a:rPr kumimoji="0" lang="fr-F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</a:rPr>
              <a:t>emmanuel.noutary@anima.coop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n_Modele Powerpoint_Oct-2011">
  <a:themeElements>
    <a:clrScheme name="1_Ani_ModèlePowerPoint_7-02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1_Ani_ModèlePowerPoint_7-0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Ani_ModèlePowerPoint_7-02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ni_ModèlePowerPoint_7-02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ni_ModèlePowerPoint_7-02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ni_ModèlePowerPoint_7-02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ni_ModèlePowerPoint_7-02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ni_ModèlePowerPoint_7-02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ni_ModèlePowerPoint_7-02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ni_ModèlePowerPoint_7-02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Ain_Modele Powerpoint_Oct-2011</Template>
  <TotalTime>2135</TotalTime>
  <Words>341</Words>
  <Application>Microsoft Office PowerPoint</Application>
  <PresentationFormat>On-screen Show (4:3)</PresentationFormat>
  <Paragraphs>64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Ain_Modele Powerpoint_Oct-2011</vt:lpstr>
      <vt:lpstr>Updates on FDI trends in the MED-11 countries  MENA - OECD Investment programme </vt:lpstr>
      <vt:lpstr>Foreign investment in MED 2003-2010</vt:lpstr>
      <vt:lpstr>FDI trends in 2011</vt:lpstr>
      <vt:lpstr>Origin of FDI</vt:lpstr>
      <vt:lpstr>Country distribution</vt:lpstr>
      <vt:lpstr>Seeds of revolutions</vt:lpstr>
      <vt:lpstr>Seeds of revolutions</vt:lpstr>
      <vt:lpstr>ANIMA-MIPO, the Mediterranean  Investment and Partnership Observatory</vt:lpstr>
      <vt:lpstr>Slide 9</vt:lpstr>
    </vt:vector>
  </TitlesOfParts>
  <Company> AFII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TAIEX Workshop Support to innovative funding instruments</dc:title>
  <dc:creator>Emmanuel Noutary</dc:creator>
  <cp:lastModifiedBy>beer_e</cp:lastModifiedBy>
  <cp:revision>85</cp:revision>
  <dcterms:created xsi:type="dcterms:W3CDTF">2011-10-22T19:56:33Z</dcterms:created>
  <dcterms:modified xsi:type="dcterms:W3CDTF">2011-12-07T10:38:15Z</dcterms:modified>
</cp:coreProperties>
</file>