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6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an.VINCENT-LANCRIN@oecd.or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tinyurl.com/MIE201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4511469" cy="468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5488DC"/>
                </a:solidFill>
                <a:latin typeface="Century Gothic" panose="020B0502020202020204" pitchFamily="34" charset="0"/>
              </a:rPr>
              <a:t>The United States of America</a:t>
            </a:r>
            <a:endParaRPr lang="en-GB" sz="2400" b="1" dirty="0">
              <a:solidFill>
                <a:srgbClr val="5488DC"/>
              </a:solidFill>
              <a:latin typeface="Century Gothic" panose="020B0502020202020204" pitchFamily="34" charset="0"/>
            </a:endParaRP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2338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US</a:t>
            </a:r>
          </a:p>
          <a:p>
            <a:pPr algn="just">
              <a:tabLst>
                <a:tab pos="539750" algn="l"/>
                <a:tab pos="756285" algn="l"/>
                <a:tab pos="972185" algn="l"/>
              </a:tabLst>
            </a:pPr>
            <a:endParaRPr lang="en-GB" sz="7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The prevalence of practices promoting active learning in science </a:t>
            </a:r>
            <a:r>
              <a:rPr lang="en-US" sz="1200" dirty="0" smtClean="0">
                <a:latin typeface="Candara" panose="020E0502030303020204" pitchFamily="34" charset="0"/>
                <a:ea typeface="Calibri" panose="020F0502020204030204" pitchFamily="34" charset="0"/>
              </a:rPr>
              <a:t>witnessed </a:t>
            </a:r>
            <a:r>
              <a:rPr lang="en-US" sz="1200" dirty="0">
                <a:latin typeface="Candara" panose="020E0502030303020204" pitchFamily="34" charset="0"/>
                <a:ea typeface="Calibri" panose="020F0502020204030204" pitchFamily="34" charset="0"/>
              </a:rPr>
              <a:t>a boost, thanks to more students designing </a:t>
            </a:r>
            <a:r>
              <a:rPr lang="en-US" sz="1200" dirty="0" smtClean="0">
                <a:latin typeface="Candara" panose="020E0502030303020204" pitchFamily="34" charset="0"/>
                <a:ea typeface="Calibri" panose="020F0502020204030204" pitchFamily="34" charset="0"/>
              </a:rPr>
              <a:t>their </a:t>
            </a:r>
            <a:r>
              <a:rPr lang="en-US" sz="1200" dirty="0">
                <a:latin typeface="Candara" panose="020E0502030303020204" pitchFamily="34" charset="0"/>
                <a:ea typeface="Calibri" panose="020F0502020204030204" pitchFamily="34" charset="0"/>
              </a:rPr>
              <a:t>own experiments and using computer simulations to study natural </a:t>
            </a:r>
            <a:r>
              <a:rPr lang="en-US" sz="1200" dirty="0" smtClean="0">
                <a:latin typeface="Candara" panose="020E0502030303020204" pitchFamily="34" charset="0"/>
                <a:ea typeface="Calibri" panose="020F0502020204030204" pitchFamily="34" charset="0"/>
              </a:rPr>
              <a:t>phenomena.</a:t>
            </a:r>
          </a:p>
          <a:p>
            <a:pPr marL="171450" indent="-171450" algn="just">
              <a:buFont typeface="Arial" panose="020B0604020202020204" pitchFamily="34" charset="0"/>
              <a:buChar char="•"/>
              <a:tabLst>
                <a:tab pos="539750" algn="l"/>
                <a:tab pos="756285" algn="l"/>
                <a:tab pos="972185" algn="l"/>
              </a:tabLst>
            </a:pPr>
            <a:r>
              <a:rPr lang="en-US" sz="1200" dirty="0" smtClean="0">
                <a:latin typeface="Candara" panose="020E0502030303020204" pitchFamily="34" charset="0"/>
                <a:ea typeface="Calibri" panose="020F0502020204030204" pitchFamily="34" charset="0"/>
              </a:rPr>
              <a:t> More students used computers as a tool to acquire information, resulting in a large increase in independent knowledge acquisition practices, much like their counterparts in other </a:t>
            </a:r>
            <a:r>
              <a:rPr lang="en-US" sz="1200" smtClean="0">
                <a:latin typeface="Candara" panose="020E0502030303020204" pitchFamily="34" charset="0"/>
                <a:ea typeface="Calibri" panose="020F0502020204030204" pitchFamily="34" charset="0"/>
              </a:rPr>
              <a:t>OECD countries. </a:t>
            </a:r>
            <a:endParaRPr lang="en-GB" sz="1200" dirty="0">
              <a:latin typeface="Candara" panose="020E0502030303020204" pitchFamily="34" charset="0"/>
              <a:ea typeface="Calibri" panose="020F0502020204030204" pitchFamily="34" charset="0"/>
            </a:endParaRPr>
          </a:p>
        </p:txBody>
      </p:sp>
      <p:pic>
        <p:nvPicPr>
          <p:cNvPr id="1026" name="Picture 2" descr="ÐÐ°ÑÑÐ¸Ð½ÐºÐ¸ Ð¿Ð¾ Ð·Ð°Ð¿ÑÐ¾ÑÑ US flag wiki"/>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72125" y="197136"/>
            <a:ext cx="1411200" cy="7056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the US</a:t>
            </a: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32 </a:t>
            </a:r>
            <a:r>
              <a:rPr lang="en-US" sz="1400" dirty="0" smtClean="0">
                <a:latin typeface="Candara" panose="020E0502030303020204" pitchFamily="34" charset="0"/>
                <a:ea typeface="Calibri" panose="020F0502020204030204" pitchFamily="34" charset="0"/>
              </a:rPr>
              <a:t>more primary </a:t>
            </a:r>
            <a:r>
              <a:rPr lang="en-US" sz="1400" dirty="0">
                <a:latin typeface="Candara" panose="020E0502030303020204" pitchFamily="34" charset="0"/>
                <a:ea typeface="Calibri" panose="020F0502020204030204" pitchFamily="34" charset="0"/>
              </a:rPr>
              <a:t>students in 100 used computers to write stories and texts, reaching a 53%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16 </a:t>
            </a:r>
            <a:r>
              <a:rPr lang="en-US" sz="1400" dirty="0" smtClean="0">
                <a:latin typeface="Candara" panose="020E0502030303020204" pitchFamily="34" charset="0"/>
                <a:ea typeface="Calibri" panose="020F0502020204030204" pitchFamily="34" charset="0"/>
              </a:rPr>
              <a:t>more primary </a:t>
            </a:r>
            <a:r>
              <a:rPr lang="en-US" sz="1400" dirty="0">
                <a:latin typeface="Candara" panose="020E0502030303020204" pitchFamily="34" charset="0"/>
                <a:ea typeface="Calibri" panose="020F0502020204030204" pitchFamily="34" charset="0"/>
              </a:rPr>
              <a:t>students in 100 had their  teachers visiting another classroom to learn more about teaching, reaching a 21% coverage</a:t>
            </a: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 </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27 </a:t>
            </a:r>
            <a:r>
              <a:rPr lang="en-US" sz="1400" dirty="0" smtClean="0">
                <a:latin typeface="Candara" panose="020E0502030303020204" pitchFamily="34" charset="0"/>
                <a:ea typeface="Calibri" panose="020F0502020204030204" pitchFamily="34" charset="0"/>
              </a:rPr>
              <a:t>more secondary </a:t>
            </a:r>
            <a:r>
              <a:rPr lang="en-US" sz="1400" dirty="0">
                <a:latin typeface="Candara" panose="020E0502030303020204" pitchFamily="34" charset="0"/>
                <a:ea typeface="Calibri" panose="020F0502020204030204" pitchFamily="34" charset="0"/>
              </a:rPr>
              <a:t>students in 100 frequently studied natural phenomena through simulations on computers in science lessons, reaching a 34% </a:t>
            </a:r>
            <a:r>
              <a:rPr lang="en-US" sz="1400" dirty="0" smtClean="0">
                <a:latin typeface="Candara" panose="020E0502030303020204" pitchFamily="34" charset="0"/>
                <a:ea typeface="Calibri" panose="020F0502020204030204" pitchFamily="34" charset="0"/>
              </a:rPr>
              <a:t>coverage</a:t>
            </a:r>
          </a:p>
          <a:p>
            <a:pPr algn="just">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26 more </a:t>
            </a:r>
            <a:r>
              <a:rPr lang="en-US" sz="1400" dirty="0" smtClean="0">
                <a:latin typeface="Candara" panose="020E0502030303020204" pitchFamily="34" charset="0"/>
                <a:ea typeface="Calibri" panose="020F0502020204030204" pitchFamily="34" charset="0"/>
              </a:rPr>
              <a:t>secondary students </a:t>
            </a:r>
            <a:r>
              <a:rPr lang="en-US" sz="1400" dirty="0">
                <a:latin typeface="Candara" panose="020E0502030303020204" pitchFamily="34" charset="0"/>
                <a:ea typeface="Calibri" panose="020F0502020204030204" pitchFamily="34" charset="0"/>
              </a:rPr>
              <a:t>in 100 </a:t>
            </a:r>
            <a:r>
              <a:rPr lang="en-US" sz="1400" dirty="0" smtClean="0">
                <a:latin typeface="Candara" panose="020E0502030303020204" pitchFamily="34" charset="0"/>
                <a:ea typeface="Calibri" panose="020F0502020204030204" pitchFamily="34" charset="0"/>
              </a:rPr>
              <a:t>systematically </a:t>
            </a:r>
            <a:r>
              <a:rPr lang="en-US" sz="1400" dirty="0">
                <a:latin typeface="Candara" panose="020E0502030303020204" pitchFamily="34" charset="0"/>
                <a:ea typeface="Calibri" panose="020F0502020204030204" pitchFamily="34" charset="0"/>
              </a:rPr>
              <a:t>discussed homework in maths class, reaching a 80% coverage</a:t>
            </a: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3"/>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4"/>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78000" y="-1"/>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889</Words>
  <Application>Microsoft Office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8</cp:revision>
  <dcterms:created xsi:type="dcterms:W3CDTF">2019-01-25T09:30:00Z</dcterms:created>
  <dcterms:modified xsi:type="dcterms:W3CDTF">2019-01-25T15:51:03Z</dcterms:modified>
</cp:coreProperties>
</file>