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8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A523AE6-DA2B-4626-B2F2-73E6495FFAA9}" type="datetimeFigureOut">
              <a:rPr lang="en-GB" smtClean="0"/>
              <a:t>25/01/2019</a:t>
            </a:fld>
            <a:endParaRPr lang="en-GB"/>
          </a:p>
        </p:txBody>
      </p:sp>
      <p:sp>
        <p:nvSpPr>
          <p:cNvPr id="4" name="Slide Image Placeholder 3"/>
          <p:cNvSpPr>
            <a:spLocks noGrp="1" noRot="1" noChangeAspect="1"/>
          </p:cNvSpPr>
          <p:nvPr>
            <p:ph type="sldImg" idx="2"/>
          </p:nvPr>
        </p:nvSpPr>
        <p:spPr>
          <a:xfrm>
            <a:off x="2932113" y="857250"/>
            <a:ext cx="32797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69336C0-2A80-4697-94D1-F0A78E3A30D1}" type="slidenum">
              <a:rPr lang="en-GB" smtClean="0"/>
              <a:t>‹#›</a:t>
            </a:fld>
            <a:endParaRPr lang="en-GB"/>
          </a:p>
        </p:txBody>
      </p:sp>
    </p:spTree>
    <p:extLst>
      <p:ext uri="{BB962C8B-B14F-4D97-AF65-F5344CB8AC3E}">
        <p14:creationId xmlns:p14="http://schemas.microsoft.com/office/powerpoint/2010/main" val="341960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9336C0-2A80-4697-94D1-F0A78E3A30D1}" type="slidenum">
              <a:rPr lang="en-GB" smtClean="0"/>
              <a:t>2</a:t>
            </a:fld>
            <a:endParaRPr lang="en-GB"/>
          </a:p>
        </p:txBody>
      </p:sp>
    </p:spTree>
    <p:extLst>
      <p:ext uri="{BB962C8B-B14F-4D97-AF65-F5344CB8AC3E}">
        <p14:creationId xmlns:p14="http://schemas.microsoft.com/office/powerpoint/2010/main" val="294756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807105" y="299396"/>
            <a:ext cx="2353355" cy="46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5488DC"/>
                </a:solidFill>
                <a:latin typeface="Century Gothic" panose="020B0502020202020204" pitchFamily="34" charset="0"/>
              </a:rPr>
              <a:t>England (U.K.)</a:t>
            </a:r>
            <a:endParaRPr lang="en-GB" sz="2400" b="1" dirty="0">
              <a:solidFill>
                <a:srgbClr val="5488DC"/>
              </a:solidFill>
              <a:latin typeface="Century Gothic" panose="020B0502020202020204" pitchFamily="34" charset="0"/>
            </a:endParaRP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07721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Key findings for England</a:t>
            </a:r>
          </a:p>
          <a:p>
            <a:pPr algn="just">
              <a:tabLst>
                <a:tab pos="539750" algn="l"/>
                <a:tab pos="756285" algn="l"/>
                <a:tab pos="972185" algn="l"/>
              </a:tabLst>
            </a:pPr>
            <a:endParaRPr lang="en-GB" sz="40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200" dirty="0" smtClean="0">
                <a:latin typeface="Candara" panose="020E0502030303020204" pitchFamily="34" charset="0"/>
                <a:ea typeface="Calibri" panose="020F0502020204030204" pitchFamily="34" charset="0"/>
              </a:rPr>
              <a:t>A </a:t>
            </a:r>
            <a:r>
              <a:rPr lang="en-US" sz="1200" dirty="0">
                <a:latin typeface="Candara" panose="020E0502030303020204" pitchFamily="34" charset="0"/>
                <a:ea typeface="Calibri" panose="020F0502020204030204" pitchFamily="34" charset="0"/>
              </a:rPr>
              <a:t>big fall in school learning resources availability is distinctly a result of a fall in computer availability during </a:t>
            </a:r>
            <a:r>
              <a:rPr lang="en-US" sz="1200" dirty="0" smtClean="0">
                <a:latin typeface="Candara" panose="020E0502030303020204" pitchFamily="34" charset="0"/>
                <a:ea typeface="Calibri" panose="020F0502020204030204" pitchFamily="34" charset="0"/>
              </a:rPr>
              <a:t>lessons while there was an </a:t>
            </a:r>
            <a:r>
              <a:rPr lang="en-US" sz="1200" dirty="0">
                <a:latin typeface="Candara" panose="020E0502030303020204" pitchFamily="34" charset="0"/>
                <a:ea typeface="Calibri" panose="020F0502020204030204" pitchFamily="34" charset="0"/>
              </a:rPr>
              <a:t>increase in use of </a:t>
            </a:r>
            <a:r>
              <a:rPr lang="en-US" sz="1200" dirty="0" smtClean="0">
                <a:latin typeface="Candara" panose="020E0502030303020204" pitchFamily="34" charset="0"/>
                <a:ea typeface="Calibri" panose="020F0502020204030204" pitchFamily="34" charset="0"/>
              </a:rPr>
              <a:t>practices </a:t>
            </a:r>
            <a:r>
              <a:rPr lang="en-US" sz="1200" dirty="0">
                <a:latin typeface="Candara" panose="020E0502030303020204" pitchFamily="34" charset="0"/>
                <a:ea typeface="Calibri" panose="020F0502020204030204" pitchFamily="34" charset="0"/>
              </a:rPr>
              <a:t>based on ICT across education levels and </a:t>
            </a:r>
            <a:r>
              <a:rPr lang="en-US" sz="1200" dirty="0" smtClean="0">
                <a:latin typeface="Candara" panose="020E0502030303020204" pitchFamily="34" charset="0"/>
                <a:ea typeface="Calibri" panose="020F0502020204030204" pitchFamily="34" charset="0"/>
              </a:rPr>
              <a:t>disciplines</a:t>
            </a:r>
          </a:p>
          <a:p>
            <a:pPr marL="171450" indent="-171450" algn="just">
              <a:buFont typeface="Arial" panose="020B0604020202020204" pitchFamily="34" charset="0"/>
              <a:buChar char="•"/>
              <a:tabLst>
                <a:tab pos="539750" algn="l"/>
                <a:tab pos="756285" algn="l"/>
                <a:tab pos="972185" algn="l"/>
              </a:tabLst>
            </a:pPr>
            <a:r>
              <a:rPr lang="en-US" sz="1200" dirty="0">
                <a:latin typeface="Candara" panose="020E0502030303020204" pitchFamily="34" charset="0"/>
                <a:ea typeface="Calibri" panose="020F0502020204030204" pitchFamily="34" charset="0"/>
              </a:rPr>
              <a:t>Practices involving rote learning </a:t>
            </a:r>
            <a:r>
              <a:rPr lang="en-US" sz="1200" dirty="0" smtClean="0">
                <a:latin typeface="Candara" panose="020E0502030303020204" pitchFamily="34" charset="0"/>
                <a:ea typeface="Calibri" panose="020F0502020204030204" pitchFamily="34" charset="0"/>
              </a:rPr>
              <a:t>saw the largest increase in the OECD. </a:t>
            </a:r>
            <a:r>
              <a:rPr lang="en-US" sz="1200" dirty="0">
                <a:latin typeface="Candara" panose="020E0502030303020204" pitchFamily="34" charset="0"/>
                <a:ea typeface="Calibri" panose="020F0502020204030204" pitchFamily="34" charset="0"/>
              </a:rPr>
              <a:t>This was </a:t>
            </a:r>
            <a:r>
              <a:rPr lang="en-US" sz="1200" dirty="0" smtClean="0">
                <a:latin typeface="Candara" panose="020E0502030303020204" pitchFamily="34" charset="0"/>
                <a:ea typeface="Calibri" panose="020F0502020204030204" pitchFamily="34" charset="0"/>
              </a:rPr>
              <a:t>driven </a:t>
            </a:r>
            <a:r>
              <a:rPr lang="en-US" sz="1200" dirty="0">
                <a:latin typeface="Candara" panose="020E0502030303020204" pitchFamily="34" charset="0"/>
                <a:ea typeface="Calibri" panose="020F0502020204030204" pitchFamily="34" charset="0"/>
              </a:rPr>
              <a:t>by the substantial increases in </a:t>
            </a:r>
            <a:r>
              <a:rPr lang="en-US" sz="1200" dirty="0" err="1">
                <a:latin typeface="Candara" panose="020E0502030303020204" pitchFamily="34" charset="0"/>
                <a:ea typeface="Calibri" panose="020F0502020204030204" pitchFamily="34" charset="0"/>
              </a:rPr>
              <a:t>memorisation</a:t>
            </a:r>
            <a:r>
              <a:rPr lang="en-US" sz="1200" dirty="0">
                <a:latin typeface="Candara" panose="020E0502030303020204" pitchFamily="34" charset="0"/>
                <a:ea typeface="Calibri" panose="020F0502020204030204" pitchFamily="34" charset="0"/>
              </a:rPr>
              <a:t> as a learning technique in primary and secondary maths. </a:t>
            </a:r>
            <a:endParaRPr lang="en-GB" sz="1200" dirty="0">
              <a:latin typeface="Candara" panose="020E0502030303020204" pitchFamily="34" charset="0"/>
              <a:ea typeface="Calibri" panose="020F0502020204030204" pitchFamily="34" charset="0"/>
            </a:endParaRPr>
          </a:p>
        </p:txBody>
      </p:sp>
      <p:pic>
        <p:nvPicPr>
          <p:cNvPr id="1026" name="Picture 2" descr="ÐÐ°ÑÑÐ¸Ð½ÐºÐ¸ Ð¿Ð¾ Ð·Ð°Ð¿ÑÐ¾ÑÑ England"/>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2125" y="178607"/>
            <a:ext cx="1411200" cy="70560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smtClean="0">
                <a:solidFill>
                  <a:srgbClr val="5488DC"/>
                </a:solidFill>
                <a:latin typeface="Candara" panose="020E0502030303020204" pitchFamily="34" charset="0"/>
                <a:ea typeface="Calibri" panose="020F0502020204030204" pitchFamily="34" charset="0"/>
              </a:rPr>
              <a:t>Some additional findings on England</a:t>
            </a: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40 </a:t>
            </a:r>
            <a:r>
              <a:rPr lang="en-US" sz="1400" dirty="0" smtClean="0">
                <a:latin typeface="Candara" panose="020E0502030303020204" pitchFamily="34" charset="0"/>
                <a:ea typeface="Calibri" panose="020F0502020204030204" pitchFamily="34" charset="0"/>
              </a:rPr>
              <a:t>more primary </a:t>
            </a:r>
            <a:r>
              <a:rPr lang="en-US" sz="1400" dirty="0">
                <a:latin typeface="Candara" panose="020E0502030303020204" pitchFamily="34" charset="0"/>
                <a:ea typeface="Calibri" panose="020F0502020204030204" pitchFamily="34" charset="0"/>
              </a:rPr>
              <a:t>students in 100 frequently got individualized instruction for reading, reaching a 66% </a:t>
            </a:r>
            <a:r>
              <a:rPr lang="en-US" sz="1400" dirty="0" smtClean="0">
                <a:latin typeface="Candara" panose="020E0502030303020204" pitchFamily="34" charset="0"/>
                <a:ea typeface="Calibri" panose="020F0502020204030204" pitchFamily="34" charset="0"/>
              </a:rPr>
              <a:t>coverage</a:t>
            </a:r>
          </a:p>
          <a:p>
            <a:pPr algn="just">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35 more </a:t>
            </a:r>
            <a:r>
              <a:rPr lang="en-US" sz="1400" dirty="0" smtClean="0">
                <a:latin typeface="Candara" panose="020E0502030303020204" pitchFamily="34" charset="0"/>
                <a:ea typeface="Calibri" panose="020F0502020204030204" pitchFamily="34" charset="0"/>
              </a:rPr>
              <a:t>primary students </a:t>
            </a:r>
            <a:r>
              <a:rPr lang="en-US" sz="1400" dirty="0">
                <a:latin typeface="Candara" panose="020E0502030303020204" pitchFamily="34" charset="0"/>
                <a:ea typeface="Calibri" panose="020F0502020204030204" pitchFamily="34" charset="0"/>
              </a:rPr>
              <a:t>in 100 frequently watched teachers demonstrate an experiment, reaching a 45% </a:t>
            </a:r>
            <a:r>
              <a:rPr lang="en-US" sz="1400" dirty="0" smtClean="0">
                <a:latin typeface="Candara" panose="020E0502030303020204" pitchFamily="34" charset="0"/>
                <a:ea typeface="Calibri" panose="020F0502020204030204" pitchFamily="34" charset="0"/>
              </a:rPr>
              <a:t>coverage</a:t>
            </a:r>
          </a:p>
          <a:p>
            <a:pPr algn="just">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smtClean="0">
                <a:latin typeface="Candara" panose="020E0502030303020204" pitchFamily="34" charset="0"/>
                <a:ea typeface="Calibri" panose="020F0502020204030204" pitchFamily="34" charset="0"/>
              </a:rPr>
              <a:t>30 </a:t>
            </a:r>
            <a:r>
              <a:rPr lang="en-US" sz="1400" dirty="0">
                <a:latin typeface="Candara" panose="020E0502030303020204" pitchFamily="34" charset="0"/>
                <a:ea typeface="Calibri" panose="020F0502020204030204" pitchFamily="34" charset="0"/>
              </a:rPr>
              <a:t>more </a:t>
            </a:r>
            <a:r>
              <a:rPr lang="en-US" sz="1400" dirty="0" smtClean="0">
                <a:latin typeface="Candara" panose="020E0502030303020204" pitchFamily="34" charset="0"/>
                <a:ea typeface="Calibri" panose="020F0502020204030204" pitchFamily="34" charset="0"/>
              </a:rPr>
              <a:t>secondary students </a:t>
            </a:r>
            <a:r>
              <a:rPr lang="en-US" sz="1400" dirty="0">
                <a:latin typeface="Candara" panose="020E0502030303020204" pitchFamily="34" charset="0"/>
                <a:ea typeface="Calibri" panose="020F0502020204030204" pitchFamily="34" charset="0"/>
              </a:rPr>
              <a:t>in 100 had their teachers frequently using </a:t>
            </a:r>
            <a:r>
              <a:rPr lang="en-GB" sz="1400" dirty="0" smtClean="0">
                <a:latin typeface="Candara" panose="020E0502030303020204" pitchFamily="34" charset="0"/>
                <a:ea typeface="Calibri" panose="020F0502020204030204" pitchFamily="34" charset="0"/>
              </a:rPr>
              <a:t>memorisation</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of rules, procedures and facts as a pedagogical technique  in  maths, reaching a 52% </a:t>
            </a:r>
            <a:r>
              <a:rPr lang="en-US" sz="1400" dirty="0" smtClean="0">
                <a:latin typeface="Candara" panose="020E0502030303020204" pitchFamily="34" charset="0"/>
                <a:ea typeface="Calibri" panose="020F0502020204030204" pitchFamily="34" charset="0"/>
              </a:rPr>
              <a:t>coverage</a:t>
            </a: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 </a:t>
            </a: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22 more </a:t>
            </a:r>
            <a:r>
              <a:rPr lang="en-US" sz="1400" dirty="0" smtClean="0">
                <a:latin typeface="Candara" panose="020E0502030303020204" pitchFamily="34" charset="0"/>
                <a:ea typeface="Calibri" panose="020F0502020204030204" pitchFamily="34" charset="0"/>
              </a:rPr>
              <a:t>secondary students </a:t>
            </a:r>
            <a:r>
              <a:rPr lang="en-US" sz="1400" dirty="0">
                <a:latin typeface="Candara" panose="020E0502030303020204" pitchFamily="34" charset="0"/>
                <a:ea typeface="Calibri" panose="020F0502020204030204" pitchFamily="34" charset="0"/>
              </a:rPr>
              <a:t>in 100 had their math teachers frequently  visiting another classroom to learn more about teaching, reaching a 27% coverage</a:t>
            </a: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3298" y="0"/>
            <a:ext cx="7578000" cy="10691813"/>
          </a:xfrm>
          <a:prstGeom prst="rect">
            <a:avLst/>
          </a:prstGeom>
        </p:spPr>
      </p:pic>
      <p:pic>
        <p:nvPicPr>
          <p:cNvPr id="3" name="Picture 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577863" y="-1"/>
            <a:ext cx="757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902</Words>
  <Application>Microsoft Office PowerPoint</Application>
  <PresentationFormat>Custom</PresentationFormat>
  <Paragraphs>44</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KAR Soumyajit, EDU/IMEP</cp:lastModifiedBy>
  <cp:revision>10</cp:revision>
  <dcterms:created xsi:type="dcterms:W3CDTF">2019-01-25T09:30:00Z</dcterms:created>
  <dcterms:modified xsi:type="dcterms:W3CDTF">2019-01-25T15:56:34Z</dcterms:modified>
</cp:coreProperties>
</file>