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09" r:id="rId7"/>
    <p:sldMasterId id="2147483714" r:id="rId8"/>
    <p:sldMasterId id="2147483719" r:id="rId9"/>
  </p:sldMasterIdLst>
  <p:notesMasterIdLst>
    <p:notesMasterId r:id="rId41"/>
  </p:notesMasterIdLst>
  <p:handoutMasterIdLst>
    <p:handoutMasterId r:id="rId42"/>
  </p:handoutMasterIdLst>
  <p:sldIdLst>
    <p:sldId id="258" r:id="rId10"/>
    <p:sldId id="389" r:id="rId11"/>
    <p:sldId id="425" r:id="rId12"/>
    <p:sldId id="406" r:id="rId13"/>
    <p:sldId id="407" r:id="rId14"/>
    <p:sldId id="408" r:id="rId15"/>
    <p:sldId id="409" r:id="rId16"/>
    <p:sldId id="410" r:id="rId17"/>
    <p:sldId id="411" r:id="rId18"/>
    <p:sldId id="412" r:id="rId19"/>
    <p:sldId id="413" r:id="rId20"/>
    <p:sldId id="414" r:id="rId21"/>
    <p:sldId id="415" r:id="rId22"/>
    <p:sldId id="416" r:id="rId23"/>
    <p:sldId id="401" r:id="rId24"/>
    <p:sldId id="418" r:id="rId25"/>
    <p:sldId id="419" r:id="rId26"/>
    <p:sldId id="420" r:id="rId27"/>
    <p:sldId id="424" r:id="rId28"/>
    <p:sldId id="417" r:id="rId29"/>
    <p:sldId id="390" r:id="rId30"/>
    <p:sldId id="421" r:id="rId31"/>
    <p:sldId id="393" r:id="rId32"/>
    <p:sldId id="391" r:id="rId33"/>
    <p:sldId id="400" r:id="rId34"/>
    <p:sldId id="402" r:id="rId35"/>
    <p:sldId id="394" r:id="rId36"/>
    <p:sldId id="422" r:id="rId37"/>
    <p:sldId id="403" r:id="rId38"/>
    <p:sldId id="397" r:id="rId39"/>
    <p:sldId id="426" r:id="rId40"/>
  </p:sldIdLst>
  <p:sldSz cx="9144000" cy="6858000" type="screen4x3"/>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INA Alvaro" initials="PA" lastIdx="9" clrIdx="0"/>
  <p:cmAuthor id="1" name="ZWART Sanne" initials="ZS" lastIdx="1" clrIdx="1"/>
  <p:cmAuthor id="2" name="LUU Corinne" initials="LC" lastIdx="2" clrIdx="2"/>
  <p:cmAuthor id="3" name="CAREY David" initials="CD" lastIdx="40" clrIdx="3"/>
  <p:cmAuthor id="4" name="JARRETT Peter" initials="JP" lastIdx="12" clrIdx="4"/>
  <p:cmAuthor id="5" name="LUONG Isabelle" initials="IL"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40C"/>
    <a:srgbClr val="037BC1"/>
    <a:srgbClr val="DA2128"/>
    <a:srgbClr val="D70B8C"/>
    <a:srgbClr val="8CC841"/>
    <a:srgbClr val="A154A1"/>
    <a:srgbClr val="AB161B"/>
    <a:srgbClr val="7F0506"/>
    <a:srgbClr val="FFC20E"/>
    <a:srgbClr val="6868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706" autoAdjust="0"/>
    <p:restoredTop sz="91756" autoAdjust="0"/>
  </p:normalViewPr>
  <p:slideViewPr>
    <p:cSldViewPr>
      <p:cViewPr varScale="1">
        <p:scale>
          <a:sx n="103" d="100"/>
          <a:sy n="103" d="100"/>
        </p:scale>
        <p:origin x="-1602" y="-96"/>
      </p:cViewPr>
      <p:guideLst>
        <p:guide orient="horz" pos="2160"/>
        <p:guide pos="2880"/>
      </p:guideLst>
    </p:cSldViewPr>
  </p:slideViewPr>
  <p:outlineViewPr>
    <p:cViewPr>
      <p:scale>
        <a:sx n="33" d="100"/>
        <a:sy n="33" d="100"/>
      </p:scale>
      <p:origin x="0" y="2682"/>
    </p:cViewPr>
  </p:outlineViewPr>
  <p:notesTextViewPr>
    <p:cViewPr>
      <p:scale>
        <a:sx n="1" d="1"/>
        <a:sy n="1" d="1"/>
      </p:scale>
      <p:origin x="0" y="0"/>
    </p:cViewPr>
  </p:notesTextViewPr>
  <p:sorterViewPr>
    <p:cViewPr>
      <p:scale>
        <a:sx n="100" d="100"/>
        <a:sy n="100" d="100"/>
      </p:scale>
      <p:origin x="0" y="0"/>
    </p:cViewPr>
  </p:sorterViewPr>
  <p:notesViewPr>
    <p:cSldViewPr>
      <p:cViewPr>
        <p:scale>
          <a:sx n="200" d="100"/>
          <a:sy n="200" d="100"/>
        </p:scale>
        <p:origin x="-708" y="1512"/>
      </p:cViewPr>
      <p:guideLst>
        <p:guide orient="horz" pos="3132"/>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2.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Master" Target="slideMasters/slideMaster1.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Master" Target="slideMasters/slideMaster3.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9575" cy="496888"/>
          </a:xfrm>
          <a:prstGeom prst="rect">
            <a:avLst/>
          </a:prstGeom>
        </p:spPr>
        <p:txBody>
          <a:bodyPr vert="horz" lIns="91430" tIns="45715" rIns="91430" bIns="45715" rtlCol="0"/>
          <a:lstStyle>
            <a:lvl1pPr algn="l">
              <a:defRPr sz="1200"/>
            </a:lvl1pPr>
          </a:lstStyle>
          <a:p>
            <a:endParaRPr lang="en-GB" dirty="0"/>
          </a:p>
        </p:txBody>
      </p:sp>
      <p:sp>
        <p:nvSpPr>
          <p:cNvPr id="3" name="Date Placeholder 2"/>
          <p:cNvSpPr>
            <a:spLocks noGrp="1"/>
          </p:cNvSpPr>
          <p:nvPr>
            <p:ph type="dt" sz="quarter" idx="1"/>
          </p:nvPr>
        </p:nvSpPr>
        <p:spPr>
          <a:xfrm>
            <a:off x="3854451" y="0"/>
            <a:ext cx="2949575" cy="496888"/>
          </a:xfrm>
          <a:prstGeom prst="rect">
            <a:avLst/>
          </a:prstGeom>
        </p:spPr>
        <p:txBody>
          <a:bodyPr vert="horz" lIns="91430" tIns="45715" rIns="91430" bIns="45715" rtlCol="0"/>
          <a:lstStyle>
            <a:lvl1pPr algn="r">
              <a:defRPr sz="1200"/>
            </a:lvl1pPr>
          </a:lstStyle>
          <a:p>
            <a:fld id="{1D6FD62D-5C36-4BF8-8450-E11E37E142C7}" type="datetimeFigureOut">
              <a:rPr lang="en-GB" smtClean="0"/>
              <a:t>14/06/2017</a:t>
            </a:fld>
            <a:endParaRPr lang="en-GB" dirty="0"/>
          </a:p>
        </p:txBody>
      </p:sp>
      <p:sp>
        <p:nvSpPr>
          <p:cNvPr id="4" name="Footer Placeholder 3"/>
          <p:cNvSpPr>
            <a:spLocks noGrp="1"/>
          </p:cNvSpPr>
          <p:nvPr>
            <p:ph type="ftr" sz="quarter" idx="2"/>
          </p:nvPr>
        </p:nvSpPr>
        <p:spPr>
          <a:xfrm>
            <a:off x="1" y="9445625"/>
            <a:ext cx="2949575" cy="496888"/>
          </a:xfrm>
          <a:prstGeom prst="rect">
            <a:avLst/>
          </a:prstGeom>
        </p:spPr>
        <p:txBody>
          <a:bodyPr vert="horz" lIns="91430" tIns="45715" rIns="91430" bIns="45715"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4451" y="9445625"/>
            <a:ext cx="2949575" cy="496888"/>
          </a:xfrm>
          <a:prstGeom prst="rect">
            <a:avLst/>
          </a:prstGeom>
        </p:spPr>
        <p:txBody>
          <a:bodyPr vert="horz" lIns="91430" tIns="45715" rIns="91430" bIns="45715" rtlCol="0" anchor="b"/>
          <a:lstStyle>
            <a:lvl1pPr algn="r">
              <a:defRPr sz="1200"/>
            </a:lvl1pPr>
          </a:lstStyle>
          <a:p>
            <a:fld id="{C4807022-DF6E-4441-8D8C-DA5DDED587B6}" type="slidenum">
              <a:rPr lang="en-GB" smtClean="0"/>
              <a:t>‹#›</a:t>
            </a:fld>
            <a:endParaRPr lang="en-GB" dirty="0"/>
          </a:p>
        </p:txBody>
      </p:sp>
    </p:spTree>
    <p:extLst>
      <p:ext uri="{BB962C8B-B14F-4D97-AF65-F5344CB8AC3E}">
        <p14:creationId xmlns:p14="http://schemas.microsoft.com/office/powerpoint/2010/main" val="976578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9099" cy="497205"/>
          </a:xfrm>
          <a:prstGeom prst="rect">
            <a:avLst/>
          </a:prstGeom>
        </p:spPr>
        <p:txBody>
          <a:bodyPr vert="horz" lIns="91430" tIns="45715" rIns="91430" bIns="45715" rtlCol="0"/>
          <a:lstStyle>
            <a:lvl1pPr algn="l">
              <a:defRPr sz="1200"/>
            </a:lvl1pPr>
          </a:lstStyle>
          <a:p>
            <a:endParaRPr lang="en-GB" dirty="0"/>
          </a:p>
        </p:txBody>
      </p:sp>
      <p:sp>
        <p:nvSpPr>
          <p:cNvPr id="3" name="Date Placeholder 2"/>
          <p:cNvSpPr>
            <a:spLocks noGrp="1"/>
          </p:cNvSpPr>
          <p:nvPr>
            <p:ph type="dt" idx="1"/>
          </p:nvPr>
        </p:nvSpPr>
        <p:spPr>
          <a:xfrm>
            <a:off x="3854940" y="0"/>
            <a:ext cx="2949099" cy="497205"/>
          </a:xfrm>
          <a:prstGeom prst="rect">
            <a:avLst/>
          </a:prstGeom>
        </p:spPr>
        <p:txBody>
          <a:bodyPr vert="horz" lIns="91430" tIns="45715" rIns="91430" bIns="45715" rtlCol="0"/>
          <a:lstStyle>
            <a:lvl1pPr algn="r">
              <a:defRPr sz="1200"/>
            </a:lvl1pPr>
          </a:lstStyle>
          <a:p>
            <a:fld id="{32B89A25-EEB2-4372-AD69-43F344E47DE8}" type="datetimeFigureOut">
              <a:rPr lang="en-GB" smtClean="0"/>
              <a:t>14/06/2017</a:t>
            </a:fld>
            <a:endParaRPr lang="en-GB" dirty="0"/>
          </a:p>
        </p:txBody>
      </p:sp>
      <p:sp>
        <p:nvSpPr>
          <p:cNvPr id="4" name="Slide Image Placeholder 3"/>
          <p:cNvSpPr>
            <a:spLocks noGrp="1" noRot="1" noChangeAspect="1"/>
          </p:cNvSpPr>
          <p:nvPr>
            <p:ph type="sldImg" idx="2"/>
          </p:nvPr>
        </p:nvSpPr>
        <p:spPr>
          <a:xfrm>
            <a:off x="917575" y="746125"/>
            <a:ext cx="4972050" cy="3729038"/>
          </a:xfrm>
          <a:prstGeom prst="rect">
            <a:avLst/>
          </a:prstGeom>
          <a:noFill/>
          <a:ln w="12700">
            <a:solidFill>
              <a:prstClr val="black"/>
            </a:solidFill>
          </a:ln>
        </p:spPr>
        <p:txBody>
          <a:bodyPr vert="horz" lIns="91430" tIns="45715" rIns="91430" bIns="45715" rtlCol="0" anchor="ctr"/>
          <a:lstStyle/>
          <a:p>
            <a:endParaRPr lang="en-GB" dirty="0"/>
          </a:p>
        </p:txBody>
      </p:sp>
      <p:sp>
        <p:nvSpPr>
          <p:cNvPr id="5" name="Notes Placeholder 4"/>
          <p:cNvSpPr>
            <a:spLocks noGrp="1"/>
          </p:cNvSpPr>
          <p:nvPr>
            <p:ph type="body" sz="quarter" idx="3"/>
          </p:nvPr>
        </p:nvSpPr>
        <p:spPr>
          <a:xfrm>
            <a:off x="680562" y="4723449"/>
            <a:ext cx="5444490" cy="4474845"/>
          </a:xfrm>
          <a:prstGeom prst="rect">
            <a:avLst/>
          </a:prstGeom>
        </p:spPr>
        <p:txBody>
          <a:bodyPr vert="horz" lIns="91430" tIns="45715" rIns="91430" bIns="457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445169"/>
            <a:ext cx="2949099" cy="497205"/>
          </a:xfrm>
          <a:prstGeom prst="rect">
            <a:avLst/>
          </a:prstGeom>
        </p:spPr>
        <p:txBody>
          <a:bodyPr vert="horz" lIns="91430" tIns="45715" rIns="91430" bIns="45715"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4940" y="9445169"/>
            <a:ext cx="2949099" cy="497205"/>
          </a:xfrm>
          <a:prstGeom prst="rect">
            <a:avLst/>
          </a:prstGeom>
        </p:spPr>
        <p:txBody>
          <a:bodyPr vert="horz" lIns="91430" tIns="45715" rIns="91430" bIns="45715" rtlCol="0" anchor="b"/>
          <a:lstStyle>
            <a:lvl1pPr algn="r">
              <a:defRPr sz="1200"/>
            </a:lvl1pPr>
          </a:lstStyle>
          <a:p>
            <a:fld id="{460B295E-E57B-4005-A04E-FC334E4B9556}" type="slidenum">
              <a:rPr lang="en-GB" smtClean="0"/>
              <a:t>‹#›</a:t>
            </a:fld>
            <a:endParaRPr lang="en-GB" dirty="0"/>
          </a:p>
        </p:txBody>
      </p:sp>
    </p:spTree>
    <p:extLst>
      <p:ext uri="{BB962C8B-B14F-4D97-AF65-F5344CB8AC3E}">
        <p14:creationId xmlns:p14="http://schemas.microsoft.com/office/powerpoint/2010/main" val="3431244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531E453-67EC-46DD-9FE7-1571DE310C5A}" type="slidenum">
              <a:rPr lang="en-GB" smtClean="0">
                <a:solidFill>
                  <a:prstClr val="black"/>
                </a:solidFill>
              </a:rPr>
              <a:pPr/>
              <a:t>1</a:t>
            </a:fld>
            <a:endParaRPr lang="en-GB" dirty="0">
              <a:solidFill>
                <a:prstClr val="black"/>
              </a:solidFill>
            </a:endParaRPr>
          </a:p>
        </p:txBody>
      </p:sp>
    </p:spTree>
    <p:extLst>
      <p:ext uri="{BB962C8B-B14F-4D97-AF65-F5344CB8AC3E}">
        <p14:creationId xmlns:p14="http://schemas.microsoft.com/office/powerpoint/2010/main" val="15694436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531E453-67EC-46DD-9FE7-1571DE310C5A}" type="slidenum">
              <a:rPr lang="en-GB" smtClean="0">
                <a:solidFill>
                  <a:prstClr val="black"/>
                </a:solidFill>
              </a:rPr>
              <a:pPr/>
              <a:t>10</a:t>
            </a:fld>
            <a:endParaRPr lang="en-GB" dirty="0">
              <a:solidFill>
                <a:prstClr val="black"/>
              </a:solidFill>
            </a:endParaRPr>
          </a:p>
        </p:txBody>
      </p:sp>
    </p:spTree>
    <p:extLst>
      <p:ext uri="{BB962C8B-B14F-4D97-AF65-F5344CB8AC3E}">
        <p14:creationId xmlns:p14="http://schemas.microsoft.com/office/powerpoint/2010/main" val="33307107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531E453-67EC-46DD-9FE7-1571DE310C5A}" type="slidenum">
              <a:rPr lang="en-GB" smtClean="0">
                <a:solidFill>
                  <a:prstClr val="black"/>
                </a:solidFill>
              </a:rPr>
              <a:pPr/>
              <a:t>11</a:t>
            </a:fld>
            <a:endParaRPr lang="en-GB" dirty="0">
              <a:solidFill>
                <a:prstClr val="black"/>
              </a:solidFill>
            </a:endParaRPr>
          </a:p>
        </p:txBody>
      </p:sp>
    </p:spTree>
    <p:extLst>
      <p:ext uri="{BB962C8B-B14F-4D97-AF65-F5344CB8AC3E}">
        <p14:creationId xmlns:p14="http://schemas.microsoft.com/office/powerpoint/2010/main" val="33307107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531E453-67EC-46DD-9FE7-1571DE310C5A}" type="slidenum">
              <a:rPr lang="en-GB" smtClean="0">
                <a:solidFill>
                  <a:prstClr val="black"/>
                </a:solidFill>
              </a:rPr>
              <a:pPr/>
              <a:t>12</a:t>
            </a:fld>
            <a:endParaRPr lang="en-GB" dirty="0">
              <a:solidFill>
                <a:prstClr val="black"/>
              </a:solidFill>
            </a:endParaRPr>
          </a:p>
        </p:txBody>
      </p:sp>
    </p:spTree>
    <p:extLst>
      <p:ext uri="{BB962C8B-B14F-4D97-AF65-F5344CB8AC3E}">
        <p14:creationId xmlns:p14="http://schemas.microsoft.com/office/powerpoint/2010/main" val="33307107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531E453-67EC-46DD-9FE7-1571DE310C5A}" type="slidenum">
              <a:rPr lang="en-GB" smtClean="0">
                <a:solidFill>
                  <a:prstClr val="black"/>
                </a:solidFill>
              </a:rPr>
              <a:pPr/>
              <a:t>13</a:t>
            </a:fld>
            <a:endParaRPr lang="en-GB" dirty="0">
              <a:solidFill>
                <a:prstClr val="black"/>
              </a:solidFill>
            </a:endParaRPr>
          </a:p>
        </p:txBody>
      </p:sp>
    </p:spTree>
    <p:extLst>
      <p:ext uri="{BB962C8B-B14F-4D97-AF65-F5344CB8AC3E}">
        <p14:creationId xmlns:p14="http://schemas.microsoft.com/office/powerpoint/2010/main" val="33307107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531E453-67EC-46DD-9FE7-1571DE310C5A}" type="slidenum">
              <a:rPr lang="en-GB" smtClean="0">
                <a:solidFill>
                  <a:prstClr val="black"/>
                </a:solidFill>
              </a:rPr>
              <a:pPr/>
              <a:t>14</a:t>
            </a:fld>
            <a:endParaRPr lang="en-GB" dirty="0">
              <a:solidFill>
                <a:prstClr val="black"/>
              </a:solidFill>
            </a:endParaRPr>
          </a:p>
        </p:txBody>
      </p:sp>
    </p:spTree>
    <p:extLst>
      <p:ext uri="{BB962C8B-B14F-4D97-AF65-F5344CB8AC3E}">
        <p14:creationId xmlns:p14="http://schemas.microsoft.com/office/powerpoint/2010/main" val="33307107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320BD554-BD7E-4943-A37F-0C0EF73F2870}" type="slidenum">
              <a:rPr lang="en-US" smtClean="0">
                <a:solidFill>
                  <a:prstClr val="black"/>
                </a:solidFill>
              </a:rPr>
              <a:pPr/>
              <a:t>15</a:t>
            </a:fld>
            <a:endParaRPr lang="en-US" dirty="0" smtClean="0">
              <a:solidFill>
                <a:prstClr val="black"/>
              </a:solidFill>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dirty="0" smtClean="0">
              <a:latin typeface="Helvetica 65 Medium"/>
              <a:cs typeface="Arial" pitchFamily="34" charset="0"/>
            </a:endParaRPr>
          </a:p>
        </p:txBody>
      </p:sp>
    </p:spTree>
    <p:extLst>
      <p:ext uri="{BB962C8B-B14F-4D97-AF65-F5344CB8AC3E}">
        <p14:creationId xmlns:p14="http://schemas.microsoft.com/office/powerpoint/2010/main" val="21340287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6150" y="708025"/>
            <a:ext cx="4972050" cy="3729038"/>
          </a:xfrm>
        </p:spPr>
      </p:sp>
      <p:sp>
        <p:nvSpPr>
          <p:cNvPr id="3" name="Notes Placeholder 2"/>
          <p:cNvSpPr>
            <a:spLocks noGrp="1"/>
          </p:cNvSpPr>
          <p:nvPr>
            <p:ph type="body" idx="1"/>
          </p:nvPr>
        </p:nvSpPr>
        <p:spPr/>
        <p:txBody>
          <a:bodyPr/>
          <a:lstStyle/>
          <a:p>
            <a:r>
              <a:rPr lang="en-GB" dirty="0" smtClean="0"/>
              <a:t>This could be a candidate to drop so as </a:t>
            </a:r>
            <a:r>
              <a:rPr lang="en-GB" smtClean="0"/>
              <a:t>to shorten. </a:t>
            </a:r>
            <a:endParaRPr lang="en-GB" dirty="0"/>
          </a:p>
        </p:txBody>
      </p:sp>
      <p:sp>
        <p:nvSpPr>
          <p:cNvPr id="4" name="Slide Number Placeholder 3"/>
          <p:cNvSpPr>
            <a:spLocks noGrp="1"/>
          </p:cNvSpPr>
          <p:nvPr>
            <p:ph type="sldNum" sz="quarter" idx="10"/>
          </p:nvPr>
        </p:nvSpPr>
        <p:spPr/>
        <p:txBody>
          <a:bodyPr/>
          <a:lstStyle/>
          <a:p>
            <a:fld id="{460B295E-E57B-4005-A04E-FC334E4B9556}" type="slidenum">
              <a:rPr lang="en-GB" smtClean="0">
                <a:solidFill>
                  <a:prstClr val="black"/>
                </a:solidFill>
              </a:rPr>
              <a:pPr/>
              <a:t>19</a:t>
            </a:fld>
            <a:endParaRPr lang="en-GB" dirty="0">
              <a:solidFill>
                <a:prstClr val="black"/>
              </a:solidFill>
            </a:endParaRPr>
          </a:p>
        </p:txBody>
      </p:sp>
    </p:spTree>
    <p:extLst>
      <p:ext uri="{BB962C8B-B14F-4D97-AF65-F5344CB8AC3E}">
        <p14:creationId xmlns:p14="http://schemas.microsoft.com/office/powerpoint/2010/main" val="26806979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320BD554-BD7E-4943-A37F-0C0EF73F2870}" type="slidenum">
              <a:rPr lang="en-US" smtClean="0">
                <a:solidFill>
                  <a:prstClr val="black"/>
                </a:solidFill>
              </a:rPr>
              <a:pPr/>
              <a:t>20</a:t>
            </a:fld>
            <a:endParaRPr lang="en-US" dirty="0" smtClean="0">
              <a:solidFill>
                <a:prstClr val="black"/>
              </a:solidFill>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dirty="0" smtClean="0">
              <a:latin typeface="Helvetica 65 Medium"/>
              <a:cs typeface="Arial" pitchFamily="34" charset="0"/>
            </a:endParaRPr>
          </a:p>
        </p:txBody>
      </p:sp>
    </p:spTree>
    <p:extLst>
      <p:ext uri="{BB962C8B-B14F-4D97-AF65-F5344CB8AC3E}">
        <p14:creationId xmlns:p14="http://schemas.microsoft.com/office/powerpoint/2010/main" val="21340287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531E453-67EC-46DD-9FE7-1571DE310C5A}" type="slidenum">
              <a:rPr lang="en-GB" smtClean="0">
                <a:solidFill>
                  <a:prstClr val="black"/>
                </a:solidFill>
              </a:rPr>
              <a:pPr/>
              <a:t>21</a:t>
            </a:fld>
            <a:endParaRPr lang="en-GB" dirty="0">
              <a:solidFill>
                <a:prstClr val="black"/>
              </a:solidFill>
            </a:endParaRPr>
          </a:p>
        </p:txBody>
      </p:sp>
    </p:spTree>
    <p:extLst>
      <p:ext uri="{BB962C8B-B14F-4D97-AF65-F5344CB8AC3E}">
        <p14:creationId xmlns:p14="http://schemas.microsoft.com/office/powerpoint/2010/main" val="33307107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531E453-67EC-46DD-9FE7-1571DE310C5A}" type="slidenum">
              <a:rPr lang="en-GB" smtClean="0">
                <a:solidFill>
                  <a:prstClr val="black"/>
                </a:solidFill>
              </a:rPr>
              <a:pPr/>
              <a:t>22</a:t>
            </a:fld>
            <a:endParaRPr lang="en-GB" dirty="0">
              <a:solidFill>
                <a:prstClr val="black"/>
              </a:solidFill>
            </a:endParaRPr>
          </a:p>
        </p:txBody>
      </p:sp>
    </p:spTree>
    <p:extLst>
      <p:ext uri="{BB962C8B-B14F-4D97-AF65-F5344CB8AC3E}">
        <p14:creationId xmlns:p14="http://schemas.microsoft.com/office/powerpoint/2010/main" val="3330710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531E453-67EC-46DD-9FE7-1571DE310C5A}" type="slidenum">
              <a:rPr lang="en-GB" smtClean="0">
                <a:solidFill>
                  <a:prstClr val="black"/>
                </a:solidFill>
              </a:rPr>
              <a:pPr/>
              <a:t>2</a:t>
            </a:fld>
            <a:endParaRPr lang="en-GB" dirty="0">
              <a:solidFill>
                <a:prstClr val="black"/>
              </a:solidFill>
            </a:endParaRPr>
          </a:p>
        </p:txBody>
      </p:sp>
    </p:spTree>
    <p:extLst>
      <p:ext uri="{BB962C8B-B14F-4D97-AF65-F5344CB8AC3E}">
        <p14:creationId xmlns:p14="http://schemas.microsoft.com/office/powerpoint/2010/main" val="33307107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smtClean="0">
                <a:solidFill>
                  <a:prstClr val="black"/>
                </a:solidFill>
              </a:rPr>
              <a:t>  </a:t>
            </a:r>
            <a:endParaRPr lang="en-GB" dirty="0">
              <a:solidFill>
                <a:prstClr val="black"/>
              </a:solidFill>
            </a:endParaRPr>
          </a:p>
          <a:p>
            <a:endParaRPr lang="en-GB" dirty="0"/>
          </a:p>
        </p:txBody>
      </p:sp>
      <p:sp>
        <p:nvSpPr>
          <p:cNvPr id="4" name="Slide Number Placeholder 3"/>
          <p:cNvSpPr>
            <a:spLocks noGrp="1"/>
          </p:cNvSpPr>
          <p:nvPr>
            <p:ph type="sldNum" sz="quarter" idx="10"/>
          </p:nvPr>
        </p:nvSpPr>
        <p:spPr/>
        <p:txBody>
          <a:bodyPr/>
          <a:lstStyle/>
          <a:p>
            <a:fld id="{C531E453-67EC-46DD-9FE7-1571DE310C5A}" type="slidenum">
              <a:rPr lang="en-GB" smtClean="0">
                <a:solidFill>
                  <a:prstClr val="black"/>
                </a:solidFill>
              </a:rPr>
              <a:pPr/>
              <a:t>23</a:t>
            </a:fld>
            <a:endParaRPr lang="en-GB" dirty="0">
              <a:solidFill>
                <a:prstClr val="black"/>
              </a:solidFill>
            </a:endParaRPr>
          </a:p>
        </p:txBody>
      </p:sp>
    </p:spTree>
    <p:extLst>
      <p:ext uri="{BB962C8B-B14F-4D97-AF65-F5344CB8AC3E}">
        <p14:creationId xmlns:p14="http://schemas.microsoft.com/office/powerpoint/2010/main" val="33307107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smtClean="0">
                <a:solidFill>
                  <a:prstClr val="black"/>
                </a:solidFill>
              </a:rPr>
              <a:t>  </a:t>
            </a:r>
            <a:endParaRPr lang="en-GB" dirty="0">
              <a:solidFill>
                <a:prstClr val="black"/>
              </a:solidFill>
            </a:endParaRPr>
          </a:p>
          <a:p>
            <a:endParaRPr lang="en-GB" dirty="0"/>
          </a:p>
        </p:txBody>
      </p:sp>
      <p:sp>
        <p:nvSpPr>
          <p:cNvPr id="4" name="Slide Number Placeholder 3"/>
          <p:cNvSpPr>
            <a:spLocks noGrp="1"/>
          </p:cNvSpPr>
          <p:nvPr>
            <p:ph type="sldNum" sz="quarter" idx="10"/>
          </p:nvPr>
        </p:nvSpPr>
        <p:spPr/>
        <p:txBody>
          <a:bodyPr/>
          <a:lstStyle/>
          <a:p>
            <a:fld id="{C531E453-67EC-46DD-9FE7-1571DE310C5A}" type="slidenum">
              <a:rPr lang="en-GB" smtClean="0">
                <a:solidFill>
                  <a:prstClr val="black"/>
                </a:solidFill>
              </a:rPr>
              <a:pPr/>
              <a:t>24</a:t>
            </a:fld>
            <a:endParaRPr lang="en-GB" dirty="0">
              <a:solidFill>
                <a:prstClr val="black"/>
              </a:solidFill>
            </a:endParaRPr>
          </a:p>
        </p:txBody>
      </p:sp>
    </p:spTree>
    <p:extLst>
      <p:ext uri="{BB962C8B-B14F-4D97-AF65-F5344CB8AC3E}">
        <p14:creationId xmlns:p14="http://schemas.microsoft.com/office/powerpoint/2010/main" val="33307107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6150" y="708025"/>
            <a:ext cx="4972050" cy="3729038"/>
          </a:xfrm>
        </p:spPr>
      </p:sp>
      <p:sp>
        <p:nvSpPr>
          <p:cNvPr id="3" name="Notes Placeholder 2"/>
          <p:cNvSpPr>
            <a:spLocks noGrp="1"/>
          </p:cNvSpPr>
          <p:nvPr>
            <p:ph type="body" idx="1"/>
          </p:nvPr>
        </p:nvSpPr>
        <p:spPr/>
        <p:txBody>
          <a:bodyPr/>
          <a:lstStyle/>
          <a:p>
            <a:r>
              <a:rPr lang="en-GB" dirty="0" smtClean="0"/>
              <a:t>This could be a candidate to drop so as </a:t>
            </a:r>
            <a:r>
              <a:rPr lang="en-GB" smtClean="0"/>
              <a:t>to shorten. </a:t>
            </a:r>
            <a:endParaRPr lang="en-GB" dirty="0"/>
          </a:p>
        </p:txBody>
      </p:sp>
      <p:sp>
        <p:nvSpPr>
          <p:cNvPr id="4" name="Slide Number Placeholder 3"/>
          <p:cNvSpPr>
            <a:spLocks noGrp="1"/>
          </p:cNvSpPr>
          <p:nvPr>
            <p:ph type="sldNum" sz="quarter" idx="10"/>
          </p:nvPr>
        </p:nvSpPr>
        <p:spPr/>
        <p:txBody>
          <a:bodyPr/>
          <a:lstStyle/>
          <a:p>
            <a:fld id="{460B295E-E57B-4005-A04E-FC334E4B9556}" type="slidenum">
              <a:rPr lang="en-GB" smtClean="0">
                <a:solidFill>
                  <a:prstClr val="black"/>
                </a:solidFill>
              </a:rPr>
              <a:pPr/>
              <a:t>25</a:t>
            </a:fld>
            <a:endParaRPr lang="en-GB" dirty="0">
              <a:solidFill>
                <a:prstClr val="black"/>
              </a:solidFill>
            </a:endParaRPr>
          </a:p>
        </p:txBody>
      </p:sp>
    </p:spTree>
    <p:extLst>
      <p:ext uri="{BB962C8B-B14F-4D97-AF65-F5344CB8AC3E}">
        <p14:creationId xmlns:p14="http://schemas.microsoft.com/office/powerpoint/2010/main" val="26806979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320BD554-BD7E-4943-A37F-0C0EF73F2870}" type="slidenum">
              <a:rPr lang="en-US" smtClean="0">
                <a:solidFill>
                  <a:prstClr val="black"/>
                </a:solidFill>
              </a:rPr>
              <a:pPr/>
              <a:t>26</a:t>
            </a:fld>
            <a:endParaRPr lang="en-US" dirty="0" smtClean="0">
              <a:solidFill>
                <a:prstClr val="black"/>
              </a:solidFill>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dirty="0" smtClean="0">
              <a:latin typeface="Helvetica 65 Medium"/>
              <a:cs typeface="Arial" pitchFamily="34" charset="0"/>
            </a:endParaRPr>
          </a:p>
        </p:txBody>
      </p:sp>
    </p:spTree>
    <p:extLst>
      <p:ext uri="{BB962C8B-B14F-4D97-AF65-F5344CB8AC3E}">
        <p14:creationId xmlns:p14="http://schemas.microsoft.com/office/powerpoint/2010/main" val="21340287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smtClean="0">
                <a:solidFill>
                  <a:prstClr val="black"/>
                </a:solidFill>
              </a:rPr>
              <a:t>  </a:t>
            </a:r>
            <a:endParaRPr lang="en-GB" dirty="0">
              <a:solidFill>
                <a:prstClr val="black"/>
              </a:solidFill>
            </a:endParaRPr>
          </a:p>
          <a:p>
            <a:endParaRPr lang="en-GB" dirty="0"/>
          </a:p>
        </p:txBody>
      </p:sp>
      <p:sp>
        <p:nvSpPr>
          <p:cNvPr id="4" name="Slide Number Placeholder 3"/>
          <p:cNvSpPr>
            <a:spLocks noGrp="1"/>
          </p:cNvSpPr>
          <p:nvPr>
            <p:ph type="sldNum" sz="quarter" idx="10"/>
          </p:nvPr>
        </p:nvSpPr>
        <p:spPr/>
        <p:txBody>
          <a:bodyPr/>
          <a:lstStyle/>
          <a:p>
            <a:fld id="{C531E453-67EC-46DD-9FE7-1571DE310C5A}" type="slidenum">
              <a:rPr lang="en-GB" smtClean="0">
                <a:solidFill>
                  <a:prstClr val="black"/>
                </a:solidFill>
              </a:rPr>
              <a:pPr/>
              <a:t>27</a:t>
            </a:fld>
            <a:endParaRPr lang="en-GB" dirty="0">
              <a:solidFill>
                <a:prstClr val="black"/>
              </a:solidFill>
            </a:endParaRPr>
          </a:p>
        </p:txBody>
      </p:sp>
    </p:spTree>
    <p:extLst>
      <p:ext uri="{BB962C8B-B14F-4D97-AF65-F5344CB8AC3E}">
        <p14:creationId xmlns:p14="http://schemas.microsoft.com/office/powerpoint/2010/main" val="33307107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smtClean="0">
                <a:solidFill>
                  <a:prstClr val="black"/>
                </a:solidFill>
              </a:rPr>
              <a:t>  </a:t>
            </a:r>
            <a:endParaRPr lang="en-GB" dirty="0">
              <a:solidFill>
                <a:prstClr val="black"/>
              </a:solidFill>
            </a:endParaRPr>
          </a:p>
          <a:p>
            <a:endParaRPr lang="en-GB" dirty="0"/>
          </a:p>
        </p:txBody>
      </p:sp>
      <p:sp>
        <p:nvSpPr>
          <p:cNvPr id="4" name="Slide Number Placeholder 3"/>
          <p:cNvSpPr>
            <a:spLocks noGrp="1"/>
          </p:cNvSpPr>
          <p:nvPr>
            <p:ph type="sldNum" sz="quarter" idx="10"/>
          </p:nvPr>
        </p:nvSpPr>
        <p:spPr/>
        <p:txBody>
          <a:bodyPr/>
          <a:lstStyle/>
          <a:p>
            <a:fld id="{C531E453-67EC-46DD-9FE7-1571DE310C5A}" type="slidenum">
              <a:rPr lang="en-GB" smtClean="0">
                <a:solidFill>
                  <a:prstClr val="black"/>
                </a:solidFill>
              </a:rPr>
              <a:pPr/>
              <a:t>28</a:t>
            </a:fld>
            <a:endParaRPr lang="en-GB" dirty="0">
              <a:solidFill>
                <a:prstClr val="black"/>
              </a:solidFill>
            </a:endParaRPr>
          </a:p>
        </p:txBody>
      </p:sp>
    </p:spTree>
    <p:extLst>
      <p:ext uri="{BB962C8B-B14F-4D97-AF65-F5344CB8AC3E}">
        <p14:creationId xmlns:p14="http://schemas.microsoft.com/office/powerpoint/2010/main" val="33307107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smtClean="0">
                <a:solidFill>
                  <a:prstClr val="black"/>
                </a:solidFill>
              </a:rPr>
              <a:t>  </a:t>
            </a:r>
            <a:endParaRPr lang="en-GB" dirty="0">
              <a:solidFill>
                <a:prstClr val="black"/>
              </a:solidFill>
            </a:endParaRPr>
          </a:p>
          <a:p>
            <a:endParaRPr lang="en-GB" dirty="0"/>
          </a:p>
        </p:txBody>
      </p:sp>
      <p:sp>
        <p:nvSpPr>
          <p:cNvPr id="4" name="Slide Number Placeholder 3"/>
          <p:cNvSpPr>
            <a:spLocks noGrp="1"/>
          </p:cNvSpPr>
          <p:nvPr>
            <p:ph type="sldNum" sz="quarter" idx="10"/>
          </p:nvPr>
        </p:nvSpPr>
        <p:spPr/>
        <p:txBody>
          <a:bodyPr/>
          <a:lstStyle/>
          <a:p>
            <a:fld id="{C531E453-67EC-46DD-9FE7-1571DE310C5A}" type="slidenum">
              <a:rPr lang="en-GB" smtClean="0">
                <a:solidFill>
                  <a:prstClr val="black"/>
                </a:solidFill>
              </a:rPr>
              <a:pPr/>
              <a:t>29</a:t>
            </a:fld>
            <a:endParaRPr lang="en-GB" dirty="0">
              <a:solidFill>
                <a:prstClr val="black"/>
              </a:solidFill>
            </a:endParaRPr>
          </a:p>
        </p:txBody>
      </p:sp>
    </p:spTree>
    <p:extLst>
      <p:ext uri="{BB962C8B-B14F-4D97-AF65-F5344CB8AC3E}">
        <p14:creationId xmlns:p14="http://schemas.microsoft.com/office/powerpoint/2010/main" val="33307107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6150" y="708025"/>
            <a:ext cx="4972050" cy="37290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0B295E-E57B-4005-A04E-FC334E4B9556}" type="slidenum">
              <a:rPr lang="en-GB" smtClean="0">
                <a:solidFill>
                  <a:prstClr val="black"/>
                </a:solidFill>
              </a:rPr>
              <a:pPr/>
              <a:t>30</a:t>
            </a:fld>
            <a:endParaRPr lang="en-GB" dirty="0">
              <a:solidFill>
                <a:prstClr val="black"/>
              </a:solidFill>
            </a:endParaRPr>
          </a:p>
        </p:txBody>
      </p:sp>
    </p:spTree>
    <p:extLst>
      <p:ext uri="{BB962C8B-B14F-4D97-AF65-F5344CB8AC3E}">
        <p14:creationId xmlns:p14="http://schemas.microsoft.com/office/powerpoint/2010/main" val="26806979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0B295E-E57B-4005-A04E-FC334E4B9556}" type="slidenum">
              <a:rPr lang="en-GB" smtClean="0"/>
              <a:t>31</a:t>
            </a:fld>
            <a:endParaRPr lang="en-GB" dirty="0"/>
          </a:p>
        </p:txBody>
      </p:sp>
    </p:spTree>
    <p:extLst>
      <p:ext uri="{BB962C8B-B14F-4D97-AF65-F5344CB8AC3E}">
        <p14:creationId xmlns:p14="http://schemas.microsoft.com/office/powerpoint/2010/main" val="1880683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245DB49-244C-4016-9CFF-C17A45AE8B60}" type="slidenum">
              <a:rPr lang="en-GB" smtClean="0">
                <a:solidFill>
                  <a:prstClr val="black"/>
                </a:solidFill>
              </a:rPr>
              <a:pPr/>
              <a:t>3</a:t>
            </a:fld>
            <a:endParaRPr lang="en-GB" dirty="0">
              <a:solidFill>
                <a:prstClr val="black"/>
              </a:solidFill>
            </a:endParaRPr>
          </a:p>
        </p:txBody>
      </p:sp>
    </p:spTree>
    <p:extLst>
      <p:ext uri="{BB962C8B-B14F-4D97-AF65-F5344CB8AC3E}">
        <p14:creationId xmlns:p14="http://schemas.microsoft.com/office/powerpoint/2010/main" val="96194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531E453-67EC-46DD-9FE7-1571DE310C5A}" type="slidenum">
              <a:rPr lang="en-GB" smtClean="0">
                <a:solidFill>
                  <a:prstClr val="black"/>
                </a:solidFill>
              </a:rPr>
              <a:pPr/>
              <a:t>4</a:t>
            </a:fld>
            <a:endParaRPr lang="en-GB" dirty="0">
              <a:solidFill>
                <a:prstClr val="black"/>
              </a:solidFill>
            </a:endParaRPr>
          </a:p>
        </p:txBody>
      </p:sp>
    </p:spTree>
    <p:extLst>
      <p:ext uri="{BB962C8B-B14F-4D97-AF65-F5344CB8AC3E}">
        <p14:creationId xmlns:p14="http://schemas.microsoft.com/office/powerpoint/2010/main" val="3330710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531E453-67EC-46DD-9FE7-1571DE310C5A}" type="slidenum">
              <a:rPr lang="en-GB" smtClean="0">
                <a:solidFill>
                  <a:prstClr val="black"/>
                </a:solidFill>
              </a:rPr>
              <a:pPr/>
              <a:t>5</a:t>
            </a:fld>
            <a:endParaRPr lang="en-GB" dirty="0">
              <a:solidFill>
                <a:prstClr val="black"/>
              </a:solidFill>
            </a:endParaRPr>
          </a:p>
        </p:txBody>
      </p:sp>
    </p:spTree>
    <p:extLst>
      <p:ext uri="{BB962C8B-B14F-4D97-AF65-F5344CB8AC3E}">
        <p14:creationId xmlns:p14="http://schemas.microsoft.com/office/powerpoint/2010/main" val="3330710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531E453-67EC-46DD-9FE7-1571DE310C5A}" type="slidenum">
              <a:rPr lang="en-GB" smtClean="0">
                <a:solidFill>
                  <a:prstClr val="black"/>
                </a:solidFill>
              </a:rPr>
              <a:pPr/>
              <a:t>6</a:t>
            </a:fld>
            <a:endParaRPr lang="en-GB" dirty="0">
              <a:solidFill>
                <a:prstClr val="black"/>
              </a:solidFill>
            </a:endParaRPr>
          </a:p>
        </p:txBody>
      </p:sp>
    </p:spTree>
    <p:extLst>
      <p:ext uri="{BB962C8B-B14F-4D97-AF65-F5344CB8AC3E}">
        <p14:creationId xmlns:p14="http://schemas.microsoft.com/office/powerpoint/2010/main" val="3330710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531E453-67EC-46DD-9FE7-1571DE310C5A}" type="slidenum">
              <a:rPr lang="en-GB" smtClean="0">
                <a:solidFill>
                  <a:prstClr val="black"/>
                </a:solidFill>
              </a:rPr>
              <a:pPr/>
              <a:t>7</a:t>
            </a:fld>
            <a:endParaRPr lang="en-GB" dirty="0">
              <a:solidFill>
                <a:prstClr val="black"/>
              </a:solidFill>
            </a:endParaRPr>
          </a:p>
        </p:txBody>
      </p:sp>
    </p:spTree>
    <p:extLst>
      <p:ext uri="{BB962C8B-B14F-4D97-AF65-F5344CB8AC3E}">
        <p14:creationId xmlns:p14="http://schemas.microsoft.com/office/powerpoint/2010/main" val="33307107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531E453-67EC-46DD-9FE7-1571DE310C5A}" type="slidenum">
              <a:rPr lang="en-GB" smtClean="0">
                <a:solidFill>
                  <a:prstClr val="black"/>
                </a:solidFill>
              </a:rPr>
              <a:pPr/>
              <a:t>8</a:t>
            </a:fld>
            <a:endParaRPr lang="en-GB" dirty="0">
              <a:solidFill>
                <a:prstClr val="black"/>
              </a:solidFill>
            </a:endParaRPr>
          </a:p>
        </p:txBody>
      </p:sp>
    </p:spTree>
    <p:extLst>
      <p:ext uri="{BB962C8B-B14F-4D97-AF65-F5344CB8AC3E}">
        <p14:creationId xmlns:p14="http://schemas.microsoft.com/office/powerpoint/2010/main" val="3330710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531E453-67EC-46DD-9FE7-1571DE310C5A}" type="slidenum">
              <a:rPr lang="en-GB" smtClean="0">
                <a:solidFill>
                  <a:prstClr val="black"/>
                </a:solidFill>
              </a:rPr>
              <a:pPr/>
              <a:t>9</a:t>
            </a:fld>
            <a:endParaRPr lang="en-GB" dirty="0">
              <a:solidFill>
                <a:prstClr val="black"/>
              </a:solidFill>
            </a:endParaRPr>
          </a:p>
        </p:txBody>
      </p:sp>
    </p:spTree>
    <p:extLst>
      <p:ext uri="{BB962C8B-B14F-4D97-AF65-F5344CB8AC3E}">
        <p14:creationId xmlns:p14="http://schemas.microsoft.com/office/powerpoint/2010/main" val="33307107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38" name="Imag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6000" y="2628508"/>
            <a:ext cx="2628000" cy="4229631"/>
          </a:xfrm>
          <a:prstGeom prst="rect">
            <a:avLst/>
          </a:prstGeom>
        </p:spPr>
      </p:pic>
      <p:pic>
        <p:nvPicPr>
          <p:cNvPr id="36"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0" y="508"/>
            <a:ext cx="2628000" cy="4229631"/>
          </a:xfrm>
          <a:prstGeom prst="rect">
            <a:avLst/>
          </a:prstGeom>
        </p:spPr>
      </p:pic>
      <p:sp>
        <p:nvSpPr>
          <p:cNvPr id="8" name="Title 7"/>
          <p:cNvSpPr>
            <a:spLocks noGrp="1"/>
          </p:cNvSpPr>
          <p:nvPr>
            <p:ph type="ctrTitle" hasCustomPrompt="1"/>
          </p:nvPr>
        </p:nvSpPr>
        <p:spPr>
          <a:xfrm>
            <a:off x="1368000" y="2480400"/>
            <a:ext cx="6300000" cy="1267200"/>
          </a:xfrm>
          <a:prstGeom prst="rect">
            <a:avLst/>
          </a:prstGeom>
        </p:spPr>
        <p:txBody>
          <a:bodyPr lIns="90000" rIns="90000" anchor="b">
            <a:spAutoFit/>
          </a:bodyPr>
          <a:lstStyle>
            <a:lvl1pPr>
              <a:lnSpc>
                <a:spcPts val="4500"/>
              </a:lnSpc>
              <a:defRPr sz="4500" cap="all" baseline="0">
                <a:solidFill>
                  <a:schemeClr val="bg1"/>
                </a:solidFill>
              </a:defRPr>
            </a:lvl1pPr>
          </a:lstStyle>
          <a:p>
            <a:r>
              <a:rPr kumimoji="0" lang="en-US" dirty="0" smtClean="0"/>
              <a:t>Click to edit Presentation title</a:t>
            </a:r>
            <a:endParaRPr kumimoji="0" lang="en-US" dirty="0"/>
          </a:p>
        </p:txBody>
      </p:sp>
      <p:sp>
        <p:nvSpPr>
          <p:cNvPr id="9" name="Subtitle 8"/>
          <p:cNvSpPr>
            <a:spLocks noGrp="1"/>
          </p:cNvSpPr>
          <p:nvPr>
            <p:ph type="subTitle" idx="1" hasCustomPrompt="1"/>
          </p:nvPr>
        </p:nvSpPr>
        <p:spPr>
          <a:xfrm>
            <a:off x="1368000" y="3805200"/>
            <a:ext cx="6300000" cy="352800"/>
          </a:xfrm>
        </p:spPr>
        <p:txBody>
          <a:bodyPr lIns="90000" rIns="90000">
            <a:spAutoFit/>
          </a:bodyPr>
          <a:lstStyle>
            <a:lvl1pPr marL="0" indent="0" algn="l">
              <a:lnSpc>
                <a:spcPts val="2000"/>
              </a:lnSpc>
              <a:spcBef>
                <a:spcPts val="0"/>
              </a:spcBef>
              <a:buNone/>
              <a:defRPr sz="1800" baseline="0">
                <a:solidFill>
                  <a:schemeClr val="bg1"/>
                </a:solidFill>
                <a:latin typeface="+mj-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dirty="0" smtClean="0"/>
              <a:t>Click to </a:t>
            </a:r>
            <a:r>
              <a:rPr kumimoji="0" lang="fr-FR" dirty="0" err="1" smtClean="0"/>
              <a:t>edit</a:t>
            </a:r>
            <a:r>
              <a:rPr kumimoji="0" lang="fr-FR" dirty="0" smtClean="0"/>
              <a:t> </a:t>
            </a:r>
            <a:r>
              <a:rPr kumimoji="0" lang="fr-FR" dirty="0" err="1" smtClean="0"/>
              <a:t>Subtitle</a:t>
            </a:r>
            <a:endParaRPr kumimoji="0" lang="en-US" dirty="0"/>
          </a:p>
        </p:txBody>
      </p:sp>
      <p:pic>
        <p:nvPicPr>
          <p:cNvPr id="37" name="Image 11"/>
          <p:cNvPicPr>
            <a:picLocks noChangeAspect="1"/>
          </p:cNvPicPr>
          <p:nvPr/>
        </p:nvPicPr>
        <p:blipFill>
          <a:blip r:embed="rId3" cstate="print"/>
          <a:stretch>
            <a:fillRect/>
          </a:stretch>
        </p:blipFill>
        <p:spPr>
          <a:xfrm>
            <a:off x="511200" y="432000"/>
            <a:ext cx="692307" cy="1440000"/>
          </a:xfrm>
          <a:prstGeom prst="rect">
            <a:avLst/>
          </a:prstGeom>
        </p:spPr>
      </p:pic>
      <p:sp>
        <p:nvSpPr>
          <p:cNvPr id="12"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fld id="{A6BA73AE-087F-47C9-A6E0-50367B36CCDF}" type="datetime1">
              <a:rPr lang="en-GB" smtClean="0">
                <a:solidFill>
                  <a:prstClr val="white"/>
                </a:solidFill>
              </a:rPr>
              <a:t>14/06/2017</a:t>
            </a:fld>
            <a:endParaRPr lang="en-GB" dirty="0">
              <a:solidFill>
                <a:prstClr val="white"/>
              </a:solidFill>
            </a:endParaRPr>
          </a:p>
        </p:txBody>
      </p:sp>
      <p:sp>
        <p:nvSpPr>
          <p:cNvPr id="13"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endParaRPr lang="en-GB" dirty="0">
              <a:solidFill>
                <a:prstClr val="white"/>
              </a:solidFill>
            </a:endParaRPr>
          </a:p>
        </p:txBody>
      </p:sp>
      <p:pic>
        <p:nvPicPr>
          <p:cNvPr id="10" name="Imag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4000" y="6055200"/>
            <a:ext cx="1742400" cy="57882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8"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998C901B-E87E-45FE-B420-65379E6BC032}" type="datetime1">
              <a:rPr lang="en-GB" smtClean="0"/>
              <a:pPr/>
              <a:t>14/06/2017</a:t>
            </a:fld>
            <a:endParaRPr lang="en-GB" dirty="0"/>
          </a:p>
        </p:txBody>
      </p:sp>
      <p:sp>
        <p:nvSpPr>
          <p:cNvPr id="9"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GB" dirty="0"/>
          </a:p>
        </p:txBody>
      </p:sp>
      <p:sp>
        <p:nvSpPr>
          <p:cNvPr id="10"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FCE284C4-5ED1-4D6C-B7CC-2049C3062C5E}" type="slidenum">
              <a:rPr lang="en-GB" smtClean="0">
                <a:solidFill>
                  <a:prstClr val="white"/>
                </a:solidFill>
              </a:rPr>
              <a:pPr/>
              <a:t>‹#›</a:t>
            </a:fld>
            <a:endParaRPr lang="en-GB" dirty="0">
              <a:solidFill>
                <a:prstClr val="white"/>
              </a:solidFill>
            </a:endParaRPr>
          </a:p>
        </p:txBody>
      </p:sp>
      <p:sp>
        <p:nvSpPr>
          <p:cNvPr id="11" name="Title Placeholder 1"/>
          <p:cNvSpPr>
            <a:spLocks noGrp="1"/>
          </p:cNvSpPr>
          <p:nvPr>
            <p:ph type="title" hasCustomPrompt="1"/>
          </p:nvPr>
        </p:nvSpPr>
        <p:spPr>
          <a:xfrm>
            <a:off x="1080000" y="237600"/>
            <a:ext cx="7416000" cy="1022400"/>
          </a:xfrm>
          <a:prstGeom prst="rect">
            <a:avLst/>
          </a:prstGeom>
        </p:spPr>
        <p:txBody>
          <a:bodyPr vert="horz" lIns="91440" tIns="45720" rIns="91440" bIns="45720" rtlCol="0" anchor="ctr">
            <a:noAutofit/>
          </a:bodyPr>
          <a:lstStyle>
            <a:lvl1pPr>
              <a:defRPr/>
            </a:lvl1pPr>
          </a:lstStyle>
          <a:p>
            <a:r>
              <a:rPr lang="en-US" dirty="0" smtClean="0"/>
              <a:t>Click to edit Slide title</a:t>
            </a:r>
            <a:br>
              <a:rPr lang="en-US" dirty="0" smtClean="0"/>
            </a:br>
            <a:r>
              <a:rPr lang="en-US" dirty="0" smtClean="0"/>
              <a:t>Slide title can be extended to two lines</a:t>
            </a:r>
            <a:endParaRPr lang="en-US" dirty="0"/>
          </a:p>
        </p:txBody>
      </p:sp>
    </p:spTree>
    <p:extLst>
      <p:ext uri="{BB962C8B-B14F-4D97-AF65-F5344CB8AC3E}">
        <p14:creationId xmlns:p14="http://schemas.microsoft.com/office/powerpoint/2010/main" val="1605691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7" name="Image 6"/>
          <p:cNvPicPr>
            <a:picLocks noChangeAspect="1"/>
          </p:cNvPicPr>
          <p:nvPr/>
        </p:nvPicPr>
        <p:blipFill>
          <a:blip r:embed="rId2" cstate="print"/>
          <a:stretch>
            <a:fillRect/>
          </a:stretch>
        </p:blipFill>
        <p:spPr>
          <a:xfrm>
            <a:off x="8193600" y="5328000"/>
            <a:ext cx="950407" cy="1530000"/>
          </a:xfrm>
          <a:prstGeom prst="rect">
            <a:avLst/>
          </a:prstGeom>
        </p:spPr>
      </p:pic>
      <p:pic>
        <p:nvPicPr>
          <p:cNvPr id="8" name="Image 7"/>
          <p:cNvPicPr>
            <a:picLocks noChangeAspect="1"/>
          </p:cNvPicPr>
          <p:nvPr/>
        </p:nvPicPr>
        <p:blipFill>
          <a:blip r:embed="rId3" cstate="print"/>
          <a:stretch>
            <a:fillRect/>
          </a:stretch>
        </p:blipFill>
        <p:spPr>
          <a:xfrm>
            <a:off x="579600" y="468000"/>
            <a:ext cx="692308" cy="1440000"/>
          </a:xfrm>
          <a:prstGeom prst="rect">
            <a:avLst/>
          </a:prstGeom>
        </p:spPr>
      </p:pic>
      <p:sp>
        <p:nvSpPr>
          <p:cNvPr id="9" name="Title 1"/>
          <p:cNvSpPr>
            <a:spLocks noGrp="1"/>
          </p:cNvSpPr>
          <p:nvPr>
            <p:ph type="title" hasCustomPrompt="1"/>
          </p:nvPr>
        </p:nvSpPr>
        <p:spPr>
          <a:xfrm>
            <a:off x="1260000" y="2928144"/>
            <a:ext cx="6624000" cy="1041311"/>
          </a:xfrm>
        </p:spPr>
        <p:txBody>
          <a:bodyPr anchor="ctr" anchorCtr="0">
            <a:spAutoFit/>
          </a:bodyPr>
          <a:lstStyle>
            <a:lvl1pPr algn="ctr">
              <a:lnSpc>
                <a:spcPts val="3700"/>
              </a:lnSpc>
              <a:defRPr sz="3700" b="0" i="0" cap="all" baseline="0">
                <a:solidFill>
                  <a:schemeClr val="bg1"/>
                </a:solidFill>
              </a:defRPr>
            </a:lvl1pPr>
          </a:lstStyle>
          <a:p>
            <a:r>
              <a:rPr lang="en-US" dirty="0" smtClean="0"/>
              <a:t>Click to edit Section Header title</a:t>
            </a:r>
            <a:endParaRPr lang="en-US" dirty="0"/>
          </a:p>
        </p:txBody>
      </p:sp>
      <p:sp>
        <p:nvSpPr>
          <p:cNvPr id="10"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fld id="{A2B785B9-06B0-42D9-9A9B-49D01274C45E}" type="datetime1">
              <a:rPr lang="en-GB" smtClean="0">
                <a:solidFill>
                  <a:prstClr val="white"/>
                </a:solidFill>
              </a:rPr>
              <a:pPr/>
              <a:t>14/06/2017</a:t>
            </a:fld>
            <a:endParaRPr lang="en-GB" dirty="0">
              <a:solidFill>
                <a:prstClr val="white"/>
              </a:solidFill>
            </a:endParaRPr>
          </a:p>
        </p:txBody>
      </p:sp>
      <p:sp>
        <p:nvSpPr>
          <p:cNvPr id="11"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endParaRPr lang="en-GB" dirty="0">
              <a:solidFill>
                <a:prstClr val="white"/>
              </a:solidFill>
            </a:endParaRPr>
          </a:p>
        </p:txBody>
      </p:sp>
      <p:sp>
        <p:nvSpPr>
          <p:cNvPr id="12"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tx2"/>
                </a:solidFill>
                <a:latin typeface="Arial"/>
              </a:defRPr>
            </a:lvl1pPr>
          </a:lstStyle>
          <a:p>
            <a:fld id="{FCE284C4-5ED1-4D6C-B7CC-2049C3062C5E}" type="slidenum">
              <a:rPr lang="en-GB" smtClean="0">
                <a:solidFill>
                  <a:srgbClr val="006299"/>
                </a:solidFill>
              </a:rPr>
              <a:pPr/>
              <a:t>‹#›</a:t>
            </a:fld>
            <a:endParaRPr lang="en-GB" dirty="0">
              <a:solidFill>
                <a:srgbClr val="006299"/>
              </a:solidFill>
            </a:endParaRPr>
          </a:p>
        </p:txBody>
      </p:sp>
    </p:spTree>
    <p:extLst>
      <p:ext uri="{BB962C8B-B14F-4D97-AF65-F5344CB8AC3E}">
        <p14:creationId xmlns:p14="http://schemas.microsoft.com/office/powerpoint/2010/main" val="2444665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32FEDD-5D26-4597-93F8-43A13583B74D}" type="datetime1">
              <a:rPr lang="en-GB" smtClean="0"/>
              <a:pPr/>
              <a:t>14/06/2017</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FCE284C4-5ED1-4D6C-B7CC-2049C3062C5E}"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1067754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8"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878AA1B1-6290-46EF-B52F-75ADFD2276B3}" type="datetime1">
              <a:rPr lang="en-GB" smtClean="0">
                <a:solidFill>
                  <a:prstClr val="white"/>
                </a:solidFill>
              </a:rPr>
              <a:t>14/06/2017</a:t>
            </a:fld>
            <a:endParaRPr lang="en-GB" dirty="0">
              <a:solidFill>
                <a:prstClr val="white"/>
              </a:solidFill>
            </a:endParaRPr>
          </a:p>
        </p:txBody>
      </p:sp>
      <p:sp>
        <p:nvSpPr>
          <p:cNvPr id="9"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GB" dirty="0">
              <a:solidFill>
                <a:prstClr val="white"/>
              </a:solidFill>
            </a:endParaRPr>
          </a:p>
        </p:txBody>
      </p:sp>
      <p:sp>
        <p:nvSpPr>
          <p:cNvPr id="10"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ECC21D3F-8F1A-49C5-AD48-E60BC70EEBCB}" type="slidenum">
              <a:rPr lang="en-GB" smtClean="0"/>
              <a:pPr/>
              <a:t>‹#›</a:t>
            </a:fld>
            <a:endParaRPr lang="en-GB" dirty="0"/>
          </a:p>
        </p:txBody>
      </p:sp>
      <p:sp>
        <p:nvSpPr>
          <p:cNvPr id="11" name="Title Placeholder 1"/>
          <p:cNvSpPr>
            <a:spLocks noGrp="1"/>
          </p:cNvSpPr>
          <p:nvPr>
            <p:ph type="title" hasCustomPrompt="1"/>
          </p:nvPr>
        </p:nvSpPr>
        <p:spPr>
          <a:xfrm>
            <a:off x="1080000" y="237600"/>
            <a:ext cx="7416000" cy="1022400"/>
          </a:xfrm>
          <a:prstGeom prst="rect">
            <a:avLst/>
          </a:prstGeom>
        </p:spPr>
        <p:txBody>
          <a:bodyPr vert="horz" lIns="91440" tIns="45720" rIns="91440" bIns="45720" rtlCol="0" anchor="ctr">
            <a:noAutofit/>
          </a:bodyPr>
          <a:lstStyle>
            <a:lvl1pPr>
              <a:defRPr/>
            </a:lvl1pPr>
          </a:lstStyle>
          <a:p>
            <a:r>
              <a:rPr lang="en-US" dirty="0" smtClean="0"/>
              <a:t>Click to edit Slide title</a:t>
            </a:r>
            <a:br>
              <a:rPr lang="en-US" dirty="0" smtClean="0"/>
            </a:br>
            <a:r>
              <a:rPr lang="en-US" dirty="0" smtClean="0"/>
              <a:t>Slide title can be extended to two lines</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Ref idx="1001">
        <a:schemeClr val="bg1"/>
      </p:bgRef>
    </p:bg>
    <p:spTree>
      <p:nvGrpSpPr>
        <p:cNvPr id="1" name=""/>
        <p:cNvGrpSpPr/>
        <p:nvPr/>
      </p:nvGrpSpPr>
      <p:grpSpPr>
        <a:xfrm>
          <a:off x="0" y="0"/>
          <a:ext cx="0" cy="0"/>
          <a:chOff x="0" y="0"/>
          <a:chExt cx="0" cy="0"/>
        </a:xfrm>
      </p:grpSpPr>
      <p:pic>
        <p:nvPicPr>
          <p:cNvPr id="7" name="Image 6"/>
          <p:cNvPicPr>
            <a:picLocks noChangeAspect="1"/>
          </p:cNvPicPr>
          <p:nvPr/>
        </p:nvPicPr>
        <p:blipFill>
          <a:blip r:embed="rId2" cstate="print"/>
          <a:stretch>
            <a:fillRect/>
          </a:stretch>
        </p:blipFill>
        <p:spPr>
          <a:xfrm>
            <a:off x="8193600" y="5328000"/>
            <a:ext cx="950407" cy="1530000"/>
          </a:xfrm>
          <a:prstGeom prst="rect">
            <a:avLst/>
          </a:prstGeom>
        </p:spPr>
      </p:pic>
      <p:pic>
        <p:nvPicPr>
          <p:cNvPr id="8" name="Image 7"/>
          <p:cNvPicPr>
            <a:picLocks noChangeAspect="1"/>
          </p:cNvPicPr>
          <p:nvPr/>
        </p:nvPicPr>
        <p:blipFill>
          <a:blip r:embed="rId3" cstate="print"/>
          <a:stretch>
            <a:fillRect/>
          </a:stretch>
        </p:blipFill>
        <p:spPr>
          <a:xfrm>
            <a:off x="579600" y="468000"/>
            <a:ext cx="692308" cy="1440000"/>
          </a:xfrm>
          <a:prstGeom prst="rect">
            <a:avLst/>
          </a:prstGeom>
        </p:spPr>
      </p:pic>
      <p:sp>
        <p:nvSpPr>
          <p:cNvPr id="9" name="Title 1"/>
          <p:cNvSpPr>
            <a:spLocks noGrp="1"/>
          </p:cNvSpPr>
          <p:nvPr>
            <p:ph type="title" hasCustomPrompt="1"/>
          </p:nvPr>
        </p:nvSpPr>
        <p:spPr>
          <a:xfrm>
            <a:off x="1260000" y="2928144"/>
            <a:ext cx="6624000" cy="1041311"/>
          </a:xfrm>
        </p:spPr>
        <p:txBody>
          <a:bodyPr anchor="ctr" anchorCtr="0">
            <a:spAutoFit/>
          </a:bodyPr>
          <a:lstStyle>
            <a:lvl1pPr algn="ctr">
              <a:lnSpc>
                <a:spcPts val="3700"/>
              </a:lnSpc>
              <a:defRPr sz="3700" b="0" i="0" cap="all" baseline="0">
                <a:solidFill>
                  <a:schemeClr val="bg1"/>
                </a:solidFill>
              </a:defRPr>
            </a:lvl1pPr>
          </a:lstStyle>
          <a:p>
            <a:r>
              <a:rPr lang="en-US" dirty="0" smtClean="0"/>
              <a:t>Click to edit Section Header title</a:t>
            </a:r>
            <a:endParaRPr lang="en-US" dirty="0"/>
          </a:p>
        </p:txBody>
      </p:sp>
      <p:sp>
        <p:nvSpPr>
          <p:cNvPr id="10"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fld id="{20B3735C-703C-41E1-A3E8-0A4481572399}" type="datetime1">
              <a:rPr lang="en-GB" smtClean="0">
                <a:solidFill>
                  <a:prstClr val="white"/>
                </a:solidFill>
              </a:rPr>
              <a:t>14/06/2017</a:t>
            </a:fld>
            <a:endParaRPr lang="en-GB" dirty="0">
              <a:solidFill>
                <a:prstClr val="white"/>
              </a:solidFill>
            </a:endParaRPr>
          </a:p>
        </p:txBody>
      </p:sp>
      <p:sp>
        <p:nvSpPr>
          <p:cNvPr id="11"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endParaRPr lang="en-GB" dirty="0">
              <a:solidFill>
                <a:prstClr val="white"/>
              </a:solidFill>
            </a:endParaRPr>
          </a:p>
        </p:txBody>
      </p:sp>
      <p:sp>
        <p:nvSpPr>
          <p:cNvPr id="12"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tx2"/>
                </a:solidFill>
                <a:latin typeface="Arial"/>
              </a:defRPr>
            </a:lvl1pPr>
          </a:lstStyle>
          <a:p>
            <a:fld id="{ECC21D3F-8F1A-49C5-AD48-E60BC70EEBCB}" type="slidenum">
              <a:rPr lang="en-GB" smtClean="0"/>
              <a:pPr/>
              <a:t>‹#›</a:t>
            </a:fld>
            <a:endParaRPr lang="en-GB"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fr-FR" dirty="0" smtClean="0"/>
              <a:t>Cliquez pour modifier le titre</a:t>
            </a:r>
            <a:br>
              <a:rPr lang="fr-FR" dirty="0" smtClean="0"/>
            </a:br>
            <a:r>
              <a:rPr lang="fr-FR" dirty="0" smtClean="0"/>
              <a:t>Le titre peut-être étendu sur deux lignes</a:t>
            </a:r>
            <a:endParaRPr lang="en-US" dirty="0"/>
          </a:p>
        </p:txBody>
      </p:sp>
      <p:sp>
        <p:nvSpPr>
          <p:cNvPr id="3" name="Content Placeholder 2"/>
          <p:cNvSpPr>
            <a:spLocks noGrp="1"/>
          </p:cNvSpPr>
          <p:nvPr>
            <p:ph idx="1" hasCustomPrompt="1"/>
          </p:nvPr>
        </p:nvSpPr>
        <p:spPr/>
        <p:txBody>
          <a:bodyPr/>
          <a:lstStyle>
            <a:lvl1pPr>
              <a:defRPr>
                <a:solidFill>
                  <a:schemeClr val="tx1"/>
                </a:solidFill>
              </a:defRPr>
            </a:lvl1pPr>
            <a:lvl2pPr>
              <a:buClr>
                <a:schemeClr val="tx1"/>
              </a:buCl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4" name="Date Placeholder 3"/>
          <p:cNvSpPr>
            <a:spLocks noGrp="1"/>
          </p:cNvSpPr>
          <p:nvPr>
            <p:ph type="dt" sz="half" idx="10"/>
          </p:nvPr>
        </p:nvSpPr>
        <p:spPr/>
        <p:txBody>
          <a:bodyPr/>
          <a:lstStyle/>
          <a:p>
            <a:fld id="{BED25758-CA33-4515-8567-54959556E85D}" type="datetime1">
              <a:rPr lang="en-GB" smtClean="0">
                <a:solidFill>
                  <a:prstClr val="white"/>
                </a:solidFill>
              </a:rPr>
              <a:t>14/06/2017</a:t>
            </a:fld>
            <a:endParaRPr lang="en-GB" dirty="0">
              <a:solidFill>
                <a:prstClr val="white"/>
              </a:solidFill>
            </a:endParaRPr>
          </a:p>
        </p:txBody>
      </p:sp>
      <p:sp>
        <p:nvSpPr>
          <p:cNvPr id="5" name="Footer Placeholder 4"/>
          <p:cNvSpPr>
            <a:spLocks noGrp="1"/>
          </p:cNvSpPr>
          <p:nvPr>
            <p:ph type="ftr" sz="quarter" idx="11"/>
          </p:nvPr>
        </p:nvSpPr>
        <p:spPr/>
        <p:txBody>
          <a:bodyPr/>
          <a:lstStyle/>
          <a:p>
            <a:endParaRPr lang="en-GB" dirty="0">
              <a:solidFill>
                <a:prstClr val="white"/>
              </a:solidFill>
            </a:endParaRPr>
          </a:p>
        </p:txBody>
      </p:sp>
      <p:sp>
        <p:nvSpPr>
          <p:cNvPr id="6" name="Slide Number Placeholder 5"/>
          <p:cNvSpPr>
            <a:spLocks noGrp="1"/>
          </p:cNvSpPr>
          <p:nvPr>
            <p:ph type="sldNum" sz="quarter" idx="12"/>
          </p:nvPr>
        </p:nvSpPr>
        <p:spPr/>
        <p:txBody>
          <a:bodyPr/>
          <a:lstStyle/>
          <a:p>
            <a:fld id="{ECC21D3F-8F1A-49C5-AD48-E60BC70EEBCB}" type="slidenum">
              <a:rPr lang="en-GB" smtClean="0"/>
              <a:pPr/>
              <a:t>‹#›</a:t>
            </a:fld>
            <a:endParaRPr lang="en-GB" dirty="0"/>
          </a:p>
        </p:txBody>
      </p:sp>
    </p:spTree>
    <p:extLst>
      <p:ext uri="{BB962C8B-B14F-4D97-AF65-F5344CB8AC3E}">
        <p14:creationId xmlns:p14="http://schemas.microsoft.com/office/powerpoint/2010/main" val="2275933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38" name="Imag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6000" y="2628508"/>
            <a:ext cx="2628000" cy="4229631"/>
          </a:xfrm>
          <a:prstGeom prst="rect">
            <a:avLst/>
          </a:prstGeom>
        </p:spPr>
      </p:pic>
      <p:pic>
        <p:nvPicPr>
          <p:cNvPr id="36"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0" y="508"/>
            <a:ext cx="2628000" cy="4229631"/>
          </a:xfrm>
          <a:prstGeom prst="rect">
            <a:avLst/>
          </a:prstGeom>
        </p:spPr>
      </p:pic>
      <p:sp>
        <p:nvSpPr>
          <p:cNvPr id="8" name="Title 7"/>
          <p:cNvSpPr>
            <a:spLocks noGrp="1"/>
          </p:cNvSpPr>
          <p:nvPr>
            <p:ph type="ctrTitle" hasCustomPrompt="1"/>
          </p:nvPr>
        </p:nvSpPr>
        <p:spPr>
          <a:xfrm>
            <a:off x="1368000" y="2480400"/>
            <a:ext cx="6300000" cy="1267200"/>
          </a:xfrm>
          <a:prstGeom prst="rect">
            <a:avLst/>
          </a:prstGeom>
        </p:spPr>
        <p:txBody>
          <a:bodyPr lIns="90000" rIns="90000" anchor="b">
            <a:spAutoFit/>
          </a:bodyPr>
          <a:lstStyle>
            <a:lvl1pPr>
              <a:lnSpc>
                <a:spcPts val="4500"/>
              </a:lnSpc>
              <a:defRPr sz="4500" cap="all" baseline="0">
                <a:solidFill>
                  <a:schemeClr val="bg1"/>
                </a:solidFill>
              </a:defRPr>
            </a:lvl1pPr>
          </a:lstStyle>
          <a:p>
            <a:r>
              <a:rPr kumimoji="0" lang="en-US" dirty="0" smtClean="0"/>
              <a:t>Click to edit Presentation title</a:t>
            </a:r>
            <a:endParaRPr kumimoji="0" lang="en-US" dirty="0"/>
          </a:p>
        </p:txBody>
      </p:sp>
      <p:sp>
        <p:nvSpPr>
          <p:cNvPr id="9" name="Subtitle 8"/>
          <p:cNvSpPr>
            <a:spLocks noGrp="1"/>
          </p:cNvSpPr>
          <p:nvPr>
            <p:ph type="subTitle" idx="1" hasCustomPrompt="1"/>
          </p:nvPr>
        </p:nvSpPr>
        <p:spPr>
          <a:xfrm>
            <a:off x="1368000" y="3805200"/>
            <a:ext cx="6300000" cy="352800"/>
          </a:xfrm>
        </p:spPr>
        <p:txBody>
          <a:bodyPr lIns="90000" rIns="90000">
            <a:spAutoFit/>
          </a:bodyPr>
          <a:lstStyle>
            <a:lvl1pPr marL="0" indent="0" algn="l">
              <a:lnSpc>
                <a:spcPts val="2000"/>
              </a:lnSpc>
              <a:spcBef>
                <a:spcPts val="0"/>
              </a:spcBef>
              <a:buNone/>
              <a:defRPr sz="1800" baseline="0">
                <a:solidFill>
                  <a:schemeClr val="bg1"/>
                </a:solidFill>
                <a:latin typeface="+mj-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dirty="0" smtClean="0"/>
              <a:t>Click to </a:t>
            </a:r>
            <a:r>
              <a:rPr kumimoji="0" lang="fr-FR" dirty="0" err="1" smtClean="0"/>
              <a:t>edit</a:t>
            </a:r>
            <a:r>
              <a:rPr kumimoji="0" lang="fr-FR" dirty="0" smtClean="0"/>
              <a:t> </a:t>
            </a:r>
            <a:r>
              <a:rPr kumimoji="0" lang="fr-FR" dirty="0" err="1" smtClean="0"/>
              <a:t>Subtitle</a:t>
            </a:r>
            <a:endParaRPr kumimoji="0" lang="en-US" dirty="0"/>
          </a:p>
        </p:txBody>
      </p:sp>
      <p:pic>
        <p:nvPicPr>
          <p:cNvPr id="37" name="Image 11"/>
          <p:cNvPicPr>
            <a:picLocks noChangeAspect="1"/>
          </p:cNvPicPr>
          <p:nvPr/>
        </p:nvPicPr>
        <p:blipFill>
          <a:blip r:embed="rId3" cstate="print"/>
          <a:stretch>
            <a:fillRect/>
          </a:stretch>
        </p:blipFill>
        <p:spPr>
          <a:xfrm>
            <a:off x="511200" y="432000"/>
            <a:ext cx="692307" cy="1440000"/>
          </a:xfrm>
          <a:prstGeom prst="rect">
            <a:avLst/>
          </a:prstGeom>
        </p:spPr>
      </p:pic>
      <p:sp>
        <p:nvSpPr>
          <p:cNvPr id="12"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fld id="{768535E4-3955-413F-9D3C-D9DDE1963FF9}" type="datetime1">
              <a:rPr lang="en-GB" smtClean="0">
                <a:solidFill>
                  <a:prstClr val="white"/>
                </a:solidFill>
              </a:rPr>
              <a:pPr/>
              <a:t>14/06/2017</a:t>
            </a:fld>
            <a:endParaRPr lang="en-GB" dirty="0">
              <a:solidFill>
                <a:prstClr val="white"/>
              </a:solidFill>
            </a:endParaRPr>
          </a:p>
        </p:txBody>
      </p:sp>
      <p:sp>
        <p:nvSpPr>
          <p:cNvPr id="13"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endParaRPr lang="en-GB" dirty="0">
              <a:solidFill>
                <a:prstClr val="white"/>
              </a:solidFill>
            </a:endParaRPr>
          </a:p>
        </p:txBody>
      </p:sp>
      <p:pic>
        <p:nvPicPr>
          <p:cNvPr id="10" name="Imag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4000" y="6055200"/>
            <a:ext cx="1742400" cy="578821"/>
          </a:xfrm>
          <a:prstGeom prst="rect">
            <a:avLst/>
          </a:prstGeom>
        </p:spPr>
      </p:pic>
    </p:spTree>
    <p:extLst>
      <p:ext uri="{BB962C8B-B14F-4D97-AF65-F5344CB8AC3E}">
        <p14:creationId xmlns:p14="http://schemas.microsoft.com/office/powerpoint/2010/main" val="3818891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8"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998C901B-E87E-45FE-B420-65379E6BC032}" type="datetime1">
              <a:rPr lang="en-GB" smtClean="0"/>
              <a:pPr/>
              <a:t>14/06/2017</a:t>
            </a:fld>
            <a:endParaRPr lang="en-GB" dirty="0"/>
          </a:p>
        </p:txBody>
      </p:sp>
      <p:sp>
        <p:nvSpPr>
          <p:cNvPr id="9"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GB" dirty="0"/>
          </a:p>
        </p:txBody>
      </p:sp>
      <p:sp>
        <p:nvSpPr>
          <p:cNvPr id="10"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FCE284C4-5ED1-4D6C-B7CC-2049C3062C5E}" type="slidenum">
              <a:rPr lang="en-GB" smtClean="0">
                <a:solidFill>
                  <a:prstClr val="white"/>
                </a:solidFill>
              </a:rPr>
              <a:pPr/>
              <a:t>‹#›</a:t>
            </a:fld>
            <a:endParaRPr lang="en-GB" dirty="0">
              <a:solidFill>
                <a:prstClr val="white"/>
              </a:solidFill>
            </a:endParaRPr>
          </a:p>
        </p:txBody>
      </p:sp>
      <p:sp>
        <p:nvSpPr>
          <p:cNvPr id="11" name="Title Placeholder 1"/>
          <p:cNvSpPr>
            <a:spLocks noGrp="1"/>
          </p:cNvSpPr>
          <p:nvPr>
            <p:ph type="title" hasCustomPrompt="1"/>
          </p:nvPr>
        </p:nvSpPr>
        <p:spPr>
          <a:xfrm>
            <a:off x="1080000" y="237600"/>
            <a:ext cx="7416000" cy="1022400"/>
          </a:xfrm>
          <a:prstGeom prst="rect">
            <a:avLst/>
          </a:prstGeom>
        </p:spPr>
        <p:txBody>
          <a:bodyPr vert="horz" lIns="91440" tIns="45720" rIns="91440" bIns="45720" rtlCol="0" anchor="ctr">
            <a:noAutofit/>
          </a:bodyPr>
          <a:lstStyle>
            <a:lvl1pPr>
              <a:defRPr/>
            </a:lvl1pPr>
          </a:lstStyle>
          <a:p>
            <a:r>
              <a:rPr lang="en-US" dirty="0" smtClean="0"/>
              <a:t>Click to edit Slide title</a:t>
            </a:r>
            <a:br>
              <a:rPr lang="en-US" dirty="0" smtClean="0"/>
            </a:br>
            <a:r>
              <a:rPr lang="en-US" dirty="0" smtClean="0"/>
              <a:t>Slide title can be extended to two lines</a:t>
            </a:r>
            <a:endParaRPr lang="en-US" dirty="0"/>
          </a:p>
        </p:txBody>
      </p:sp>
    </p:spTree>
    <p:extLst>
      <p:ext uri="{BB962C8B-B14F-4D97-AF65-F5344CB8AC3E}">
        <p14:creationId xmlns:p14="http://schemas.microsoft.com/office/powerpoint/2010/main" val="4001610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7" name="Image 6"/>
          <p:cNvPicPr>
            <a:picLocks noChangeAspect="1"/>
          </p:cNvPicPr>
          <p:nvPr/>
        </p:nvPicPr>
        <p:blipFill>
          <a:blip r:embed="rId2" cstate="print"/>
          <a:stretch>
            <a:fillRect/>
          </a:stretch>
        </p:blipFill>
        <p:spPr>
          <a:xfrm>
            <a:off x="8193600" y="5328000"/>
            <a:ext cx="950407" cy="1530000"/>
          </a:xfrm>
          <a:prstGeom prst="rect">
            <a:avLst/>
          </a:prstGeom>
        </p:spPr>
      </p:pic>
      <p:pic>
        <p:nvPicPr>
          <p:cNvPr id="8" name="Image 7"/>
          <p:cNvPicPr>
            <a:picLocks noChangeAspect="1"/>
          </p:cNvPicPr>
          <p:nvPr/>
        </p:nvPicPr>
        <p:blipFill>
          <a:blip r:embed="rId3" cstate="print"/>
          <a:stretch>
            <a:fillRect/>
          </a:stretch>
        </p:blipFill>
        <p:spPr>
          <a:xfrm>
            <a:off x="579600" y="468000"/>
            <a:ext cx="692308" cy="1440000"/>
          </a:xfrm>
          <a:prstGeom prst="rect">
            <a:avLst/>
          </a:prstGeom>
        </p:spPr>
      </p:pic>
      <p:sp>
        <p:nvSpPr>
          <p:cNvPr id="9" name="Title 1"/>
          <p:cNvSpPr>
            <a:spLocks noGrp="1"/>
          </p:cNvSpPr>
          <p:nvPr>
            <p:ph type="title" hasCustomPrompt="1"/>
          </p:nvPr>
        </p:nvSpPr>
        <p:spPr>
          <a:xfrm>
            <a:off x="1260000" y="2928144"/>
            <a:ext cx="6624000" cy="1041311"/>
          </a:xfrm>
        </p:spPr>
        <p:txBody>
          <a:bodyPr anchor="ctr" anchorCtr="0">
            <a:spAutoFit/>
          </a:bodyPr>
          <a:lstStyle>
            <a:lvl1pPr algn="ctr">
              <a:lnSpc>
                <a:spcPts val="3700"/>
              </a:lnSpc>
              <a:defRPr sz="3700" b="0" i="0" cap="all" baseline="0">
                <a:solidFill>
                  <a:schemeClr val="bg1"/>
                </a:solidFill>
              </a:defRPr>
            </a:lvl1pPr>
          </a:lstStyle>
          <a:p>
            <a:r>
              <a:rPr lang="en-US" dirty="0" smtClean="0"/>
              <a:t>Click to edit Section Header title</a:t>
            </a:r>
            <a:endParaRPr lang="en-US" dirty="0"/>
          </a:p>
        </p:txBody>
      </p:sp>
      <p:sp>
        <p:nvSpPr>
          <p:cNvPr id="10"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fld id="{A2B785B9-06B0-42D9-9A9B-49D01274C45E}" type="datetime1">
              <a:rPr lang="en-GB" smtClean="0">
                <a:solidFill>
                  <a:prstClr val="white"/>
                </a:solidFill>
              </a:rPr>
              <a:pPr/>
              <a:t>14/06/2017</a:t>
            </a:fld>
            <a:endParaRPr lang="en-GB" dirty="0">
              <a:solidFill>
                <a:prstClr val="white"/>
              </a:solidFill>
            </a:endParaRPr>
          </a:p>
        </p:txBody>
      </p:sp>
      <p:sp>
        <p:nvSpPr>
          <p:cNvPr id="11"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endParaRPr lang="en-GB" dirty="0">
              <a:solidFill>
                <a:prstClr val="white"/>
              </a:solidFill>
            </a:endParaRPr>
          </a:p>
        </p:txBody>
      </p:sp>
      <p:sp>
        <p:nvSpPr>
          <p:cNvPr id="12"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tx2"/>
                </a:solidFill>
                <a:latin typeface="Arial"/>
              </a:defRPr>
            </a:lvl1pPr>
          </a:lstStyle>
          <a:p>
            <a:fld id="{FCE284C4-5ED1-4D6C-B7CC-2049C3062C5E}" type="slidenum">
              <a:rPr lang="en-GB" smtClean="0">
                <a:solidFill>
                  <a:srgbClr val="006299"/>
                </a:solidFill>
              </a:rPr>
              <a:pPr/>
              <a:t>‹#›</a:t>
            </a:fld>
            <a:endParaRPr lang="en-GB" dirty="0">
              <a:solidFill>
                <a:srgbClr val="006299"/>
              </a:solidFill>
            </a:endParaRPr>
          </a:p>
        </p:txBody>
      </p:sp>
    </p:spTree>
    <p:extLst>
      <p:ext uri="{BB962C8B-B14F-4D97-AF65-F5344CB8AC3E}">
        <p14:creationId xmlns:p14="http://schemas.microsoft.com/office/powerpoint/2010/main" val="1963665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32FEDD-5D26-4597-93F8-43A13583B74D}" type="datetime1">
              <a:rPr lang="en-GB" smtClean="0"/>
              <a:pPr/>
              <a:t>14/06/2017</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FCE284C4-5ED1-4D6C-B7CC-2049C3062C5E}"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3135385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38" name="Imag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6000" y="2628508"/>
            <a:ext cx="2628000" cy="4229631"/>
          </a:xfrm>
          <a:prstGeom prst="rect">
            <a:avLst/>
          </a:prstGeom>
        </p:spPr>
      </p:pic>
      <p:pic>
        <p:nvPicPr>
          <p:cNvPr id="36"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0" y="508"/>
            <a:ext cx="2628000" cy="4229631"/>
          </a:xfrm>
          <a:prstGeom prst="rect">
            <a:avLst/>
          </a:prstGeom>
        </p:spPr>
      </p:pic>
      <p:sp>
        <p:nvSpPr>
          <p:cNvPr id="8" name="Title 7"/>
          <p:cNvSpPr>
            <a:spLocks noGrp="1"/>
          </p:cNvSpPr>
          <p:nvPr>
            <p:ph type="ctrTitle" hasCustomPrompt="1"/>
          </p:nvPr>
        </p:nvSpPr>
        <p:spPr>
          <a:xfrm>
            <a:off x="1368000" y="2480400"/>
            <a:ext cx="6300000" cy="1267200"/>
          </a:xfrm>
          <a:prstGeom prst="rect">
            <a:avLst/>
          </a:prstGeom>
        </p:spPr>
        <p:txBody>
          <a:bodyPr lIns="90000" rIns="90000" anchor="b">
            <a:spAutoFit/>
          </a:bodyPr>
          <a:lstStyle>
            <a:lvl1pPr>
              <a:lnSpc>
                <a:spcPts val="4500"/>
              </a:lnSpc>
              <a:defRPr sz="4500" cap="all" baseline="0">
                <a:solidFill>
                  <a:schemeClr val="bg1"/>
                </a:solidFill>
              </a:defRPr>
            </a:lvl1pPr>
          </a:lstStyle>
          <a:p>
            <a:r>
              <a:rPr kumimoji="0" lang="en-US" dirty="0" smtClean="0"/>
              <a:t>Click to edit Presentation title</a:t>
            </a:r>
            <a:endParaRPr kumimoji="0" lang="en-US" dirty="0"/>
          </a:p>
        </p:txBody>
      </p:sp>
      <p:sp>
        <p:nvSpPr>
          <p:cNvPr id="9" name="Subtitle 8"/>
          <p:cNvSpPr>
            <a:spLocks noGrp="1"/>
          </p:cNvSpPr>
          <p:nvPr>
            <p:ph type="subTitle" idx="1" hasCustomPrompt="1"/>
          </p:nvPr>
        </p:nvSpPr>
        <p:spPr>
          <a:xfrm>
            <a:off x="1368000" y="3805200"/>
            <a:ext cx="6300000" cy="352800"/>
          </a:xfrm>
        </p:spPr>
        <p:txBody>
          <a:bodyPr lIns="90000" rIns="90000">
            <a:spAutoFit/>
          </a:bodyPr>
          <a:lstStyle>
            <a:lvl1pPr marL="0" indent="0" algn="l">
              <a:lnSpc>
                <a:spcPts val="2000"/>
              </a:lnSpc>
              <a:spcBef>
                <a:spcPts val="0"/>
              </a:spcBef>
              <a:buNone/>
              <a:defRPr sz="1800" baseline="0">
                <a:solidFill>
                  <a:schemeClr val="bg1"/>
                </a:solidFill>
                <a:latin typeface="+mj-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dirty="0" smtClean="0"/>
              <a:t>Click to </a:t>
            </a:r>
            <a:r>
              <a:rPr kumimoji="0" lang="fr-FR" dirty="0" err="1" smtClean="0"/>
              <a:t>edit</a:t>
            </a:r>
            <a:r>
              <a:rPr kumimoji="0" lang="fr-FR" dirty="0" smtClean="0"/>
              <a:t> </a:t>
            </a:r>
            <a:r>
              <a:rPr kumimoji="0" lang="fr-FR" dirty="0" err="1" smtClean="0"/>
              <a:t>Subtitle</a:t>
            </a:r>
            <a:endParaRPr kumimoji="0" lang="en-US" dirty="0"/>
          </a:p>
        </p:txBody>
      </p:sp>
      <p:pic>
        <p:nvPicPr>
          <p:cNvPr id="37" name="Image 11"/>
          <p:cNvPicPr>
            <a:picLocks noChangeAspect="1"/>
          </p:cNvPicPr>
          <p:nvPr/>
        </p:nvPicPr>
        <p:blipFill>
          <a:blip r:embed="rId3" cstate="print"/>
          <a:stretch>
            <a:fillRect/>
          </a:stretch>
        </p:blipFill>
        <p:spPr>
          <a:xfrm>
            <a:off x="511200" y="432000"/>
            <a:ext cx="692307" cy="1440000"/>
          </a:xfrm>
          <a:prstGeom prst="rect">
            <a:avLst/>
          </a:prstGeom>
        </p:spPr>
      </p:pic>
      <p:sp>
        <p:nvSpPr>
          <p:cNvPr id="12"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fld id="{768535E4-3955-413F-9D3C-D9DDE1963FF9}" type="datetime1">
              <a:rPr lang="en-GB" smtClean="0">
                <a:solidFill>
                  <a:prstClr val="white"/>
                </a:solidFill>
              </a:rPr>
              <a:pPr/>
              <a:t>14/06/2017</a:t>
            </a:fld>
            <a:endParaRPr lang="en-GB" dirty="0">
              <a:solidFill>
                <a:prstClr val="white"/>
              </a:solidFill>
            </a:endParaRPr>
          </a:p>
        </p:txBody>
      </p:sp>
      <p:sp>
        <p:nvSpPr>
          <p:cNvPr id="13"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endParaRPr lang="en-GB" dirty="0">
              <a:solidFill>
                <a:prstClr val="white"/>
              </a:solidFill>
            </a:endParaRPr>
          </a:p>
        </p:txBody>
      </p:sp>
      <p:pic>
        <p:nvPicPr>
          <p:cNvPr id="10" name="Imag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4000" y="6055200"/>
            <a:ext cx="1742400" cy="578821"/>
          </a:xfrm>
          <a:prstGeom prst="rect">
            <a:avLst/>
          </a:prstGeom>
        </p:spPr>
      </p:pic>
    </p:spTree>
    <p:extLst>
      <p:ext uri="{BB962C8B-B14F-4D97-AF65-F5344CB8AC3E}">
        <p14:creationId xmlns:p14="http://schemas.microsoft.com/office/powerpoint/2010/main" val="16212189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emf"/><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3.emf"/><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2.png"/><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 name="Imag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93600" y="5328184"/>
            <a:ext cx="950407" cy="1529631"/>
          </a:xfrm>
          <a:prstGeom prst="rect">
            <a:avLst/>
          </a:prstGeom>
        </p:spPr>
      </p:pic>
      <p:sp>
        <p:nvSpPr>
          <p:cNvPr id="21" name="Rectangle 20"/>
          <p:cNvSpPr/>
          <p:nvPr/>
        </p:nvSpPr>
        <p:spPr bwMode="auto">
          <a:xfrm>
            <a:off x="504000" y="1306800"/>
            <a:ext cx="8154000" cy="0"/>
          </a:xfrm>
          <a:prstGeom prst="rect">
            <a:avLst/>
          </a:prstGeom>
          <a:noFill/>
          <a:ln w="6350" cap="flat" cmpd="sng" algn="ctr">
            <a:solidFill>
              <a:srgbClr val="727272"/>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chemeClr val="tx1"/>
              </a:solidFill>
              <a:effectLst/>
              <a:latin typeface="Helvetica 65 Medium" pitchFamily="34" charset="0"/>
            </a:endParaRPr>
          </a:p>
        </p:txBody>
      </p:sp>
      <p:pic>
        <p:nvPicPr>
          <p:cNvPr id="24" name="Image 7"/>
          <p:cNvPicPr>
            <a:picLocks noChangeAspect="1"/>
          </p:cNvPicPr>
          <p:nvPr/>
        </p:nvPicPr>
        <p:blipFill>
          <a:blip r:embed="rId7" cstate="print"/>
          <a:stretch>
            <a:fillRect/>
          </a:stretch>
        </p:blipFill>
        <p:spPr>
          <a:xfrm>
            <a:off x="500400" y="288000"/>
            <a:ext cx="458653" cy="954000"/>
          </a:xfrm>
          <a:prstGeom prst="rect">
            <a:avLst/>
          </a:prstGeom>
        </p:spPr>
      </p:pic>
      <p:sp>
        <p:nvSpPr>
          <p:cNvPr id="13" name="Text Placeholder 12"/>
          <p:cNvSpPr>
            <a:spLocks noGrp="1"/>
          </p:cNvSpPr>
          <p:nvPr>
            <p:ph type="body" idx="1"/>
          </p:nvPr>
        </p:nvSpPr>
        <p:spPr>
          <a:xfrm>
            <a:off x="468000" y="1602000"/>
            <a:ext cx="8218800" cy="452520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25" name="Title Placeholder 1"/>
          <p:cNvSpPr>
            <a:spLocks noGrp="1"/>
          </p:cNvSpPr>
          <p:nvPr>
            <p:ph type="title"/>
          </p:nvPr>
        </p:nvSpPr>
        <p:spPr>
          <a:xfrm>
            <a:off x="1080000" y="237600"/>
            <a:ext cx="7416000" cy="1022400"/>
          </a:xfrm>
          <a:prstGeom prst="rect">
            <a:avLst/>
          </a:prstGeom>
        </p:spPr>
        <p:txBody>
          <a:bodyPr vert="horz" lIns="91440" tIns="45720" rIns="91440" bIns="45720" rtlCol="0" anchor="ctr">
            <a:noAutofit/>
          </a:bodyPr>
          <a:lstStyle/>
          <a:p>
            <a:r>
              <a:rPr lang="en-US" dirty="0" smtClean="0"/>
              <a:t>Click to edit Slide title</a:t>
            </a:r>
            <a:br>
              <a:rPr lang="en-US" dirty="0" smtClean="0"/>
            </a:br>
            <a:r>
              <a:rPr lang="en-US" dirty="0" smtClean="0"/>
              <a:t>Slide title can be extended to two lines</a:t>
            </a:r>
            <a:endParaRPr lang="en-US" dirty="0"/>
          </a:p>
        </p:txBody>
      </p:sp>
      <p:sp>
        <p:nvSpPr>
          <p:cNvPr id="26"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DB8FFEE0-2815-415D-A7CD-F69BBF73587F}" type="datetime1">
              <a:rPr lang="en-GB" smtClean="0">
                <a:solidFill>
                  <a:prstClr val="white"/>
                </a:solidFill>
              </a:rPr>
              <a:t>14/06/2017</a:t>
            </a:fld>
            <a:endParaRPr lang="en-GB" dirty="0">
              <a:solidFill>
                <a:prstClr val="white"/>
              </a:solidFill>
            </a:endParaRPr>
          </a:p>
        </p:txBody>
      </p:sp>
      <p:sp>
        <p:nvSpPr>
          <p:cNvPr id="27"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GB" dirty="0">
              <a:solidFill>
                <a:prstClr val="white"/>
              </a:solidFill>
            </a:endParaRPr>
          </a:p>
        </p:txBody>
      </p:sp>
      <p:sp>
        <p:nvSpPr>
          <p:cNvPr id="41"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ECC21D3F-8F1A-49C5-AD48-E60BC70EEBCB}"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Lst>
  <p:hf hdr="0" ftr="0" dt="0"/>
  <p:txStyles>
    <p:titleStyle>
      <a:lvl1pPr algn="l" rtl="0" eaLnBrk="1" latinLnBrk="0" hangingPunct="1">
        <a:spcBef>
          <a:spcPct val="0"/>
        </a:spcBef>
        <a:buNone/>
        <a:defRPr kumimoji="0" sz="3200" kern="1200">
          <a:solidFill>
            <a:schemeClr val="tx1"/>
          </a:solidFill>
          <a:latin typeface="+mj-lt"/>
          <a:ea typeface="+mj-ea"/>
          <a:cs typeface="+mj-cs"/>
        </a:defRPr>
      </a:lvl1pPr>
    </p:titleStyle>
    <p:bodyStyle>
      <a:lvl1pPr marL="342000" indent="-342000" algn="l" rtl="0" eaLnBrk="1" latinLnBrk="0" hangingPunct="1">
        <a:spcBef>
          <a:spcPts val="768"/>
        </a:spcBef>
        <a:buClr>
          <a:schemeClr val="tx1"/>
        </a:buClr>
        <a:buFont typeface="Arial" pitchFamily="34" charset="0"/>
        <a:buChar char="•"/>
        <a:defRPr kumimoji="0" sz="3200" kern="1200">
          <a:solidFill>
            <a:schemeClr val="tx1"/>
          </a:solidFill>
          <a:latin typeface="+mn-lt"/>
          <a:ea typeface="+mn-ea"/>
          <a:cs typeface="+mn-cs"/>
        </a:defRPr>
      </a:lvl1pPr>
      <a:lvl2pPr marL="741600" indent="-284400" algn="l" rtl="0" eaLnBrk="1" latinLnBrk="0" hangingPunct="1">
        <a:spcBef>
          <a:spcPts val="672"/>
        </a:spcBef>
        <a:buClr>
          <a:schemeClr val="tx1"/>
        </a:buClr>
        <a:buFont typeface="Arial" pitchFamily="34" charset="0"/>
        <a:buChar char="–"/>
        <a:defRPr kumimoji="0" sz="2800" kern="1200">
          <a:solidFill>
            <a:schemeClr val="tx1"/>
          </a:solidFill>
          <a:latin typeface="+mn-lt"/>
          <a:ea typeface="+mn-ea"/>
          <a:cs typeface="+mn-cs"/>
        </a:defRPr>
      </a:lvl2pPr>
      <a:lvl3pPr marL="1144800" indent="-230400" algn="l" rtl="0" eaLnBrk="1" latinLnBrk="0" hangingPunct="1">
        <a:spcBef>
          <a:spcPts val="576"/>
        </a:spcBef>
        <a:buClr>
          <a:schemeClr val="tx1"/>
        </a:buClr>
        <a:buFont typeface="Arial" pitchFamily="34" charset="0"/>
        <a:buChar char="•"/>
        <a:defRPr kumimoji="0" sz="2400" kern="1200">
          <a:solidFill>
            <a:schemeClr val="tx1"/>
          </a:solidFill>
          <a:latin typeface="+mn-lt"/>
          <a:ea typeface="+mn-ea"/>
          <a:cs typeface="+mn-cs"/>
        </a:defRPr>
      </a:lvl3pPr>
      <a:lvl4pPr marL="16020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4pPr>
      <a:lvl5pPr marL="20592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 name="Imag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93600" y="5328184"/>
            <a:ext cx="950407" cy="1529631"/>
          </a:xfrm>
          <a:prstGeom prst="rect">
            <a:avLst/>
          </a:prstGeom>
        </p:spPr>
      </p:pic>
      <p:sp>
        <p:nvSpPr>
          <p:cNvPr id="21" name="Rectangle 20"/>
          <p:cNvSpPr/>
          <p:nvPr/>
        </p:nvSpPr>
        <p:spPr bwMode="auto">
          <a:xfrm>
            <a:off x="504000" y="1306800"/>
            <a:ext cx="8154000" cy="0"/>
          </a:xfrm>
          <a:prstGeom prst="rect">
            <a:avLst/>
          </a:prstGeom>
          <a:noFill/>
          <a:ln w="6350" cap="flat" cmpd="sng" algn="ctr">
            <a:solidFill>
              <a:srgbClr val="727272"/>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fr-FR" sz="2000" dirty="0" smtClean="0">
              <a:solidFill>
                <a:srgbClr val="727272"/>
              </a:solidFill>
              <a:latin typeface="Helvetica 65 Medium" pitchFamily="34" charset="0"/>
            </a:endParaRPr>
          </a:p>
        </p:txBody>
      </p:sp>
      <p:pic>
        <p:nvPicPr>
          <p:cNvPr id="24" name="Image 7"/>
          <p:cNvPicPr>
            <a:picLocks noChangeAspect="1"/>
          </p:cNvPicPr>
          <p:nvPr/>
        </p:nvPicPr>
        <p:blipFill>
          <a:blip r:embed="rId7" cstate="print"/>
          <a:stretch>
            <a:fillRect/>
          </a:stretch>
        </p:blipFill>
        <p:spPr>
          <a:xfrm>
            <a:off x="500400" y="288000"/>
            <a:ext cx="458653" cy="954000"/>
          </a:xfrm>
          <a:prstGeom prst="rect">
            <a:avLst/>
          </a:prstGeom>
        </p:spPr>
      </p:pic>
      <p:sp>
        <p:nvSpPr>
          <p:cNvPr id="13" name="Text Placeholder 12"/>
          <p:cNvSpPr>
            <a:spLocks noGrp="1"/>
          </p:cNvSpPr>
          <p:nvPr>
            <p:ph type="body" idx="1"/>
          </p:nvPr>
        </p:nvSpPr>
        <p:spPr>
          <a:xfrm>
            <a:off x="468000" y="1602000"/>
            <a:ext cx="8218800" cy="452520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25" name="Title Placeholder 1"/>
          <p:cNvSpPr>
            <a:spLocks noGrp="1"/>
          </p:cNvSpPr>
          <p:nvPr>
            <p:ph type="title"/>
          </p:nvPr>
        </p:nvSpPr>
        <p:spPr>
          <a:xfrm>
            <a:off x="1080000" y="237600"/>
            <a:ext cx="7416000" cy="1022400"/>
          </a:xfrm>
          <a:prstGeom prst="rect">
            <a:avLst/>
          </a:prstGeom>
        </p:spPr>
        <p:txBody>
          <a:bodyPr vert="horz" lIns="91440" tIns="45720" rIns="91440" bIns="45720" rtlCol="0" anchor="ctr">
            <a:noAutofit/>
          </a:bodyPr>
          <a:lstStyle/>
          <a:p>
            <a:r>
              <a:rPr lang="en-US" dirty="0" smtClean="0"/>
              <a:t>Click to edit Slide title</a:t>
            </a:r>
            <a:br>
              <a:rPr lang="en-US" dirty="0" smtClean="0"/>
            </a:br>
            <a:r>
              <a:rPr lang="en-US" dirty="0" smtClean="0"/>
              <a:t>Slide title can be extended to two lines</a:t>
            </a:r>
            <a:endParaRPr lang="en-US" dirty="0"/>
          </a:p>
        </p:txBody>
      </p:sp>
      <p:sp>
        <p:nvSpPr>
          <p:cNvPr id="26"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B8370864-E9EA-44BF-8598-F5589D64693F}" type="datetime1">
              <a:rPr lang="en-GB" smtClean="0"/>
              <a:pPr/>
              <a:t>14/06/2017</a:t>
            </a:fld>
            <a:endParaRPr lang="en-GB" dirty="0"/>
          </a:p>
        </p:txBody>
      </p:sp>
      <p:sp>
        <p:nvSpPr>
          <p:cNvPr id="27"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GB" dirty="0"/>
          </a:p>
        </p:txBody>
      </p:sp>
      <p:sp>
        <p:nvSpPr>
          <p:cNvPr id="41"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FCE284C4-5ED1-4D6C-B7CC-2049C3062C5E}"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115907862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Lst>
  <p:hf hdr="0" ftr="0" dt="0"/>
  <p:txStyles>
    <p:titleStyle>
      <a:lvl1pPr algn="l" rtl="0" eaLnBrk="1" latinLnBrk="0" hangingPunct="1">
        <a:spcBef>
          <a:spcPct val="0"/>
        </a:spcBef>
        <a:buNone/>
        <a:defRPr kumimoji="0" sz="3200" kern="1200">
          <a:solidFill>
            <a:schemeClr val="tx1"/>
          </a:solidFill>
          <a:latin typeface="+mj-lt"/>
          <a:ea typeface="+mj-ea"/>
          <a:cs typeface="+mj-cs"/>
        </a:defRPr>
      </a:lvl1pPr>
    </p:titleStyle>
    <p:bodyStyle>
      <a:lvl1pPr marL="342000" indent="-342000" algn="l" rtl="0" eaLnBrk="1" latinLnBrk="0" hangingPunct="1">
        <a:spcBef>
          <a:spcPts val="768"/>
        </a:spcBef>
        <a:buClr>
          <a:schemeClr val="tx1"/>
        </a:buClr>
        <a:buFont typeface="Arial" pitchFamily="34" charset="0"/>
        <a:buChar char="•"/>
        <a:defRPr kumimoji="0" sz="3200" kern="1200">
          <a:solidFill>
            <a:schemeClr val="tx1"/>
          </a:solidFill>
          <a:latin typeface="+mn-lt"/>
          <a:ea typeface="+mn-ea"/>
          <a:cs typeface="+mn-cs"/>
        </a:defRPr>
      </a:lvl1pPr>
      <a:lvl2pPr marL="741600" indent="-284400" algn="l" rtl="0" eaLnBrk="1" latinLnBrk="0" hangingPunct="1">
        <a:spcBef>
          <a:spcPts val="672"/>
        </a:spcBef>
        <a:buClr>
          <a:schemeClr val="tx1"/>
        </a:buClr>
        <a:buFont typeface="Arial" pitchFamily="34" charset="0"/>
        <a:buChar char="–"/>
        <a:defRPr kumimoji="0" sz="2800" kern="1200">
          <a:solidFill>
            <a:schemeClr val="tx1"/>
          </a:solidFill>
          <a:latin typeface="+mn-lt"/>
          <a:ea typeface="+mn-ea"/>
          <a:cs typeface="+mn-cs"/>
        </a:defRPr>
      </a:lvl2pPr>
      <a:lvl3pPr marL="1144800" indent="-230400" algn="l" rtl="0" eaLnBrk="1" latinLnBrk="0" hangingPunct="1">
        <a:spcBef>
          <a:spcPts val="576"/>
        </a:spcBef>
        <a:buClr>
          <a:schemeClr val="tx1"/>
        </a:buClr>
        <a:buFont typeface="Arial" pitchFamily="34" charset="0"/>
        <a:buChar char="•"/>
        <a:defRPr kumimoji="0" sz="2400" kern="1200">
          <a:solidFill>
            <a:schemeClr val="tx1"/>
          </a:solidFill>
          <a:latin typeface="+mn-lt"/>
          <a:ea typeface="+mn-ea"/>
          <a:cs typeface="+mn-cs"/>
        </a:defRPr>
      </a:lvl3pPr>
      <a:lvl4pPr marL="16020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4pPr>
      <a:lvl5pPr marL="20592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 name="Imag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93600" y="5328184"/>
            <a:ext cx="950407" cy="1529631"/>
          </a:xfrm>
          <a:prstGeom prst="rect">
            <a:avLst/>
          </a:prstGeom>
        </p:spPr>
      </p:pic>
      <p:sp>
        <p:nvSpPr>
          <p:cNvPr id="21" name="Rectangle 20"/>
          <p:cNvSpPr/>
          <p:nvPr/>
        </p:nvSpPr>
        <p:spPr bwMode="auto">
          <a:xfrm>
            <a:off x="504000" y="1306800"/>
            <a:ext cx="8154000" cy="0"/>
          </a:xfrm>
          <a:prstGeom prst="rect">
            <a:avLst/>
          </a:prstGeom>
          <a:noFill/>
          <a:ln w="6350" cap="flat" cmpd="sng" algn="ctr">
            <a:solidFill>
              <a:srgbClr val="727272"/>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fr-FR" sz="2000" dirty="0" smtClean="0">
              <a:solidFill>
                <a:srgbClr val="727272"/>
              </a:solidFill>
              <a:latin typeface="Helvetica 65 Medium" pitchFamily="34" charset="0"/>
            </a:endParaRPr>
          </a:p>
        </p:txBody>
      </p:sp>
      <p:pic>
        <p:nvPicPr>
          <p:cNvPr id="24" name="Image 7"/>
          <p:cNvPicPr>
            <a:picLocks noChangeAspect="1"/>
          </p:cNvPicPr>
          <p:nvPr/>
        </p:nvPicPr>
        <p:blipFill>
          <a:blip r:embed="rId7" cstate="print"/>
          <a:stretch>
            <a:fillRect/>
          </a:stretch>
        </p:blipFill>
        <p:spPr>
          <a:xfrm>
            <a:off x="500400" y="288000"/>
            <a:ext cx="458653" cy="954000"/>
          </a:xfrm>
          <a:prstGeom prst="rect">
            <a:avLst/>
          </a:prstGeom>
        </p:spPr>
      </p:pic>
      <p:sp>
        <p:nvSpPr>
          <p:cNvPr id="13" name="Text Placeholder 12"/>
          <p:cNvSpPr>
            <a:spLocks noGrp="1"/>
          </p:cNvSpPr>
          <p:nvPr>
            <p:ph type="body" idx="1"/>
          </p:nvPr>
        </p:nvSpPr>
        <p:spPr>
          <a:xfrm>
            <a:off x="468000" y="1602000"/>
            <a:ext cx="8218800" cy="452520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25" name="Title Placeholder 1"/>
          <p:cNvSpPr>
            <a:spLocks noGrp="1"/>
          </p:cNvSpPr>
          <p:nvPr>
            <p:ph type="title"/>
          </p:nvPr>
        </p:nvSpPr>
        <p:spPr>
          <a:xfrm>
            <a:off x="1080000" y="237600"/>
            <a:ext cx="7416000" cy="1022400"/>
          </a:xfrm>
          <a:prstGeom prst="rect">
            <a:avLst/>
          </a:prstGeom>
        </p:spPr>
        <p:txBody>
          <a:bodyPr vert="horz" lIns="91440" tIns="45720" rIns="91440" bIns="45720" rtlCol="0" anchor="ctr">
            <a:noAutofit/>
          </a:bodyPr>
          <a:lstStyle/>
          <a:p>
            <a:r>
              <a:rPr lang="en-US" dirty="0" smtClean="0"/>
              <a:t>Click to edit Slide title</a:t>
            </a:r>
            <a:br>
              <a:rPr lang="en-US" dirty="0" smtClean="0"/>
            </a:br>
            <a:r>
              <a:rPr lang="en-US" dirty="0" smtClean="0"/>
              <a:t>Slide title can be extended to two lines</a:t>
            </a:r>
            <a:endParaRPr lang="en-US" dirty="0"/>
          </a:p>
        </p:txBody>
      </p:sp>
      <p:sp>
        <p:nvSpPr>
          <p:cNvPr id="26"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B8370864-E9EA-44BF-8598-F5589D64693F}" type="datetime1">
              <a:rPr lang="en-GB" smtClean="0"/>
              <a:pPr/>
              <a:t>14/06/2017</a:t>
            </a:fld>
            <a:endParaRPr lang="en-GB" dirty="0"/>
          </a:p>
        </p:txBody>
      </p:sp>
      <p:sp>
        <p:nvSpPr>
          <p:cNvPr id="27"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GB" dirty="0"/>
          </a:p>
        </p:txBody>
      </p:sp>
      <p:sp>
        <p:nvSpPr>
          <p:cNvPr id="41"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FCE284C4-5ED1-4D6C-B7CC-2049C3062C5E}"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1762977768"/>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Lst>
  <p:hf hdr="0" ftr="0" dt="0"/>
  <p:txStyles>
    <p:titleStyle>
      <a:lvl1pPr algn="l" rtl="0" eaLnBrk="1" latinLnBrk="0" hangingPunct="1">
        <a:spcBef>
          <a:spcPct val="0"/>
        </a:spcBef>
        <a:buNone/>
        <a:defRPr kumimoji="0" sz="3200" kern="1200">
          <a:solidFill>
            <a:schemeClr val="tx1"/>
          </a:solidFill>
          <a:latin typeface="+mj-lt"/>
          <a:ea typeface="+mj-ea"/>
          <a:cs typeface="+mj-cs"/>
        </a:defRPr>
      </a:lvl1pPr>
    </p:titleStyle>
    <p:bodyStyle>
      <a:lvl1pPr marL="342000" indent="-342000" algn="l" rtl="0" eaLnBrk="1" latinLnBrk="0" hangingPunct="1">
        <a:spcBef>
          <a:spcPts val="768"/>
        </a:spcBef>
        <a:buClr>
          <a:schemeClr val="tx1"/>
        </a:buClr>
        <a:buFont typeface="Arial" pitchFamily="34" charset="0"/>
        <a:buChar char="•"/>
        <a:defRPr kumimoji="0" sz="3200" kern="1200">
          <a:solidFill>
            <a:schemeClr val="tx1"/>
          </a:solidFill>
          <a:latin typeface="+mn-lt"/>
          <a:ea typeface="+mn-ea"/>
          <a:cs typeface="+mn-cs"/>
        </a:defRPr>
      </a:lvl1pPr>
      <a:lvl2pPr marL="741600" indent="-284400" algn="l" rtl="0" eaLnBrk="1" latinLnBrk="0" hangingPunct="1">
        <a:spcBef>
          <a:spcPts val="672"/>
        </a:spcBef>
        <a:buClr>
          <a:schemeClr val="tx1"/>
        </a:buClr>
        <a:buFont typeface="Arial" pitchFamily="34" charset="0"/>
        <a:buChar char="–"/>
        <a:defRPr kumimoji="0" sz="2800" kern="1200">
          <a:solidFill>
            <a:schemeClr val="tx1"/>
          </a:solidFill>
          <a:latin typeface="+mn-lt"/>
          <a:ea typeface="+mn-ea"/>
          <a:cs typeface="+mn-cs"/>
        </a:defRPr>
      </a:lvl2pPr>
      <a:lvl3pPr marL="1144800" indent="-230400" algn="l" rtl="0" eaLnBrk="1" latinLnBrk="0" hangingPunct="1">
        <a:spcBef>
          <a:spcPts val="576"/>
        </a:spcBef>
        <a:buClr>
          <a:schemeClr val="tx1"/>
        </a:buClr>
        <a:buFont typeface="Arial" pitchFamily="34" charset="0"/>
        <a:buChar char="•"/>
        <a:defRPr kumimoji="0" sz="2400" kern="1200">
          <a:solidFill>
            <a:schemeClr val="tx1"/>
          </a:solidFill>
          <a:latin typeface="+mn-lt"/>
          <a:ea typeface="+mn-ea"/>
          <a:cs typeface="+mn-cs"/>
        </a:defRPr>
      </a:lvl3pPr>
      <a:lvl4pPr marL="16020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4pPr>
      <a:lvl5pPr marL="20592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hyperlink" Target="http://www.oecd.org/eco/surveys/economic-survey-NewZealand.htm" TargetMode="External"/><Relationship Id="rId7" Type="http://schemas.openxmlformats.org/officeDocument/2006/relationships/hyperlink" Target="http://www.slideshare.net/oecdeconomy"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twitter.com/OECDeconomy" TargetMode="External"/><Relationship Id="rId4" Type="http://schemas.openxmlformats.org/officeDocument/2006/relationships/hyperlink" Target="https://twitter.com/OECD" TargetMode="External"/><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8" Type="http://schemas.openxmlformats.org/officeDocument/2006/relationships/hyperlink" Target="https://twitter.com/OECDeconomy" TargetMode="External"/><Relationship Id="rId3" Type="http://schemas.openxmlformats.org/officeDocument/2006/relationships/hyperlink" Target="http://www.oecd.org/eco/surveys/economic-survey-new-zealand.htm" TargetMode="External"/><Relationship Id="rId7"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hyperlink" Target="https://twitter.com/OECD" TargetMode="External"/><Relationship Id="rId5" Type="http://schemas.openxmlformats.org/officeDocument/2006/relationships/image" Target="../media/image9.jpg"/><Relationship Id="rId4" Type="http://schemas.openxmlformats.org/officeDocument/2006/relationships/hyperlink" Target="http://www.slideshare.net/oecdeconomy" TargetMode="External"/><Relationship Id="rId9" Type="http://schemas.openxmlformats.org/officeDocument/2006/relationships/image" Target="../media/image34.jpe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259632" y="4005065"/>
            <a:ext cx="6264696" cy="864096"/>
          </a:xfrm>
          <a:prstGeom prst="rect">
            <a:avLst/>
          </a:prstGeom>
        </p:spPr>
        <p:txBody>
          <a:bodyPr vert="horz" lIns="91440" tIns="45720" rIns="91440" bIns="45720" rtlCol="0">
            <a:normAutofit/>
          </a:bodyPr>
          <a:lstStyle>
            <a:lvl1pPr marL="0" indent="0" algn="l" defTabSz="914400" rtl="0" eaLnBrk="1" latinLnBrk="0" hangingPunct="1">
              <a:lnSpc>
                <a:spcPts val="2000"/>
              </a:lnSpc>
              <a:spcBef>
                <a:spcPts val="0"/>
              </a:spcBef>
              <a:buFont typeface="Arial" pitchFamily="34" charset="0"/>
              <a:buNone/>
              <a:defRPr sz="1800" kern="1200">
                <a:solidFill>
                  <a:schemeClr val="tx1">
                    <a:tint val="75000"/>
                  </a:schemeClr>
                </a:solidFill>
                <a:latin typeface="Arial"/>
                <a:ea typeface="+mn-ea"/>
                <a:cs typeface="+mn-cs"/>
              </a:defRPr>
            </a:lvl1pPr>
            <a:lvl2pPr marL="457200" indent="0" algn="ctr" defTabSz="914400" rtl="0" eaLnBrk="1" latinLnBrk="0" hangingPunct="1">
              <a:spcBef>
                <a:spcPct val="20000"/>
              </a:spcBef>
              <a:buClr>
                <a:schemeClr val="tx1"/>
              </a:buClr>
              <a:buFont typeface="Arial" pitchFamily="34" charset="0"/>
              <a:buNone/>
              <a:defRPr sz="2800" kern="1200">
                <a:solidFill>
                  <a:schemeClr val="tx1">
                    <a:tint val="75000"/>
                  </a:schemeClr>
                </a:solidFill>
                <a:latin typeface="Georgia"/>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Georgia"/>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Georgia"/>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Georgia"/>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r>
              <a:rPr lang="en-GB" sz="2800" dirty="0" smtClean="0">
                <a:solidFill>
                  <a:srgbClr val="92D050"/>
                </a:solidFill>
              </a:rPr>
              <a:t> </a:t>
            </a:r>
          </a:p>
        </p:txBody>
      </p:sp>
      <p:sp>
        <p:nvSpPr>
          <p:cNvPr id="6" name="TextBox 5"/>
          <p:cNvSpPr txBox="1"/>
          <p:nvPr/>
        </p:nvSpPr>
        <p:spPr>
          <a:xfrm>
            <a:off x="0" y="4437112"/>
            <a:ext cx="8316416" cy="369332"/>
          </a:xfrm>
          <a:prstGeom prst="rect">
            <a:avLst/>
          </a:prstGeom>
          <a:solidFill>
            <a:schemeClr val="bg1"/>
          </a:solidFill>
        </p:spPr>
        <p:txBody>
          <a:bodyPr wrap="square" rtlCol="0">
            <a:spAutoFit/>
          </a:bodyPr>
          <a:lstStyle/>
          <a:p>
            <a:pPr algn="ctr"/>
            <a:r>
              <a:rPr lang="en-GB" dirty="0" smtClean="0">
                <a:solidFill>
                  <a:srgbClr val="002060"/>
                </a:solidFill>
                <a:latin typeface="Arial"/>
                <a:hlinkClick r:id="rId3"/>
              </a:rPr>
              <a:t>www.oecd.org/eco/surveys/</a:t>
            </a:r>
            <a:r>
              <a:rPr lang="en-GB" dirty="0" smtClean="0">
                <a:solidFill>
                  <a:srgbClr val="FFFF00"/>
                </a:solidFill>
                <a:latin typeface="Arial"/>
                <a:hlinkClick r:id="rId3"/>
              </a:rPr>
              <a:t>economic-survey-new-zealand.htm</a:t>
            </a:r>
            <a:endParaRPr lang="en-GB" dirty="0">
              <a:solidFill>
                <a:srgbClr val="FFFF00"/>
              </a:solidFill>
              <a:latin typeface="Arial"/>
            </a:endParaRPr>
          </a:p>
        </p:txBody>
      </p:sp>
      <p:sp>
        <p:nvSpPr>
          <p:cNvPr id="12" name="TextBox 11"/>
          <p:cNvSpPr txBox="1"/>
          <p:nvPr/>
        </p:nvSpPr>
        <p:spPr>
          <a:xfrm>
            <a:off x="2699792" y="5960313"/>
            <a:ext cx="1728192" cy="276999"/>
          </a:xfrm>
          <a:prstGeom prst="rect">
            <a:avLst/>
          </a:prstGeom>
          <a:noFill/>
        </p:spPr>
        <p:txBody>
          <a:bodyPr wrap="square" rtlCol="0">
            <a:spAutoFit/>
          </a:bodyPr>
          <a:lstStyle/>
          <a:p>
            <a:r>
              <a:rPr lang="en-GB" sz="1200" b="1" dirty="0" smtClean="0">
                <a:solidFill>
                  <a:schemeClr val="bg1"/>
                </a:solidFill>
                <a:latin typeface="+mj-lt"/>
                <a:hlinkClick r:id="rId4"/>
              </a:rPr>
              <a:t>OECD</a:t>
            </a:r>
            <a:endParaRPr lang="en-GB" sz="1200" b="1" dirty="0">
              <a:solidFill>
                <a:schemeClr val="bg1"/>
              </a:solidFill>
              <a:latin typeface="+mj-lt"/>
            </a:endParaRPr>
          </a:p>
        </p:txBody>
      </p:sp>
      <p:pic>
        <p:nvPicPr>
          <p:cNvPr id="14" name="Picture 13">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90747" y="5661248"/>
            <a:ext cx="381053" cy="381053"/>
          </a:xfrm>
          <a:prstGeom prst="rect">
            <a:avLst/>
          </a:prstGeom>
        </p:spPr>
      </p:pic>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27984" y="5815691"/>
            <a:ext cx="1183779" cy="322098"/>
          </a:xfrm>
          <a:prstGeom prst="rect">
            <a:avLst/>
          </a:prstGeom>
        </p:spPr>
      </p:pic>
      <p:sp>
        <p:nvSpPr>
          <p:cNvPr id="18" name="TextBox 17"/>
          <p:cNvSpPr txBox="1"/>
          <p:nvPr/>
        </p:nvSpPr>
        <p:spPr>
          <a:xfrm>
            <a:off x="2699792" y="5733256"/>
            <a:ext cx="1728192" cy="276999"/>
          </a:xfrm>
          <a:prstGeom prst="rect">
            <a:avLst/>
          </a:prstGeom>
          <a:noFill/>
        </p:spPr>
        <p:txBody>
          <a:bodyPr wrap="square" rtlCol="0">
            <a:spAutoFit/>
          </a:bodyPr>
          <a:lstStyle/>
          <a:p>
            <a:r>
              <a:rPr lang="en-US" sz="1200" b="1" dirty="0">
                <a:solidFill>
                  <a:prstClr val="white"/>
                </a:solidFill>
                <a:latin typeface="+mj-lt"/>
                <a:hlinkClick r:id="rId5"/>
              </a:rPr>
              <a:t>OECD </a:t>
            </a:r>
            <a:r>
              <a:rPr lang="en-US" sz="1200" b="1" dirty="0" smtClean="0">
                <a:solidFill>
                  <a:prstClr val="white"/>
                </a:solidFill>
                <a:latin typeface="+mj-lt"/>
                <a:hlinkClick r:id="rId5"/>
              </a:rPr>
              <a:t>Economics</a:t>
            </a:r>
            <a:endParaRPr lang="en-GB" sz="1200" b="1" dirty="0">
              <a:latin typeface="+mj-lt"/>
            </a:endParaRPr>
          </a:p>
        </p:txBody>
      </p:sp>
      <p:pic>
        <p:nvPicPr>
          <p:cNvPr id="19" name="Picture 18">
            <a:hlinkClick r:id="rId4"/>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90747" y="5877272"/>
            <a:ext cx="381053" cy="381053"/>
          </a:xfrm>
          <a:prstGeom prst="rect">
            <a:avLst/>
          </a:prstGeom>
        </p:spPr>
      </p:pic>
      <p:sp>
        <p:nvSpPr>
          <p:cNvPr id="5" name="TextBox 4"/>
          <p:cNvSpPr txBox="1"/>
          <p:nvPr/>
        </p:nvSpPr>
        <p:spPr>
          <a:xfrm>
            <a:off x="2024350" y="692696"/>
            <a:ext cx="7056784" cy="1200329"/>
          </a:xfrm>
          <a:prstGeom prst="rect">
            <a:avLst/>
          </a:prstGeom>
          <a:noFill/>
        </p:spPr>
        <p:txBody>
          <a:bodyPr wrap="square" rtlCol="0">
            <a:spAutoFit/>
          </a:bodyPr>
          <a:lstStyle/>
          <a:p>
            <a:pPr algn="ctr"/>
            <a:r>
              <a:rPr lang="en-GB" sz="3600" dirty="0" smtClean="0">
                <a:solidFill>
                  <a:prstClr val="white"/>
                </a:solidFill>
                <a:latin typeface="Arial"/>
              </a:rPr>
              <a:t>2017 OECD ECONOMIC SURVEY OF NEW ZEALAND</a:t>
            </a:r>
            <a:endParaRPr lang="en-GB" sz="1500" dirty="0" smtClean="0">
              <a:solidFill>
                <a:prstClr val="white"/>
              </a:solidFill>
              <a:latin typeface="Arial"/>
            </a:endParaRPr>
          </a:p>
        </p:txBody>
      </p:sp>
      <p:sp>
        <p:nvSpPr>
          <p:cNvPr id="3" name="TextBox 2"/>
          <p:cNvSpPr txBox="1"/>
          <p:nvPr/>
        </p:nvSpPr>
        <p:spPr>
          <a:xfrm>
            <a:off x="755576" y="2492896"/>
            <a:ext cx="8109534" cy="1077218"/>
          </a:xfrm>
          <a:prstGeom prst="rect">
            <a:avLst/>
          </a:prstGeom>
          <a:noFill/>
        </p:spPr>
        <p:txBody>
          <a:bodyPr wrap="square" rtlCol="0">
            <a:spAutoFit/>
          </a:bodyPr>
          <a:lstStyle/>
          <a:p>
            <a:pPr algn="ctr"/>
            <a:r>
              <a:rPr lang="en-GB" sz="3200" dirty="0" smtClean="0">
                <a:solidFill>
                  <a:prstClr val="white"/>
                </a:solidFill>
                <a:latin typeface="Arial"/>
              </a:rPr>
              <a:t>Boosting productivity and adapting to the changing labour market</a:t>
            </a:r>
          </a:p>
        </p:txBody>
      </p:sp>
      <p:pic>
        <p:nvPicPr>
          <p:cNvPr id="7"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0850" y="4994498"/>
            <a:ext cx="1333500" cy="133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29981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000" y="116632"/>
            <a:ext cx="7740472" cy="1175176"/>
          </a:xfrm>
        </p:spPr>
        <p:txBody>
          <a:bodyPr/>
          <a:lstStyle/>
          <a:p>
            <a:pPr algn="ctr"/>
            <a:r>
              <a:rPr lang="en-US" sz="2800" dirty="0">
                <a:solidFill>
                  <a:srgbClr val="00040C"/>
                </a:solidFill>
              </a:rPr>
              <a:t>NZ employment is shifting to high-skilled occupations</a:t>
            </a:r>
            <a:endParaRPr lang="en-GB" sz="2800" dirty="0">
              <a:solidFill>
                <a:srgbClr val="00040C"/>
              </a:solidFill>
            </a:endParaRPr>
          </a:p>
        </p:txBody>
      </p:sp>
      <p:sp>
        <p:nvSpPr>
          <p:cNvPr id="3" name="Slide Number Placeholder 2"/>
          <p:cNvSpPr>
            <a:spLocks noGrp="1"/>
          </p:cNvSpPr>
          <p:nvPr>
            <p:ph type="sldNum" sz="quarter" idx="12"/>
          </p:nvPr>
        </p:nvSpPr>
        <p:spPr/>
        <p:txBody>
          <a:bodyPr/>
          <a:lstStyle/>
          <a:p>
            <a:fld id="{ECC21D3F-8F1A-49C5-AD48-E60BC70EEBCB}" type="slidenum">
              <a:rPr lang="en-GB" smtClean="0">
                <a:solidFill>
                  <a:prstClr val="white"/>
                </a:solidFill>
              </a:rPr>
              <a:pPr/>
              <a:t>10</a:t>
            </a:fld>
            <a:endParaRPr lang="en-GB" dirty="0">
              <a:solidFill>
                <a:prstClr val="white"/>
              </a:solidFill>
            </a:endParaRPr>
          </a:p>
        </p:txBody>
      </p:sp>
      <p:sp>
        <p:nvSpPr>
          <p:cNvPr id="10" name="TextBox 9"/>
          <p:cNvSpPr txBox="1"/>
          <p:nvPr/>
        </p:nvSpPr>
        <p:spPr>
          <a:xfrm>
            <a:off x="235148" y="5949280"/>
            <a:ext cx="8264955" cy="646331"/>
          </a:xfrm>
          <a:prstGeom prst="rect">
            <a:avLst/>
          </a:prstGeom>
          <a:noFill/>
        </p:spPr>
        <p:txBody>
          <a:bodyPr wrap="none" rtlCol="0">
            <a:spAutoFit/>
          </a:bodyPr>
          <a:lstStyle/>
          <a:p>
            <a:r>
              <a:rPr lang="en-US" sz="1200" dirty="0" smtClean="0">
                <a:solidFill>
                  <a:srgbClr val="00040C"/>
                </a:solidFill>
                <a:latin typeface="Arial"/>
              </a:rPr>
              <a:t/>
            </a:r>
            <a:br>
              <a:rPr lang="en-US" sz="1200" dirty="0" smtClean="0">
                <a:solidFill>
                  <a:srgbClr val="00040C"/>
                </a:solidFill>
                <a:latin typeface="Arial"/>
              </a:rPr>
            </a:br>
            <a:r>
              <a:rPr lang="en-US" sz="1200" dirty="0" smtClean="0">
                <a:solidFill>
                  <a:srgbClr val="00040C"/>
                </a:solidFill>
                <a:latin typeface="Arial"/>
              </a:rPr>
              <a:t>Source</a:t>
            </a:r>
            <a:r>
              <a:rPr lang="en-US" sz="1200" dirty="0">
                <a:solidFill>
                  <a:srgbClr val="00040C"/>
                </a:solidFill>
                <a:latin typeface="Arial"/>
              </a:rPr>
              <a:t>: M. Handel (2012), Trends in Job Skill Demands in OECD Countries, OECD Social, Employment and Migration </a:t>
            </a:r>
            <a:r>
              <a:rPr lang="en-US" sz="1200" dirty="0" smtClean="0">
                <a:solidFill>
                  <a:srgbClr val="00040C"/>
                </a:solidFill>
                <a:latin typeface="Arial"/>
              </a:rPr>
              <a:t/>
            </a:r>
            <a:br>
              <a:rPr lang="en-US" sz="1200" dirty="0" smtClean="0">
                <a:solidFill>
                  <a:srgbClr val="00040C"/>
                </a:solidFill>
                <a:latin typeface="Arial"/>
              </a:rPr>
            </a:br>
            <a:r>
              <a:rPr lang="en-US" sz="1200" dirty="0" smtClean="0">
                <a:solidFill>
                  <a:srgbClr val="00040C"/>
                </a:solidFill>
                <a:latin typeface="Arial"/>
              </a:rPr>
              <a:t>Working </a:t>
            </a:r>
            <a:r>
              <a:rPr lang="en-US" sz="1200" dirty="0">
                <a:solidFill>
                  <a:srgbClr val="00040C"/>
                </a:solidFill>
                <a:latin typeface="Arial"/>
              </a:rPr>
              <a:t>Papers, No. 143; </a:t>
            </a:r>
            <a:r>
              <a:rPr lang="en-US" sz="1200" dirty="0" smtClean="0">
                <a:solidFill>
                  <a:srgbClr val="00040C"/>
                </a:solidFill>
                <a:latin typeface="Arial"/>
              </a:rPr>
              <a:t>Statistics </a:t>
            </a:r>
            <a:r>
              <a:rPr lang="en-US" sz="1200" dirty="0">
                <a:solidFill>
                  <a:srgbClr val="00040C"/>
                </a:solidFill>
                <a:latin typeface="Arial"/>
              </a:rPr>
              <a:t>New Zealand, 2013 Census </a:t>
            </a:r>
            <a:r>
              <a:rPr lang="en-US" sz="1200" dirty="0" err="1">
                <a:solidFill>
                  <a:srgbClr val="00040C"/>
                </a:solidFill>
                <a:latin typeface="Arial"/>
              </a:rPr>
              <a:t>QuickStats</a:t>
            </a:r>
            <a:r>
              <a:rPr lang="en-US" sz="1200" dirty="0">
                <a:solidFill>
                  <a:srgbClr val="00040C"/>
                </a:solidFill>
                <a:latin typeface="Arial"/>
              </a:rPr>
              <a:t> about work and unpaid activities, Table 11</a:t>
            </a:r>
            <a:r>
              <a:rPr lang="en-US" sz="1200" dirty="0" smtClean="0">
                <a:solidFill>
                  <a:srgbClr val="00040C"/>
                </a:solidFill>
                <a:latin typeface="Arial"/>
              </a:rPr>
              <a:t>.</a:t>
            </a:r>
            <a:endParaRPr lang="en-US" sz="1200" i="1" dirty="0">
              <a:solidFill>
                <a:srgbClr val="00040C"/>
              </a:solidFill>
              <a:latin typeface="Aria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5148" y="1484784"/>
            <a:ext cx="8441308" cy="4464496"/>
          </a:xfrm>
          <a:prstGeom prst="rect">
            <a:avLst/>
          </a:prstGeom>
        </p:spPr>
      </p:pic>
    </p:spTree>
    <p:extLst>
      <p:ext uri="{BB962C8B-B14F-4D97-AF65-F5344CB8AC3E}">
        <p14:creationId xmlns:p14="http://schemas.microsoft.com/office/powerpoint/2010/main" val="18287624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000" y="188640"/>
            <a:ext cx="7740472" cy="1175176"/>
          </a:xfrm>
        </p:spPr>
        <p:txBody>
          <a:bodyPr/>
          <a:lstStyle/>
          <a:p>
            <a:pPr algn="ctr"/>
            <a:r>
              <a:rPr lang="en-US" sz="2600" dirty="0">
                <a:solidFill>
                  <a:srgbClr val="00040C"/>
                </a:solidFill>
              </a:rPr>
              <a:t>Automation potential in New Zealand is greatest for low-skilled workers</a:t>
            </a:r>
            <a:br>
              <a:rPr lang="en-US" sz="2600" dirty="0">
                <a:solidFill>
                  <a:srgbClr val="00040C"/>
                </a:solidFill>
              </a:rPr>
            </a:br>
            <a:r>
              <a:rPr lang="en-US" sz="1600" dirty="0">
                <a:solidFill>
                  <a:srgbClr val="00040C"/>
                </a:solidFill>
              </a:rPr>
              <a:t>Share of workers in jobs at high risk of automation,¹ 2015</a:t>
            </a:r>
            <a:endParaRPr lang="en-GB" sz="1600" dirty="0">
              <a:solidFill>
                <a:srgbClr val="00040C"/>
              </a:solidFill>
            </a:endParaRPr>
          </a:p>
        </p:txBody>
      </p:sp>
      <p:sp>
        <p:nvSpPr>
          <p:cNvPr id="3" name="Slide Number Placeholder 2"/>
          <p:cNvSpPr>
            <a:spLocks noGrp="1"/>
          </p:cNvSpPr>
          <p:nvPr>
            <p:ph type="sldNum" sz="quarter" idx="12"/>
          </p:nvPr>
        </p:nvSpPr>
        <p:spPr/>
        <p:txBody>
          <a:bodyPr/>
          <a:lstStyle/>
          <a:p>
            <a:fld id="{ECC21D3F-8F1A-49C5-AD48-E60BC70EEBCB}" type="slidenum">
              <a:rPr lang="en-GB" smtClean="0">
                <a:solidFill>
                  <a:prstClr val="white"/>
                </a:solidFill>
              </a:rPr>
              <a:pPr/>
              <a:t>11</a:t>
            </a:fld>
            <a:endParaRPr lang="en-GB" dirty="0">
              <a:solidFill>
                <a:prstClr val="white"/>
              </a:solidFill>
            </a:endParaRPr>
          </a:p>
        </p:txBody>
      </p:sp>
      <p:sp>
        <p:nvSpPr>
          <p:cNvPr id="10" name="TextBox 9"/>
          <p:cNvSpPr txBox="1"/>
          <p:nvPr/>
        </p:nvSpPr>
        <p:spPr>
          <a:xfrm>
            <a:off x="235148" y="5949280"/>
            <a:ext cx="8165120" cy="830997"/>
          </a:xfrm>
          <a:prstGeom prst="rect">
            <a:avLst/>
          </a:prstGeom>
          <a:noFill/>
        </p:spPr>
        <p:txBody>
          <a:bodyPr wrap="none" rtlCol="0">
            <a:spAutoFit/>
          </a:bodyPr>
          <a:lstStyle/>
          <a:p>
            <a:r>
              <a:rPr lang="en-US" sz="1200" dirty="0">
                <a:solidFill>
                  <a:srgbClr val="00040C"/>
                </a:solidFill>
                <a:latin typeface="Arial"/>
              </a:rPr>
              <a:t>1. Workers are at high risk of automation if at least 70% of their tasks are automatable.</a:t>
            </a:r>
            <a:r>
              <a:rPr lang="en-US" sz="1200" dirty="0" smtClean="0">
                <a:solidFill>
                  <a:srgbClr val="00040C"/>
                </a:solidFill>
                <a:latin typeface="Arial"/>
              </a:rPr>
              <a:t/>
            </a:r>
            <a:br>
              <a:rPr lang="en-US" sz="1200" dirty="0" smtClean="0">
                <a:solidFill>
                  <a:srgbClr val="00040C"/>
                </a:solidFill>
                <a:latin typeface="Arial"/>
              </a:rPr>
            </a:br>
            <a:r>
              <a:rPr lang="en-US" sz="1200" dirty="0" smtClean="0">
                <a:solidFill>
                  <a:srgbClr val="00040C"/>
                </a:solidFill>
                <a:latin typeface="Arial"/>
              </a:rPr>
              <a:t>Source</a:t>
            </a:r>
            <a:r>
              <a:rPr lang="en-US" sz="1200" dirty="0">
                <a:solidFill>
                  <a:srgbClr val="00040C"/>
                </a:solidFill>
                <a:latin typeface="Arial"/>
              </a:rPr>
              <a:t>: OECD calculations based on the Survey of Adult Skills (PIAAC) (2015); M. </a:t>
            </a:r>
            <a:r>
              <a:rPr lang="en-US" sz="1200" dirty="0" err="1">
                <a:solidFill>
                  <a:srgbClr val="00040C"/>
                </a:solidFill>
                <a:latin typeface="Arial"/>
              </a:rPr>
              <a:t>Arntz</a:t>
            </a:r>
            <a:r>
              <a:rPr lang="en-US" sz="1200" dirty="0">
                <a:solidFill>
                  <a:srgbClr val="00040C"/>
                </a:solidFill>
                <a:latin typeface="Arial"/>
              </a:rPr>
              <a:t> et al. (2016), 'The Risk of </a:t>
            </a:r>
            <a:r>
              <a:rPr lang="en-US" sz="1200" dirty="0" smtClean="0">
                <a:solidFill>
                  <a:srgbClr val="00040C"/>
                </a:solidFill>
                <a:latin typeface="Arial"/>
              </a:rPr>
              <a:t> </a:t>
            </a:r>
            <a:br>
              <a:rPr lang="en-US" sz="1200" dirty="0" smtClean="0">
                <a:solidFill>
                  <a:srgbClr val="00040C"/>
                </a:solidFill>
                <a:latin typeface="Arial"/>
              </a:rPr>
            </a:br>
            <a:r>
              <a:rPr lang="en-US" sz="1200" dirty="0" smtClean="0">
                <a:solidFill>
                  <a:srgbClr val="00040C"/>
                </a:solidFill>
                <a:latin typeface="Arial"/>
              </a:rPr>
              <a:t>Automation </a:t>
            </a:r>
            <a:r>
              <a:rPr lang="en-US" sz="1200" dirty="0">
                <a:solidFill>
                  <a:srgbClr val="00040C"/>
                </a:solidFill>
                <a:latin typeface="Arial"/>
              </a:rPr>
              <a:t>for Jobs in OECD Countries: A Comparative Analysis', OECD Social, Employment and Migration Working </a:t>
            </a:r>
            <a:r>
              <a:rPr lang="en-US" sz="1200" dirty="0" smtClean="0">
                <a:solidFill>
                  <a:srgbClr val="00040C"/>
                </a:solidFill>
                <a:latin typeface="Arial"/>
              </a:rPr>
              <a:t/>
            </a:r>
            <a:br>
              <a:rPr lang="en-US" sz="1200" dirty="0" smtClean="0">
                <a:solidFill>
                  <a:srgbClr val="00040C"/>
                </a:solidFill>
                <a:latin typeface="Arial"/>
              </a:rPr>
            </a:br>
            <a:r>
              <a:rPr lang="en-US" sz="1200" dirty="0" smtClean="0">
                <a:solidFill>
                  <a:srgbClr val="00040C"/>
                </a:solidFill>
                <a:latin typeface="Arial"/>
              </a:rPr>
              <a:t>Papers</a:t>
            </a:r>
            <a:r>
              <a:rPr lang="en-US" sz="1200" dirty="0">
                <a:solidFill>
                  <a:srgbClr val="00040C"/>
                </a:solidFill>
                <a:latin typeface="Arial"/>
              </a:rPr>
              <a:t>, No. 189, http://dx.doi.org/10.1787/5jlz9h56dvq7-en.</a:t>
            </a:r>
            <a:endParaRPr lang="en-US" sz="1200" i="1" dirty="0">
              <a:solidFill>
                <a:srgbClr val="00040C"/>
              </a:solidFill>
              <a:latin typeface="Aria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5148" y="1536188"/>
            <a:ext cx="8225284" cy="4269076"/>
          </a:xfrm>
          <a:prstGeom prst="rect">
            <a:avLst/>
          </a:prstGeom>
        </p:spPr>
      </p:pic>
    </p:spTree>
    <p:extLst>
      <p:ext uri="{BB962C8B-B14F-4D97-AF65-F5344CB8AC3E}">
        <p14:creationId xmlns:p14="http://schemas.microsoft.com/office/powerpoint/2010/main" val="17577279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000" y="116632"/>
            <a:ext cx="7740472" cy="1175176"/>
          </a:xfrm>
        </p:spPr>
        <p:txBody>
          <a:bodyPr/>
          <a:lstStyle/>
          <a:p>
            <a:pPr algn="ctr"/>
            <a:r>
              <a:rPr lang="en-US" sz="2800" dirty="0">
                <a:solidFill>
                  <a:srgbClr val="00040C"/>
                </a:solidFill>
              </a:rPr>
              <a:t>New Zealanders have high problem-solving skills in technology-rich environments</a:t>
            </a:r>
            <a:endParaRPr lang="en-GB" sz="2800" dirty="0">
              <a:solidFill>
                <a:srgbClr val="00040C"/>
              </a:solidFill>
            </a:endParaRPr>
          </a:p>
        </p:txBody>
      </p:sp>
      <p:sp>
        <p:nvSpPr>
          <p:cNvPr id="3" name="Slide Number Placeholder 2"/>
          <p:cNvSpPr>
            <a:spLocks noGrp="1"/>
          </p:cNvSpPr>
          <p:nvPr>
            <p:ph type="sldNum" sz="quarter" idx="12"/>
          </p:nvPr>
        </p:nvSpPr>
        <p:spPr/>
        <p:txBody>
          <a:bodyPr/>
          <a:lstStyle/>
          <a:p>
            <a:fld id="{ECC21D3F-8F1A-49C5-AD48-E60BC70EEBCB}" type="slidenum">
              <a:rPr lang="en-GB" smtClean="0">
                <a:solidFill>
                  <a:prstClr val="white"/>
                </a:solidFill>
              </a:rPr>
              <a:pPr/>
              <a:t>12</a:t>
            </a:fld>
            <a:endParaRPr lang="en-GB" dirty="0">
              <a:solidFill>
                <a:prstClr val="white"/>
              </a:solidFill>
            </a:endParaRPr>
          </a:p>
        </p:txBody>
      </p:sp>
      <p:sp>
        <p:nvSpPr>
          <p:cNvPr id="10" name="TextBox 9"/>
          <p:cNvSpPr txBox="1"/>
          <p:nvPr/>
        </p:nvSpPr>
        <p:spPr>
          <a:xfrm>
            <a:off x="235148" y="5949280"/>
            <a:ext cx="8282717" cy="830997"/>
          </a:xfrm>
          <a:prstGeom prst="rect">
            <a:avLst/>
          </a:prstGeom>
          <a:noFill/>
        </p:spPr>
        <p:txBody>
          <a:bodyPr wrap="none" rtlCol="0">
            <a:spAutoFit/>
          </a:bodyPr>
          <a:lstStyle/>
          <a:p>
            <a:r>
              <a:rPr lang="en-US" sz="1200" dirty="0">
                <a:solidFill>
                  <a:srgbClr val="00040C"/>
                </a:solidFill>
                <a:latin typeface="Arial"/>
              </a:rPr>
              <a:t>1. For the exact year of reference of the data, see footnote 2 in Figure 24. Data indicated as Belgium correspond to </a:t>
            </a:r>
            <a:r>
              <a:rPr lang="en-US" sz="1200" dirty="0" smtClean="0">
                <a:solidFill>
                  <a:srgbClr val="00040C"/>
                </a:solidFill>
                <a:latin typeface="Arial"/>
              </a:rPr>
              <a:t/>
            </a:r>
            <a:br>
              <a:rPr lang="en-US" sz="1200" dirty="0" smtClean="0">
                <a:solidFill>
                  <a:srgbClr val="00040C"/>
                </a:solidFill>
                <a:latin typeface="Arial"/>
              </a:rPr>
            </a:br>
            <a:r>
              <a:rPr lang="en-US" sz="1200" dirty="0" smtClean="0">
                <a:solidFill>
                  <a:srgbClr val="00040C"/>
                </a:solidFill>
                <a:latin typeface="Arial"/>
              </a:rPr>
              <a:t>Flanders</a:t>
            </a:r>
            <a:r>
              <a:rPr lang="en-US" sz="1200" dirty="0">
                <a:solidFill>
                  <a:srgbClr val="00040C"/>
                </a:solidFill>
                <a:latin typeface="Arial"/>
              </a:rPr>
              <a:t>; </a:t>
            </a:r>
            <a:r>
              <a:rPr lang="en-US" sz="1200" dirty="0" smtClean="0">
                <a:solidFill>
                  <a:srgbClr val="00040C"/>
                </a:solidFill>
                <a:latin typeface="Arial"/>
              </a:rPr>
              <a:t>GBR1 </a:t>
            </a:r>
            <a:r>
              <a:rPr lang="en-US" sz="1200" dirty="0">
                <a:solidFill>
                  <a:srgbClr val="00040C"/>
                </a:solidFill>
                <a:latin typeface="Arial"/>
              </a:rPr>
              <a:t>= England and GBR2 = Northern Ireland.</a:t>
            </a:r>
            <a:r>
              <a:rPr lang="en-US" sz="1200" dirty="0" smtClean="0">
                <a:solidFill>
                  <a:srgbClr val="00040C"/>
                </a:solidFill>
                <a:latin typeface="Arial"/>
              </a:rPr>
              <a:t/>
            </a:r>
            <a:br>
              <a:rPr lang="en-US" sz="1200" dirty="0" smtClean="0">
                <a:solidFill>
                  <a:srgbClr val="00040C"/>
                </a:solidFill>
                <a:latin typeface="Arial"/>
              </a:rPr>
            </a:br>
            <a:r>
              <a:rPr lang="en-US" sz="1200" dirty="0" smtClean="0">
                <a:solidFill>
                  <a:srgbClr val="00040C"/>
                </a:solidFill>
                <a:latin typeface="Arial"/>
              </a:rPr>
              <a:t>Source</a:t>
            </a:r>
            <a:r>
              <a:rPr lang="en-US" sz="1200" dirty="0">
                <a:solidFill>
                  <a:srgbClr val="00040C"/>
                </a:solidFill>
                <a:latin typeface="Arial"/>
              </a:rPr>
              <a:t>: OECD (2016), Skills Matter: Further Results from the Survey of Adult Skills, Table A2.6; OECD Survey of Adult </a:t>
            </a:r>
            <a:r>
              <a:rPr lang="en-US" sz="1200" dirty="0" smtClean="0">
                <a:solidFill>
                  <a:srgbClr val="00040C"/>
                </a:solidFill>
                <a:latin typeface="Arial"/>
              </a:rPr>
              <a:t/>
            </a:r>
            <a:br>
              <a:rPr lang="en-US" sz="1200" dirty="0" smtClean="0">
                <a:solidFill>
                  <a:srgbClr val="00040C"/>
                </a:solidFill>
                <a:latin typeface="Arial"/>
              </a:rPr>
            </a:br>
            <a:r>
              <a:rPr lang="en-US" sz="1200" dirty="0" smtClean="0">
                <a:solidFill>
                  <a:srgbClr val="00040C"/>
                </a:solidFill>
                <a:latin typeface="Arial"/>
              </a:rPr>
              <a:t>Skills </a:t>
            </a:r>
            <a:r>
              <a:rPr lang="en-US" sz="1200" dirty="0">
                <a:solidFill>
                  <a:srgbClr val="00040C"/>
                </a:solidFill>
                <a:latin typeface="Arial"/>
              </a:rPr>
              <a:t>(PIAAC) </a:t>
            </a:r>
            <a:r>
              <a:rPr lang="en-US" sz="1200" dirty="0" smtClean="0">
                <a:solidFill>
                  <a:srgbClr val="00040C"/>
                </a:solidFill>
                <a:latin typeface="Arial"/>
              </a:rPr>
              <a:t>database </a:t>
            </a:r>
            <a:r>
              <a:rPr lang="en-US" sz="1200" dirty="0">
                <a:solidFill>
                  <a:srgbClr val="00040C"/>
                </a:solidFill>
                <a:latin typeface="Arial"/>
              </a:rPr>
              <a:t>(2012 and 2015).</a:t>
            </a:r>
            <a:endParaRPr lang="en-US" sz="1200" i="1" dirty="0">
              <a:solidFill>
                <a:srgbClr val="00040C"/>
              </a:solidFill>
              <a:latin typeface="Aria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1484784"/>
            <a:ext cx="8208912" cy="4248472"/>
          </a:xfrm>
          <a:prstGeom prst="rect">
            <a:avLst/>
          </a:prstGeom>
        </p:spPr>
      </p:pic>
    </p:spTree>
    <p:extLst>
      <p:ext uri="{BB962C8B-B14F-4D97-AF65-F5344CB8AC3E}">
        <p14:creationId xmlns:p14="http://schemas.microsoft.com/office/powerpoint/2010/main" val="7195318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000" y="116632"/>
            <a:ext cx="7740472" cy="1175176"/>
          </a:xfrm>
        </p:spPr>
        <p:txBody>
          <a:bodyPr/>
          <a:lstStyle/>
          <a:p>
            <a:pPr algn="ctr"/>
            <a:r>
              <a:rPr lang="en-US" sz="2800" dirty="0">
                <a:solidFill>
                  <a:srgbClr val="00040C"/>
                </a:solidFill>
              </a:rPr>
              <a:t>Tertiary education attainment is below the OECD average</a:t>
            </a:r>
            <a:endParaRPr lang="en-GB" sz="2800" dirty="0">
              <a:solidFill>
                <a:srgbClr val="00040C"/>
              </a:solidFill>
            </a:endParaRPr>
          </a:p>
        </p:txBody>
      </p:sp>
      <p:sp>
        <p:nvSpPr>
          <p:cNvPr id="3" name="Slide Number Placeholder 2"/>
          <p:cNvSpPr>
            <a:spLocks noGrp="1"/>
          </p:cNvSpPr>
          <p:nvPr>
            <p:ph type="sldNum" sz="quarter" idx="12"/>
          </p:nvPr>
        </p:nvSpPr>
        <p:spPr/>
        <p:txBody>
          <a:bodyPr/>
          <a:lstStyle/>
          <a:p>
            <a:fld id="{ECC21D3F-8F1A-49C5-AD48-E60BC70EEBCB}" type="slidenum">
              <a:rPr lang="en-GB" smtClean="0">
                <a:solidFill>
                  <a:prstClr val="white"/>
                </a:solidFill>
              </a:rPr>
              <a:pPr/>
              <a:t>13</a:t>
            </a:fld>
            <a:endParaRPr lang="en-GB" dirty="0">
              <a:solidFill>
                <a:prstClr val="white"/>
              </a:solidFill>
            </a:endParaRPr>
          </a:p>
        </p:txBody>
      </p:sp>
      <p:sp>
        <p:nvSpPr>
          <p:cNvPr id="10" name="TextBox 9"/>
          <p:cNvSpPr txBox="1"/>
          <p:nvPr/>
        </p:nvSpPr>
        <p:spPr>
          <a:xfrm>
            <a:off x="235148" y="5949280"/>
            <a:ext cx="5792548" cy="461665"/>
          </a:xfrm>
          <a:prstGeom prst="rect">
            <a:avLst/>
          </a:prstGeom>
          <a:noFill/>
        </p:spPr>
        <p:txBody>
          <a:bodyPr wrap="none" rtlCol="0">
            <a:spAutoFit/>
          </a:bodyPr>
          <a:lstStyle/>
          <a:p>
            <a:r>
              <a:rPr lang="en-US" sz="1200" dirty="0" smtClean="0">
                <a:solidFill>
                  <a:srgbClr val="00040C"/>
                </a:solidFill>
                <a:latin typeface="Arial"/>
              </a:rPr>
              <a:t/>
            </a:r>
            <a:br>
              <a:rPr lang="en-US" sz="1200" dirty="0" smtClean="0">
                <a:solidFill>
                  <a:srgbClr val="00040C"/>
                </a:solidFill>
                <a:latin typeface="Arial"/>
              </a:rPr>
            </a:br>
            <a:r>
              <a:rPr lang="en-US" sz="1200" dirty="0" smtClean="0">
                <a:solidFill>
                  <a:srgbClr val="00040C"/>
                </a:solidFill>
                <a:latin typeface="Arial"/>
              </a:rPr>
              <a:t>Source</a:t>
            </a:r>
            <a:r>
              <a:rPr lang="en-US" sz="1200" dirty="0">
                <a:solidFill>
                  <a:srgbClr val="00040C"/>
                </a:solidFill>
                <a:latin typeface="Arial"/>
              </a:rPr>
              <a:t>: OECD (2016), Education at a Glance 2016: OECD Indicators, Table A1.3</a:t>
            </a:r>
            <a:r>
              <a:rPr lang="en-US" sz="1200" dirty="0" smtClean="0">
                <a:solidFill>
                  <a:srgbClr val="00040C"/>
                </a:solidFill>
                <a:latin typeface="Arial"/>
              </a:rPr>
              <a:t>.</a:t>
            </a:r>
            <a:endParaRPr lang="en-US" sz="1200" i="1" dirty="0">
              <a:solidFill>
                <a:srgbClr val="00040C"/>
              </a:solidFill>
              <a:latin typeface="Aria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5148" y="1412776"/>
            <a:ext cx="8441308" cy="4392488"/>
          </a:xfrm>
          <a:prstGeom prst="rect">
            <a:avLst/>
          </a:prstGeom>
        </p:spPr>
      </p:pic>
    </p:spTree>
    <p:extLst>
      <p:ext uri="{BB962C8B-B14F-4D97-AF65-F5344CB8AC3E}">
        <p14:creationId xmlns:p14="http://schemas.microsoft.com/office/powerpoint/2010/main" val="11112896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000" y="237600"/>
            <a:ext cx="7740472" cy="1175176"/>
          </a:xfrm>
        </p:spPr>
        <p:txBody>
          <a:bodyPr/>
          <a:lstStyle/>
          <a:p>
            <a:pPr algn="ctr"/>
            <a:r>
              <a:rPr lang="en-US" sz="2600" dirty="0">
                <a:solidFill>
                  <a:srgbClr val="00040C"/>
                </a:solidFill>
              </a:rPr>
              <a:t>Many NZ workers are overqualified for their jobs</a:t>
            </a:r>
            <a:br>
              <a:rPr lang="en-US" sz="2600" dirty="0">
                <a:solidFill>
                  <a:srgbClr val="00040C"/>
                </a:solidFill>
              </a:rPr>
            </a:br>
            <a:r>
              <a:rPr lang="en-US" sz="1600" dirty="0">
                <a:solidFill>
                  <a:srgbClr val="00040C"/>
                </a:solidFill>
              </a:rPr>
              <a:t>Percentage of mismatched workers,¹ by type of mismatch, 2012 and 2015²</a:t>
            </a:r>
            <a:endParaRPr lang="en-GB" sz="1600" dirty="0">
              <a:solidFill>
                <a:srgbClr val="00040C"/>
              </a:solidFill>
            </a:endParaRPr>
          </a:p>
        </p:txBody>
      </p:sp>
      <p:sp>
        <p:nvSpPr>
          <p:cNvPr id="3" name="Slide Number Placeholder 2"/>
          <p:cNvSpPr>
            <a:spLocks noGrp="1"/>
          </p:cNvSpPr>
          <p:nvPr>
            <p:ph type="sldNum" sz="quarter" idx="12"/>
          </p:nvPr>
        </p:nvSpPr>
        <p:spPr/>
        <p:txBody>
          <a:bodyPr/>
          <a:lstStyle/>
          <a:p>
            <a:fld id="{ECC21D3F-8F1A-49C5-AD48-E60BC70EEBCB}" type="slidenum">
              <a:rPr lang="en-GB" smtClean="0">
                <a:solidFill>
                  <a:prstClr val="white"/>
                </a:solidFill>
              </a:rPr>
              <a:pPr/>
              <a:t>14</a:t>
            </a:fld>
            <a:endParaRPr lang="en-GB" dirty="0">
              <a:solidFill>
                <a:prstClr val="white"/>
              </a:solidFill>
            </a:endParaRPr>
          </a:p>
        </p:txBody>
      </p:sp>
      <p:sp>
        <p:nvSpPr>
          <p:cNvPr id="10" name="TextBox 9"/>
          <p:cNvSpPr txBox="1"/>
          <p:nvPr/>
        </p:nvSpPr>
        <p:spPr>
          <a:xfrm>
            <a:off x="10294" y="5478338"/>
            <a:ext cx="8586005" cy="1200329"/>
          </a:xfrm>
          <a:prstGeom prst="rect">
            <a:avLst/>
          </a:prstGeom>
          <a:noFill/>
        </p:spPr>
        <p:txBody>
          <a:bodyPr wrap="none" rtlCol="0">
            <a:spAutoFit/>
          </a:bodyPr>
          <a:lstStyle/>
          <a:p>
            <a:pPr marL="228600" indent="-228600">
              <a:buAutoNum type="arabicPeriod"/>
            </a:pPr>
            <a:r>
              <a:rPr lang="en-US" sz="1200" dirty="0" smtClean="0">
                <a:solidFill>
                  <a:srgbClr val="00040C"/>
                </a:solidFill>
                <a:latin typeface="Arial"/>
              </a:rPr>
              <a:t>Qualifications </a:t>
            </a:r>
            <a:r>
              <a:rPr lang="en-US" sz="1200" dirty="0">
                <a:solidFill>
                  <a:srgbClr val="00040C"/>
                </a:solidFill>
                <a:latin typeface="Arial"/>
              </a:rPr>
              <a:t>mismatch occurs when a worker has a higher or lower level of qualification than is required for his/her job. </a:t>
            </a:r>
            <a:r>
              <a:rPr lang="en-US" sz="1200" dirty="0" smtClean="0">
                <a:solidFill>
                  <a:srgbClr val="00040C"/>
                </a:solidFill>
                <a:latin typeface="Arial"/>
              </a:rPr>
              <a:t/>
            </a:r>
            <a:br>
              <a:rPr lang="en-US" sz="1200" dirty="0" smtClean="0">
                <a:solidFill>
                  <a:srgbClr val="00040C"/>
                </a:solidFill>
                <a:latin typeface="Arial"/>
              </a:rPr>
            </a:br>
            <a:r>
              <a:rPr lang="en-US" sz="1200" dirty="0" smtClean="0">
                <a:solidFill>
                  <a:srgbClr val="00040C"/>
                </a:solidFill>
                <a:latin typeface="Arial"/>
              </a:rPr>
              <a:t>Field-of-study </a:t>
            </a:r>
            <a:r>
              <a:rPr lang="en-US" sz="1200" dirty="0">
                <a:solidFill>
                  <a:srgbClr val="00040C"/>
                </a:solidFill>
                <a:latin typeface="Arial"/>
              </a:rPr>
              <a:t>mismatch occurs when a worker </a:t>
            </a:r>
            <a:r>
              <a:rPr lang="en-US" sz="1200" dirty="0" smtClean="0">
                <a:solidFill>
                  <a:srgbClr val="00040C"/>
                </a:solidFill>
                <a:latin typeface="Arial"/>
              </a:rPr>
              <a:t>has </a:t>
            </a:r>
            <a:r>
              <a:rPr lang="en-US" sz="1200" dirty="0">
                <a:solidFill>
                  <a:srgbClr val="00040C"/>
                </a:solidFill>
                <a:latin typeface="Arial"/>
              </a:rPr>
              <a:t>a qualification in a different field than required for his/her job</a:t>
            </a:r>
            <a:r>
              <a:rPr lang="en-US" sz="1200" dirty="0" smtClean="0">
                <a:solidFill>
                  <a:srgbClr val="00040C"/>
                </a:solidFill>
                <a:latin typeface="Arial"/>
              </a:rPr>
              <a:t>.</a:t>
            </a:r>
          </a:p>
          <a:p>
            <a:pPr marL="228600" indent="-228600">
              <a:buAutoNum type="arabicPeriod"/>
            </a:pPr>
            <a:r>
              <a:rPr lang="en-US" sz="1200" dirty="0">
                <a:solidFill>
                  <a:srgbClr val="00040C"/>
                </a:solidFill>
                <a:latin typeface="Arial"/>
              </a:rPr>
              <a:t>For the exact year of reference of the data, see footnote 2 in Figure 24. Data indicated as Belgium correspond to </a:t>
            </a:r>
            <a:r>
              <a:rPr lang="en-US" sz="1200" dirty="0" smtClean="0">
                <a:solidFill>
                  <a:srgbClr val="00040C"/>
                </a:solidFill>
                <a:latin typeface="Arial"/>
              </a:rPr>
              <a:t/>
            </a:r>
            <a:br>
              <a:rPr lang="en-US" sz="1200" dirty="0" smtClean="0">
                <a:solidFill>
                  <a:srgbClr val="00040C"/>
                </a:solidFill>
                <a:latin typeface="Arial"/>
              </a:rPr>
            </a:br>
            <a:r>
              <a:rPr lang="en-US" sz="1200" dirty="0" smtClean="0">
                <a:solidFill>
                  <a:srgbClr val="00040C"/>
                </a:solidFill>
                <a:latin typeface="Arial"/>
              </a:rPr>
              <a:t>Flanders</a:t>
            </a:r>
            <a:r>
              <a:rPr lang="en-US" sz="1200" dirty="0">
                <a:solidFill>
                  <a:srgbClr val="00040C"/>
                </a:solidFill>
                <a:latin typeface="Arial"/>
              </a:rPr>
              <a:t>; GBR1 = England and GBR2 = Northern Ireland.</a:t>
            </a:r>
            <a:r>
              <a:rPr lang="en-US" sz="1200" dirty="0" smtClean="0">
                <a:solidFill>
                  <a:srgbClr val="00040C"/>
                </a:solidFill>
                <a:latin typeface="Arial"/>
              </a:rPr>
              <a:t/>
            </a:r>
            <a:br>
              <a:rPr lang="en-US" sz="1200" dirty="0" smtClean="0">
                <a:solidFill>
                  <a:srgbClr val="00040C"/>
                </a:solidFill>
                <a:latin typeface="Arial"/>
              </a:rPr>
            </a:br>
            <a:r>
              <a:rPr lang="en-US" sz="1200" dirty="0" smtClean="0">
                <a:solidFill>
                  <a:srgbClr val="00040C"/>
                </a:solidFill>
                <a:latin typeface="Arial"/>
              </a:rPr>
              <a:t>Source</a:t>
            </a:r>
            <a:r>
              <a:rPr lang="en-US" sz="1200" dirty="0">
                <a:solidFill>
                  <a:srgbClr val="00040C"/>
                </a:solidFill>
                <a:latin typeface="Arial"/>
              </a:rPr>
              <a:t>: OECD (2016), Skills Matter: Further Results from the Survey of Adult Skills, Figure 5.7; OECD Survey of </a:t>
            </a:r>
            <a:r>
              <a:rPr lang="en-US" sz="1200" dirty="0" smtClean="0">
                <a:solidFill>
                  <a:srgbClr val="00040C"/>
                </a:solidFill>
                <a:latin typeface="Arial"/>
              </a:rPr>
              <a:t/>
            </a:r>
            <a:br>
              <a:rPr lang="en-US" sz="1200" dirty="0" smtClean="0">
                <a:solidFill>
                  <a:srgbClr val="00040C"/>
                </a:solidFill>
                <a:latin typeface="Arial"/>
              </a:rPr>
            </a:br>
            <a:r>
              <a:rPr lang="en-US" sz="1200" dirty="0" smtClean="0">
                <a:solidFill>
                  <a:srgbClr val="00040C"/>
                </a:solidFill>
                <a:latin typeface="Arial"/>
              </a:rPr>
              <a:t>Adult </a:t>
            </a:r>
            <a:r>
              <a:rPr lang="en-US" sz="1200" dirty="0">
                <a:solidFill>
                  <a:srgbClr val="00040C"/>
                </a:solidFill>
                <a:latin typeface="Arial"/>
              </a:rPr>
              <a:t>Skills (PIAAC) database (2012 and 2015).</a:t>
            </a:r>
            <a:endParaRPr lang="en-US" sz="1200" i="1" dirty="0">
              <a:solidFill>
                <a:srgbClr val="00040C"/>
              </a:solidFill>
              <a:latin typeface="Aria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1556793"/>
            <a:ext cx="8280920" cy="3888432"/>
          </a:xfrm>
          <a:prstGeom prst="rect">
            <a:avLst/>
          </a:prstGeom>
        </p:spPr>
      </p:pic>
    </p:spTree>
    <p:extLst>
      <p:ext uri="{BB962C8B-B14F-4D97-AF65-F5344CB8AC3E}">
        <p14:creationId xmlns:p14="http://schemas.microsoft.com/office/powerpoint/2010/main" val="18684599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FCE284C4-5ED1-4D6C-B7CC-2049C3062C5E}" type="slidenum">
              <a:rPr lang="en-GB" smtClean="0">
                <a:solidFill>
                  <a:prstClr val="white"/>
                </a:solidFill>
              </a:rPr>
              <a:pPr/>
              <a:t>15</a:t>
            </a:fld>
            <a:endParaRPr lang="en-GB" dirty="0">
              <a:solidFill>
                <a:prstClr val="white"/>
              </a:solidFill>
            </a:endParaRPr>
          </a:p>
        </p:txBody>
      </p:sp>
      <p:sp>
        <p:nvSpPr>
          <p:cNvPr id="9" name="Rectangle 8"/>
          <p:cNvSpPr/>
          <p:nvPr/>
        </p:nvSpPr>
        <p:spPr>
          <a:xfrm>
            <a:off x="333802" y="2554540"/>
            <a:ext cx="8568952" cy="1323439"/>
          </a:xfrm>
          <a:prstGeom prst="rect">
            <a:avLst/>
          </a:prstGeom>
        </p:spPr>
        <p:txBody>
          <a:bodyPr wrap="square">
            <a:spAutoFit/>
          </a:bodyPr>
          <a:lstStyle/>
          <a:p>
            <a:pPr algn="ctr">
              <a:defRPr/>
            </a:pPr>
            <a:r>
              <a:rPr lang="en-US" sz="4000" b="1" dirty="0" smtClean="0">
                <a:solidFill>
                  <a:srgbClr val="006299"/>
                </a:solidFill>
                <a:latin typeface="Arial"/>
              </a:rPr>
              <a:t>Making growth </a:t>
            </a:r>
            <a:r>
              <a:rPr lang="en-US" sz="4000" b="1" dirty="0">
                <a:solidFill>
                  <a:srgbClr val="006299"/>
                </a:solidFill>
                <a:latin typeface="Arial"/>
              </a:rPr>
              <a:t>more sustainable </a:t>
            </a:r>
            <a:r>
              <a:rPr lang="en-US" sz="4000" b="1" dirty="0" smtClean="0">
                <a:solidFill>
                  <a:srgbClr val="006299"/>
                </a:solidFill>
                <a:latin typeface="Arial"/>
              </a:rPr>
              <a:t>and greener </a:t>
            </a:r>
          </a:p>
        </p:txBody>
      </p:sp>
    </p:spTree>
    <p:extLst>
      <p:ext uri="{BB962C8B-B14F-4D97-AF65-F5344CB8AC3E}">
        <p14:creationId xmlns:p14="http://schemas.microsoft.com/office/powerpoint/2010/main" val="18032265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ECC21D3F-8F1A-49C5-AD48-E60BC70EEBCB}" type="slidenum">
              <a:rPr lang="en-GB" smtClean="0"/>
              <a:pPr/>
              <a:t>16</a:t>
            </a:fld>
            <a:endParaRPr lang="en-GB" dirty="0"/>
          </a:p>
        </p:txBody>
      </p:sp>
      <p:sp>
        <p:nvSpPr>
          <p:cNvPr id="4" name="Title 3"/>
          <p:cNvSpPr>
            <a:spLocks noGrp="1"/>
          </p:cNvSpPr>
          <p:nvPr>
            <p:ph type="title"/>
          </p:nvPr>
        </p:nvSpPr>
        <p:spPr/>
        <p:txBody>
          <a:bodyPr/>
          <a:lstStyle/>
          <a:p>
            <a:pPr algn="ctr"/>
            <a:r>
              <a:rPr lang="en-GB" sz="2800" dirty="0">
                <a:solidFill>
                  <a:srgbClr val="00040C"/>
                </a:solidFill>
              </a:rPr>
              <a:t>Household indebtedness is high</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1556791"/>
            <a:ext cx="7992888" cy="3744417"/>
          </a:xfrm>
          <a:prstGeom prst="rect">
            <a:avLst/>
          </a:prstGeom>
        </p:spPr>
      </p:pic>
      <p:sp>
        <p:nvSpPr>
          <p:cNvPr id="6" name="TextBox 5"/>
          <p:cNvSpPr txBox="1"/>
          <p:nvPr/>
        </p:nvSpPr>
        <p:spPr>
          <a:xfrm>
            <a:off x="235270" y="5506716"/>
            <a:ext cx="7848872" cy="461665"/>
          </a:xfrm>
          <a:prstGeom prst="rect">
            <a:avLst/>
          </a:prstGeom>
          <a:noFill/>
        </p:spPr>
        <p:txBody>
          <a:bodyPr wrap="square" rtlCol="0">
            <a:spAutoFit/>
          </a:bodyPr>
          <a:lstStyle/>
          <a:p>
            <a:pPr marL="342900" indent="-342900">
              <a:buAutoNum type="arabicPeriod"/>
            </a:pPr>
            <a:r>
              <a:rPr lang="en-US" sz="1200" dirty="0">
                <a:solidFill>
                  <a:srgbClr val="00040C"/>
                </a:solidFill>
                <a:latin typeface="Arial"/>
              </a:rPr>
              <a:t>Including debt on rental properties.</a:t>
            </a:r>
          </a:p>
          <a:p>
            <a:r>
              <a:rPr lang="en-US" sz="1200" dirty="0">
                <a:solidFill>
                  <a:srgbClr val="00040C"/>
                </a:solidFill>
                <a:latin typeface="Arial"/>
              </a:rPr>
              <a:t>Source: Reserve Bank of New Zealand, Statistics on Households.</a:t>
            </a:r>
            <a:endParaRPr lang="en-GB" sz="1200" dirty="0">
              <a:solidFill>
                <a:srgbClr val="00040C"/>
              </a:solidFill>
              <a:latin typeface="Arial"/>
            </a:endParaRPr>
          </a:p>
        </p:txBody>
      </p:sp>
      <p:sp>
        <p:nvSpPr>
          <p:cNvPr id="8" name="TextBox 7"/>
          <p:cNvSpPr txBox="1"/>
          <p:nvPr/>
        </p:nvSpPr>
        <p:spPr>
          <a:xfrm>
            <a:off x="249264" y="5968381"/>
            <a:ext cx="8928992" cy="615553"/>
          </a:xfrm>
          <a:prstGeom prst="rect">
            <a:avLst/>
          </a:prstGeom>
          <a:noFill/>
        </p:spPr>
        <p:txBody>
          <a:bodyPr wrap="square" rtlCol="0">
            <a:spAutoFit/>
          </a:bodyPr>
          <a:lstStyle/>
          <a:p>
            <a:pPr marL="342900" indent="-342900">
              <a:buFont typeface="Wingdings" panose="05000000000000000000" pitchFamily="2" charset="2"/>
              <a:buChar char="Ø"/>
            </a:pPr>
            <a:r>
              <a:rPr lang="en-US" sz="1400" i="1" dirty="0">
                <a:solidFill>
                  <a:srgbClr val="00040C"/>
                </a:solidFill>
                <a:latin typeface="Arial"/>
              </a:rPr>
              <a:t>Add a debt-to-income limit to the Reserve Bank’s macro-prudential toolkit, so long as benefits exceed costs.</a:t>
            </a:r>
            <a:r>
              <a:rPr lang="en-US" sz="2000" i="1" dirty="0" smtClean="0">
                <a:solidFill>
                  <a:srgbClr val="00040C"/>
                </a:solidFill>
                <a:latin typeface="Arial"/>
              </a:rPr>
              <a:t>    </a:t>
            </a:r>
            <a:endParaRPr lang="en-GB" dirty="0">
              <a:solidFill>
                <a:srgbClr val="727272"/>
              </a:solidFill>
            </a:endParaRPr>
          </a:p>
        </p:txBody>
      </p:sp>
    </p:spTree>
    <p:extLst>
      <p:ext uri="{BB962C8B-B14F-4D97-AF65-F5344CB8AC3E}">
        <p14:creationId xmlns:p14="http://schemas.microsoft.com/office/powerpoint/2010/main" val="13401701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ECC21D3F-8F1A-49C5-AD48-E60BC70EEBCB}" type="slidenum">
              <a:rPr lang="en-GB" smtClean="0"/>
              <a:pPr/>
              <a:t>17</a:t>
            </a:fld>
            <a:endParaRPr lang="en-GB" dirty="0"/>
          </a:p>
        </p:txBody>
      </p:sp>
      <p:sp>
        <p:nvSpPr>
          <p:cNvPr id="4" name="Title 3"/>
          <p:cNvSpPr>
            <a:spLocks noGrp="1"/>
          </p:cNvSpPr>
          <p:nvPr>
            <p:ph type="title"/>
          </p:nvPr>
        </p:nvSpPr>
        <p:spPr/>
        <p:txBody>
          <a:bodyPr/>
          <a:lstStyle/>
          <a:p>
            <a:pPr algn="ctr"/>
            <a:r>
              <a:rPr lang="en-US" sz="2800" dirty="0">
                <a:solidFill>
                  <a:srgbClr val="00040C"/>
                </a:solidFill>
              </a:rPr>
              <a:t>GHG emissions per capita are high</a:t>
            </a:r>
            <a:endParaRPr lang="en-GB" sz="2800" dirty="0">
              <a:solidFill>
                <a:srgbClr val="00040C"/>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556792"/>
            <a:ext cx="8280920" cy="3528392"/>
          </a:xfrm>
          <a:prstGeom prst="rect">
            <a:avLst/>
          </a:prstGeom>
        </p:spPr>
      </p:pic>
      <p:sp>
        <p:nvSpPr>
          <p:cNvPr id="6" name="TextBox 5"/>
          <p:cNvSpPr txBox="1"/>
          <p:nvPr/>
        </p:nvSpPr>
        <p:spPr>
          <a:xfrm>
            <a:off x="395534" y="5168225"/>
            <a:ext cx="7320873" cy="276999"/>
          </a:xfrm>
          <a:prstGeom prst="rect">
            <a:avLst/>
          </a:prstGeom>
          <a:noFill/>
        </p:spPr>
        <p:txBody>
          <a:bodyPr wrap="square" rtlCol="0">
            <a:spAutoFit/>
          </a:bodyPr>
          <a:lstStyle/>
          <a:p>
            <a:r>
              <a:rPr lang="fr-FR" sz="1200" dirty="0">
                <a:solidFill>
                  <a:srgbClr val="00040C"/>
                </a:solidFill>
                <a:latin typeface="Arial"/>
              </a:rPr>
              <a:t>Source: OECD (2017), OECD </a:t>
            </a:r>
            <a:r>
              <a:rPr lang="fr-FR" sz="1200" dirty="0" err="1">
                <a:solidFill>
                  <a:srgbClr val="00040C"/>
                </a:solidFill>
                <a:latin typeface="Arial"/>
              </a:rPr>
              <a:t>Environment</a:t>
            </a:r>
            <a:r>
              <a:rPr lang="fr-FR" sz="1200" dirty="0">
                <a:solidFill>
                  <a:srgbClr val="00040C"/>
                </a:solidFill>
                <a:latin typeface="Arial"/>
              </a:rPr>
              <a:t> </a:t>
            </a:r>
            <a:r>
              <a:rPr lang="fr-FR" sz="1200" dirty="0" err="1">
                <a:solidFill>
                  <a:srgbClr val="00040C"/>
                </a:solidFill>
                <a:latin typeface="Arial"/>
              </a:rPr>
              <a:t>Statistics</a:t>
            </a:r>
            <a:r>
              <a:rPr lang="fr-FR" sz="1200" dirty="0">
                <a:solidFill>
                  <a:srgbClr val="00040C"/>
                </a:solidFill>
                <a:latin typeface="Arial"/>
              </a:rPr>
              <a:t> </a:t>
            </a:r>
            <a:r>
              <a:rPr lang="fr-FR" sz="1200" dirty="0" err="1">
                <a:solidFill>
                  <a:srgbClr val="00040C"/>
                </a:solidFill>
                <a:latin typeface="Arial"/>
              </a:rPr>
              <a:t>database</a:t>
            </a:r>
            <a:r>
              <a:rPr lang="fr-FR" sz="1200" dirty="0">
                <a:solidFill>
                  <a:srgbClr val="00040C"/>
                </a:solidFill>
                <a:latin typeface="Arial"/>
              </a:rPr>
              <a:t>.</a:t>
            </a:r>
            <a:endParaRPr lang="en-GB" sz="1200" dirty="0">
              <a:solidFill>
                <a:srgbClr val="00040C"/>
              </a:solidFill>
              <a:latin typeface="Arial"/>
            </a:endParaRPr>
          </a:p>
        </p:txBody>
      </p:sp>
      <p:sp>
        <p:nvSpPr>
          <p:cNvPr id="7" name="TextBox 6"/>
          <p:cNvSpPr txBox="1"/>
          <p:nvPr/>
        </p:nvSpPr>
        <p:spPr>
          <a:xfrm>
            <a:off x="215516" y="5445224"/>
            <a:ext cx="8460940" cy="1046440"/>
          </a:xfrm>
          <a:prstGeom prst="rect">
            <a:avLst/>
          </a:prstGeom>
          <a:noFill/>
        </p:spPr>
        <p:txBody>
          <a:bodyPr wrap="square" rtlCol="0">
            <a:spAutoFit/>
          </a:bodyPr>
          <a:lstStyle/>
          <a:p>
            <a:pPr marL="342900" indent="-342900">
              <a:buFont typeface="Wingdings" panose="05000000000000000000" pitchFamily="2" charset="2"/>
              <a:buChar char="Ø"/>
            </a:pPr>
            <a:r>
              <a:rPr lang="en-US" sz="1400" i="1" dirty="0" smtClean="0">
                <a:solidFill>
                  <a:srgbClr val="00040C"/>
                </a:solidFill>
                <a:latin typeface="Arial"/>
              </a:rPr>
              <a:t>Increase the price of carbon to a level consistent with New Zealand’s intended transition to a low carbon economy. </a:t>
            </a:r>
          </a:p>
          <a:p>
            <a:pPr marL="342900" indent="-342900">
              <a:buFont typeface="Wingdings" panose="05000000000000000000" pitchFamily="2" charset="2"/>
              <a:buChar char="Ø"/>
            </a:pPr>
            <a:r>
              <a:rPr lang="en-US" sz="1400" i="1" dirty="0" smtClean="0">
                <a:solidFill>
                  <a:srgbClr val="00040C"/>
                </a:solidFill>
                <a:latin typeface="Arial"/>
              </a:rPr>
              <a:t>Adopt alternative pricing or regulatory measures to reduce regulatory emissions.</a:t>
            </a:r>
          </a:p>
          <a:p>
            <a:pPr marL="342900" indent="-342900">
              <a:buFont typeface="Wingdings" panose="05000000000000000000" pitchFamily="2" charset="2"/>
              <a:buChar char="Ø"/>
            </a:pPr>
            <a:r>
              <a:rPr lang="en-US" sz="1400" i="1" dirty="0" smtClean="0">
                <a:solidFill>
                  <a:srgbClr val="00040C"/>
                </a:solidFill>
                <a:latin typeface="Arial"/>
              </a:rPr>
              <a:t>Support research in new mitigation technologies, especially for farming.</a:t>
            </a:r>
            <a:r>
              <a:rPr lang="en-US" sz="2000" i="1" dirty="0" smtClean="0">
                <a:solidFill>
                  <a:srgbClr val="00040C"/>
                </a:solidFill>
                <a:latin typeface="Arial"/>
              </a:rPr>
              <a:t>    </a:t>
            </a:r>
            <a:endParaRPr lang="en-GB" dirty="0">
              <a:solidFill>
                <a:srgbClr val="727272"/>
              </a:solidFill>
            </a:endParaRPr>
          </a:p>
        </p:txBody>
      </p:sp>
    </p:spTree>
    <p:extLst>
      <p:ext uri="{BB962C8B-B14F-4D97-AF65-F5344CB8AC3E}">
        <p14:creationId xmlns:p14="http://schemas.microsoft.com/office/powerpoint/2010/main" val="14504809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ECC21D3F-8F1A-49C5-AD48-E60BC70EEBCB}" type="slidenum">
              <a:rPr lang="en-GB" smtClean="0"/>
              <a:pPr/>
              <a:t>18</a:t>
            </a:fld>
            <a:endParaRPr lang="en-GB" dirty="0"/>
          </a:p>
        </p:txBody>
      </p:sp>
      <p:sp>
        <p:nvSpPr>
          <p:cNvPr id="4" name="Title 3"/>
          <p:cNvSpPr>
            <a:spLocks noGrp="1"/>
          </p:cNvSpPr>
          <p:nvPr>
            <p:ph type="title"/>
          </p:nvPr>
        </p:nvSpPr>
        <p:spPr>
          <a:xfrm>
            <a:off x="1080000" y="188640"/>
            <a:ext cx="7416000" cy="1022400"/>
          </a:xfrm>
        </p:spPr>
        <p:txBody>
          <a:bodyPr/>
          <a:lstStyle/>
          <a:p>
            <a:pPr algn="ctr"/>
            <a:r>
              <a:rPr lang="en-US" sz="2800" dirty="0">
                <a:solidFill>
                  <a:srgbClr val="00040C"/>
                </a:solidFill>
                <a:latin typeface="Arial" panose="020B0604020202020204" pitchFamily="34" charset="0"/>
                <a:cs typeface="Arial" panose="020B0604020202020204" pitchFamily="34" charset="0"/>
              </a:rPr>
              <a:t>Pollution from </a:t>
            </a:r>
            <a:r>
              <a:rPr lang="en-US" sz="2800" dirty="0" smtClean="0">
                <a:solidFill>
                  <a:srgbClr val="00040C"/>
                </a:solidFill>
                <a:latin typeface="Arial" panose="020B0604020202020204" pitchFamily="34" charset="0"/>
                <a:cs typeface="Arial" panose="020B0604020202020204" pitchFamily="34" charset="0"/>
              </a:rPr>
              <a:t>dairy farming </a:t>
            </a:r>
            <a:r>
              <a:rPr lang="en-US" sz="2800" dirty="0">
                <a:solidFill>
                  <a:srgbClr val="00040C"/>
                </a:solidFill>
                <a:latin typeface="Arial" panose="020B0604020202020204" pitchFamily="34" charset="0"/>
                <a:cs typeface="Arial" panose="020B0604020202020204" pitchFamily="34" charset="0"/>
              </a:rPr>
              <a:t>is reducing </a:t>
            </a:r>
            <a:r>
              <a:rPr lang="en-US" sz="2800" dirty="0" smtClean="0">
                <a:solidFill>
                  <a:srgbClr val="00040C"/>
                </a:solidFill>
                <a:latin typeface="Arial" panose="020B0604020202020204" pitchFamily="34" charset="0"/>
                <a:cs typeface="Arial" panose="020B0604020202020204" pitchFamily="34" charset="0"/>
              </a:rPr>
              <a:t/>
            </a:r>
            <a:br>
              <a:rPr lang="en-US" sz="2800" dirty="0" smtClean="0">
                <a:solidFill>
                  <a:srgbClr val="00040C"/>
                </a:solidFill>
                <a:latin typeface="Arial" panose="020B0604020202020204" pitchFamily="34" charset="0"/>
                <a:cs typeface="Arial" panose="020B0604020202020204" pitchFamily="34" charset="0"/>
              </a:rPr>
            </a:br>
            <a:r>
              <a:rPr lang="en-US" sz="2800" dirty="0" smtClean="0">
                <a:solidFill>
                  <a:srgbClr val="00040C"/>
                </a:solidFill>
                <a:latin typeface="Arial" panose="020B0604020202020204" pitchFamily="34" charset="0"/>
                <a:cs typeface="Arial" panose="020B0604020202020204" pitchFamily="34" charset="0"/>
              </a:rPr>
              <a:t>water </a:t>
            </a:r>
            <a:r>
              <a:rPr lang="en-US" sz="2800" dirty="0">
                <a:solidFill>
                  <a:srgbClr val="00040C"/>
                </a:solidFill>
                <a:latin typeface="Arial" panose="020B0604020202020204" pitchFamily="34" charset="0"/>
                <a:cs typeface="Arial" panose="020B0604020202020204" pitchFamily="34" charset="0"/>
              </a:rPr>
              <a:t>quality</a:t>
            </a:r>
            <a:endParaRPr lang="en-GB" sz="2800" dirty="0">
              <a:solidFill>
                <a:srgbClr val="00040C"/>
              </a:solidFill>
              <a:latin typeface="Arial" panose="020B0604020202020204" pitchFamily="34" charset="0"/>
              <a:cs typeface="Arial" panose="020B0604020202020204" pitchFamily="34" charset="0"/>
            </a:endParaRPr>
          </a:p>
        </p:txBody>
      </p:sp>
      <p:sp>
        <p:nvSpPr>
          <p:cNvPr id="6" name="TextBox 5"/>
          <p:cNvSpPr txBox="1"/>
          <p:nvPr/>
        </p:nvSpPr>
        <p:spPr>
          <a:xfrm>
            <a:off x="33549" y="5012558"/>
            <a:ext cx="9002947" cy="707886"/>
          </a:xfrm>
          <a:prstGeom prst="rect">
            <a:avLst/>
          </a:prstGeom>
          <a:noFill/>
        </p:spPr>
        <p:txBody>
          <a:bodyPr wrap="square" rtlCol="0">
            <a:spAutoFit/>
          </a:bodyPr>
          <a:lstStyle/>
          <a:p>
            <a:r>
              <a:rPr lang="en-US" sz="1000" dirty="0">
                <a:solidFill>
                  <a:srgbClr val="00040C"/>
                </a:solidFill>
                <a:latin typeface="+mj-lt"/>
              </a:rPr>
              <a:t>1. Kg of nitrogen per hectare of total agricultural land. The gross nitrogen balance calculates the difference between </a:t>
            </a:r>
            <a:r>
              <a:rPr lang="en-US" sz="1000" dirty="0" smtClean="0">
                <a:solidFill>
                  <a:srgbClr val="00040C"/>
                </a:solidFill>
                <a:latin typeface="+mj-lt"/>
              </a:rPr>
              <a:t>the </a:t>
            </a:r>
            <a:r>
              <a:rPr lang="en-US" sz="1000" dirty="0">
                <a:solidFill>
                  <a:srgbClr val="00040C"/>
                </a:solidFill>
                <a:latin typeface="+mj-lt"/>
              </a:rPr>
              <a:t>nitrogen inputs </a:t>
            </a:r>
            <a:r>
              <a:rPr lang="en-US" sz="1000" dirty="0" smtClean="0">
                <a:solidFill>
                  <a:srgbClr val="00040C"/>
                </a:solidFill>
                <a:latin typeface="+mj-lt"/>
              </a:rPr>
              <a:t>entering </a:t>
            </a:r>
            <a:r>
              <a:rPr lang="en-US" sz="1000" dirty="0">
                <a:solidFill>
                  <a:srgbClr val="00040C"/>
                </a:solidFill>
                <a:latin typeface="+mj-lt"/>
              </a:rPr>
              <a:t>a farming system (i.e. mainly livestock manure and </a:t>
            </a:r>
            <a:r>
              <a:rPr lang="en-US" sz="1000" dirty="0" err="1">
                <a:solidFill>
                  <a:srgbClr val="00040C"/>
                </a:solidFill>
                <a:latin typeface="+mj-lt"/>
              </a:rPr>
              <a:t>fertilisers</a:t>
            </a:r>
            <a:r>
              <a:rPr lang="en-US" sz="1000" dirty="0">
                <a:solidFill>
                  <a:srgbClr val="00040C"/>
                </a:solidFill>
                <a:latin typeface="+mj-lt"/>
              </a:rPr>
              <a:t>) and the nitrogen outputs </a:t>
            </a:r>
            <a:r>
              <a:rPr lang="en-US" sz="1000" dirty="0" smtClean="0">
                <a:solidFill>
                  <a:srgbClr val="00040C"/>
                </a:solidFill>
                <a:latin typeface="+mj-lt"/>
              </a:rPr>
              <a:t>leaving </a:t>
            </a:r>
            <a:r>
              <a:rPr lang="en-US" sz="1000" dirty="0">
                <a:solidFill>
                  <a:srgbClr val="00040C"/>
                </a:solidFill>
                <a:latin typeface="+mj-lt"/>
              </a:rPr>
              <a:t>the system (i.e. the uptake of nitrogen for crop and pasture production).</a:t>
            </a:r>
            <a:br>
              <a:rPr lang="en-US" sz="1000" dirty="0">
                <a:solidFill>
                  <a:srgbClr val="00040C"/>
                </a:solidFill>
                <a:latin typeface="+mj-lt"/>
              </a:rPr>
            </a:br>
            <a:r>
              <a:rPr lang="en-US" sz="1000" dirty="0" smtClean="0">
                <a:solidFill>
                  <a:srgbClr val="00040C"/>
                </a:solidFill>
                <a:latin typeface="+mj-lt"/>
              </a:rPr>
              <a:t>Source</a:t>
            </a:r>
            <a:r>
              <a:rPr lang="en-US" sz="1000" dirty="0">
                <a:solidFill>
                  <a:srgbClr val="00040C"/>
                </a:solidFill>
                <a:latin typeface="+mj-lt"/>
              </a:rPr>
              <a:t>: OECD/Eurostat </a:t>
            </a:r>
            <a:r>
              <a:rPr lang="en-US" sz="1000" dirty="0" err="1">
                <a:solidFill>
                  <a:srgbClr val="00040C"/>
                </a:solidFill>
                <a:latin typeface="+mj-lt"/>
              </a:rPr>
              <a:t>Agri</a:t>
            </a:r>
            <a:r>
              <a:rPr lang="en-US" sz="1000" dirty="0">
                <a:solidFill>
                  <a:srgbClr val="00040C"/>
                </a:solidFill>
                <a:latin typeface="+mj-lt"/>
              </a:rPr>
              <a:t>-Environmental Indicators Database; OECD </a:t>
            </a:r>
            <a:r>
              <a:rPr lang="en-US" sz="1000" dirty="0" err="1">
                <a:solidFill>
                  <a:srgbClr val="00040C"/>
                </a:solidFill>
                <a:latin typeface="+mj-lt"/>
              </a:rPr>
              <a:t>Aglink</a:t>
            </a:r>
            <a:r>
              <a:rPr lang="en-US" sz="1000" dirty="0">
                <a:solidFill>
                  <a:srgbClr val="00040C"/>
                </a:solidFill>
                <a:latin typeface="+mj-lt"/>
              </a:rPr>
              <a:t> database, www.agri-outlook.org; Statistics New Zealand; </a:t>
            </a:r>
            <a:r>
              <a:rPr lang="en-US" sz="1000" dirty="0" smtClean="0">
                <a:solidFill>
                  <a:srgbClr val="00040C"/>
                </a:solidFill>
                <a:latin typeface="+mj-lt"/>
              </a:rPr>
              <a:t>UK-Milk </a:t>
            </a:r>
            <a:r>
              <a:rPr lang="en-US" sz="1000" dirty="0">
                <a:solidFill>
                  <a:srgbClr val="00040C"/>
                </a:solidFill>
                <a:latin typeface="+mj-lt"/>
              </a:rPr>
              <a:t>Development Council - LTO NEDERLAND.</a:t>
            </a:r>
            <a:endParaRPr lang="en-GB" sz="1000" dirty="0">
              <a:solidFill>
                <a:srgbClr val="00040C"/>
              </a:solidFill>
              <a:latin typeface="+mj-lt"/>
            </a:endParaRPr>
          </a:p>
        </p:txBody>
      </p:sp>
      <p:sp>
        <p:nvSpPr>
          <p:cNvPr id="8" name="TextBox 7"/>
          <p:cNvSpPr txBox="1"/>
          <p:nvPr/>
        </p:nvSpPr>
        <p:spPr>
          <a:xfrm>
            <a:off x="38330" y="5753000"/>
            <a:ext cx="8460940" cy="615553"/>
          </a:xfrm>
          <a:prstGeom prst="rect">
            <a:avLst/>
          </a:prstGeom>
          <a:noFill/>
        </p:spPr>
        <p:txBody>
          <a:bodyPr wrap="square" rtlCol="0">
            <a:spAutoFit/>
          </a:bodyPr>
          <a:lstStyle/>
          <a:p>
            <a:pPr marL="342900" indent="-342900">
              <a:buFont typeface="Wingdings" panose="05000000000000000000" pitchFamily="2" charset="2"/>
              <a:buChar char="Ø"/>
            </a:pPr>
            <a:r>
              <a:rPr lang="en-US" sz="1400" i="1" dirty="0" smtClean="0">
                <a:solidFill>
                  <a:srgbClr val="00040C"/>
                </a:solidFill>
                <a:latin typeface="Arial"/>
              </a:rPr>
              <a:t>Introduce pollution charges or cap-and-trade measures.  </a:t>
            </a:r>
          </a:p>
          <a:p>
            <a:pPr marL="342900" indent="-342900">
              <a:buFont typeface="Wingdings" panose="05000000000000000000" pitchFamily="2" charset="2"/>
              <a:buChar char="Ø"/>
            </a:pPr>
            <a:r>
              <a:rPr lang="en-US" sz="1400" i="1" dirty="0" smtClean="0">
                <a:solidFill>
                  <a:srgbClr val="00040C"/>
                </a:solidFill>
                <a:latin typeface="Arial"/>
              </a:rPr>
              <a:t>Expand water trading and pricing to ensure scarce water goes to its best use.</a:t>
            </a:r>
            <a:r>
              <a:rPr lang="en-US" sz="2000" i="1" dirty="0" smtClean="0">
                <a:solidFill>
                  <a:srgbClr val="00040C"/>
                </a:solidFill>
                <a:latin typeface="Arial"/>
              </a:rPr>
              <a:t>    </a:t>
            </a:r>
            <a:endParaRPr lang="en-GB" dirty="0">
              <a:solidFill>
                <a:srgbClr val="727272"/>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4339" y="1412776"/>
            <a:ext cx="8681365" cy="3528392"/>
          </a:xfrm>
          <a:prstGeom prst="rect">
            <a:avLst/>
          </a:prstGeom>
        </p:spPr>
      </p:pic>
    </p:spTree>
    <p:extLst>
      <p:ext uri="{BB962C8B-B14F-4D97-AF65-F5344CB8AC3E}">
        <p14:creationId xmlns:p14="http://schemas.microsoft.com/office/powerpoint/2010/main" val="22229347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80000" y="116632"/>
            <a:ext cx="7668000" cy="1175176"/>
          </a:xfrm>
        </p:spPr>
        <p:txBody>
          <a:bodyPr/>
          <a:lstStyle/>
          <a:p>
            <a:pPr algn="ctr"/>
            <a:r>
              <a:rPr lang="en-GB" sz="2800" dirty="0" smtClean="0">
                <a:solidFill>
                  <a:srgbClr val="00040C"/>
                </a:solidFill>
              </a:rPr>
              <a:t>Other key recommendations to make growth more sustainable and greener</a:t>
            </a:r>
            <a:endParaRPr lang="en-GB" sz="2800" dirty="0">
              <a:solidFill>
                <a:srgbClr val="00040C"/>
              </a:solidFill>
            </a:endParaRPr>
          </a:p>
        </p:txBody>
      </p:sp>
      <p:sp>
        <p:nvSpPr>
          <p:cNvPr id="12" name="TextBox 11"/>
          <p:cNvSpPr txBox="1"/>
          <p:nvPr/>
        </p:nvSpPr>
        <p:spPr>
          <a:xfrm>
            <a:off x="683568" y="1772816"/>
            <a:ext cx="7920000" cy="2769989"/>
          </a:xfrm>
          <a:prstGeom prst="rect">
            <a:avLst/>
          </a:prstGeom>
          <a:noFill/>
        </p:spPr>
        <p:txBody>
          <a:bodyPr wrap="square" rtlCol="0">
            <a:spAutoFit/>
          </a:bodyPr>
          <a:lstStyle/>
          <a:p>
            <a:pPr marL="285750" indent="-285750">
              <a:spcAft>
                <a:spcPts val="1800"/>
              </a:spcAft>
              <a:buFont typeface="Courier New" panose="02070309020205020404" pitchFamily="49" charset="0"/>
              <a:buChar char="o"/>
            </a:pPr>
            <a:r>
              <a:rPr lang="en-GB" dirty="0" smtClean="0">
                <a:solidFill>
                  <a:srgbClr val="00040C"/>
                </a:solidFill>
                <a:latin typeface="Arial"/>
              </a:rPr>
              <a:t>Gradually reduce net public debt in line with the government’s fiscal strategy</a:t>
            </a:r>
            <a:r>
              <a:rPr lang="en-US" dirty="0" smtClean="0">
                <a:solidFill>
                  <a:srgbClr val="00040C"/>
                </a:solidFill>
                <a:latin typeface="Arial"/>
              </a:rPr>
              <a:t>. Increase spending that enhances well-being and reduces taxes within the constraints of this strategy.  </a:t>
            </a:r>
          </a:p>
          <a:p>
            <a:pPr marL="285750" indent="-285750">
              <a:spcAft>
                <a:spcPts val="1800"/>
              </a:spcAft>
              <a:buFont typeface="Courier New" panose="02070309020205020404" pitchFamily="49" charset="0"/>
              <a:buChar char="o"/>
            </a:pPr>
            <a:r>
              <a:rPr lang="en-US" dirty="0" smtClean="0">
                <a:solidFill>
                  <a:srgbClr val="00040C"/>
                </a:solidFill>
                <a:latin typeface="Arial"/>
              </a:rPr>
              <a:t>Bring forward the planned increase in the age of eligibility for public pensions, lengthen the transition period, and then index the pension age to life expectancy.</a:t>
            </a:r>
          </a:p>
          <a:p>
            <a:pPr marL="285750" indent="-285750">
              <a:spcAft>
                <a:spcPts val="1800"/>
              </a:spcAft>
              <a:buFont typeface="Courier New" panose="02070309020205020404" pitchFamily="49" charset="0"/>
              <a:buChar char="o"/>
            </a:pPr>
            <a:r>
              <a:rPr lang="en-US" dirty="0" smtClean="0">
                <a:solidFill>
                  <a:srgbClr val="00040C"/>
                </a:solidFill>
                <a:latin typeface="Arial"/>
              </a:rPr>
              <a:t>Intensify the protection of threatened species by continuing to develop a National Policy Statement on biodiversity. </a:t>
            </a:r>
            <a:endParaRPr lang="en-GB" dirty="0">
              <a:solidFill>
                <a:srgbClr val="00040C"/>
              </a:solidFill>
              <a:latin typeface="Arial"/>
            </a:endParaRPr>
          </a:p>
        </p:txBody>
      </p:sp>
      <p:sp>
        <p:nvSpPr>
          <p:cNvPr id="2" name="Slide Number Placeholder 1"/>
          <p:cNvSpPr>
            <a:spLocks noGrp="1"/>
          </p:cNvSpPr>
          <p:nvPr>
            <p:ph type="sldNum" sz="quarter" idx="12"/>
          </p:nvPr>
        </p:nvSpPr>
        <p:spPr/>
        <p:txBody>
          <a:bodyPr/>
          <a:lstStyle/>
          <a:p>
            <a:fld id="{ECC21D3F-8F1A-49C5-AD48-E60BC70EEBCB}" type="slidenum">
              <a:rPr lang="en-GB" smtClean="0">
                <a:solidFill>
                  <a:prstClr val="white"/>
                </a:solidFill>
              </a:rPr>
              <a:pPr/>
              <a:t>19</a:t>
            </a:fld>
            <a:endParaRPr lang="en-GB" dirty="0">
              <a:solidFill>
                <a:prstClr val="white"/>
              </a:solidFill>
            </a:endParaRPr>
          </a:p>
        </p:txBody>
      </p:sp>
    </p:spTree>
    <p:extLst>
      <p:ext uri="{BB962C8B-B14F-4D97-AF65-F5344CB8AC3E}">
        <p14:creationId xmlns:p14="http://schemas.microsoft.com/office/powerpoint/2010/main" val="42049663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000" y="237600"/>
            <a:ext cx="7740472" cy="1175176"/>
          </a:xfrm>
        </p:spPr>
        <p:txBody>
          <a:bodyPr/>
          <a:lstStyle/>
          <a:p>
            <a:pPr algn="ctr"/>
            <a:r>
              <a:rPr lang="en-GB" sz="2800" dirty="0" smtClean="0">
                <a:solidFill>
                  <a:srgbClr val="00040C"/>
                </a:solidFill>
              </a:rPr>
              <a:t>Well-being is high</a:t>
            </a:r>
            <a:endParaRPr lang="en-GB" sz="1600" dirty="0">
              <a:solidFill>
                <a:srgbClr val="00040C"/>
              </a:solidFill>
            </a:endParaRPr>
          </a:p>
        </p:txBody>
      </p:sp>
      <p:sp>
        <p:nvSpPr>
          <p:cNvPr id="3" name="Slide Number Placeholder 2"/>
          <p:cNvSpPr>
            <a:spLocks noGrp="1"/>
          </p:cNvSpPr>
          <p:nvPr>
            <p:ph type="sldNum" sz="quarter" idx="12"/>
          </p:nvPr>
        </p:nvSpPr>
        <p:spPr/>
        <p:txBody>
          <a:bodyPr/>
          <a:lstStyle/>
          <a:p>
            <a:fld id="{ECC21D3F-8F1A-49C5-AD48-E60BC70EEBCB}" type="slidenum">
              <a:rPr lang="en-GB" smtClean="0">
                <a:solidFill>
                  <a:prstClr val="white"/>
                </a:solidFill>
              </a:rPr>
              <a:pPr/>
              <a:t>2</a:t>
            </a:fld>
            <a:endParaRPr lang="en-GB" dirty="0">
              <a:solidFill>
                <a:prstClr val="white"/>
              </a:solidFill>
            </a:endParaRPr>
          </a:p>
        </p:txBody>
      </p:sp>
      <p:sp>
        <p:nvSpPr>
          <p:cNvPr id="10" name="TextBox 9"/>
          <p:cNvSpPr txBox="1"/>
          <p:nvPr/>
        </p:nvSpPr>
        <p:spPr>
          <a:xfrm>
            <a:off x="231675" y="5949280"/>
            <a:ext cx="5373587" cy="461665"/>
          </a:xfrm>
          <a:prstGeom prst="rect">
            <a:avLst/>
          </a:prstGeom>
          <a:noFill/>
        </p:spPr>
        <p:txBody>
          <a:bodyPr wrap="none" rtlCol="0">
            <a:spAutoFit/>
          </a:bodyPr>
          <a:lstStyle/>
          <a:p>
            <a:r>
              <a:rPr lang="en-US" sz="1200" dirty="0" smtClean="0">
                <a:solidFill>
                  <a:srgbClr val="00040C"/>
                </a:solidFill>
                <a:latin typeface="Arial"/>
              </a:rPr>
              <a:t/>
            </a:r>
            <a:br>
              <a:rPr lang="en-US" sz="1200" dirty="0" smtClean="0">
                <a:solidFill>
                  <a:srgbClr val="00040C"/>
                </a:solidFill>
                <a:latin typeface="Arial"/>
              </a:rPr>
            </a:br>
            <a:r>
              <a:rPr lang="en-US" sz="1200" dirty="0">
                <a:solidFill>
                  <a:srgbClr val="00040C"/>
                </a:solidFill>
                <a:latin typeface="Arial"/>
              </a:rPr>
              <a:t>Source: OECD (2016), OECD Better Life Index, www.oecdbetterlifeindex.org.</a:t>
            </a:r>
            <a:endParaRPr lang="en-US" sz="1200" i="1" dirty="0">
              <a:solidFill>
                <a:srgbClr val="00040C"/>
              </a:solidFill>
              <a:latin typeface="Aria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1675" y="1556792"/>
            <a:ext cx="8516789" cy="4176464"/>
          </a:xfrm>
          <a:prstGeom prst="rect">
            <a:avLst/>
          </a:prstGeom>
        </p:spPr>
      </p:pic>
    </p:spTree>
    <p:extLst>
      <p:ext uri="{BB962C8B-B14F-4D97-AF65-F5344CB8AC3E}">
        <p14:creationId xmlns:p14="http://schemas.microsoft.com/office/powerpoint/2010/main" val="15758984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FCE284C4-5ED1-4D6C-B7CC-2049C3062C5E}" type="slidenum">
              <a:rPr lang="en-GB" smtClean="0">
                <a:solidFill>
                  <a:prstClr val="white"/>
                </a:solidFill>
              </a:rPr>
              <a:pPr/>
              <a:t>20</a:t>
            </a:fld>
            <a:endParaRPr lang="en-GB" dirty="0">
              <a:solidFill>
                <a:prstClr val="white"/>
              </a:solidFill>
            </a:endParaRPr>
          </a:p>
        </p:txBody>
      </p:sp>
      <p:sp>
        <p:nvSpPr>
          <p:cNvPr id="9" name="Rectangle 8"/>
          <p:cNvSpPr/>
          <p:nvPr/>
        </p:nvSpPr>
        <p:spPr>
          <a:xfrm>
            <a:off x="333802" y="2554540"/>
            <a:ext cx="8568952" cy="707886"/>
          </a:xfrm>
          <a:prstGeom prst="rect">
            <a:avLst/>
          </a:prstGeom>
        </p:spPr>
        <p:txBody>
          <a:bodyPr wrap="square">
            <a:spAutoFit/>
          </a:bodyPr>
          <a:lstStyle/>
          <a:p>
            <a:pPr algn="ctr">
              <a:defRPr/>
            </a:pPr>
            <a:r>
              <a:rPr lang="en-US" sz="4000" b="1" dirty="0" smtClean="0">
                <a:solidFill>
                  <a:srgbClr val="006299"/>
                </a:solidFill>
                <a:latin typeface="Arial"/>
              </a:rPr>
              <a:t>Increasing productivity</a:t>
            </a:r>
          </a:p>
        </p:txBody>
      </p:sp>
    </p:spTree>
    <p:extLst>
      <p:ext uri="{BB962C8B-B14F-4D97-AF65-F5344CB8AC3E}">
        <p14:creationId xmlns:p14="http://schemas.microsoft.com/office/powerpoint/2010/main" val="28309412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000" y="237600"/>
            <a:ext cx="7740472" cy="1175176"/>
          </a:xfrm>
        </p:spPr>
        <p:txBody>
          <a:bodyPr/>
          <a:lstStyle/>
          <a:p>
            <a:pPr algn="ctr"/>
            <a:r>
              <a:rPr lang="en-GB" sz="2800" dirty="0">
                <a:solidFill>
                  <a:srgbClr val="00040C"/>
                </a:solidFill>
              </a:rPr>
              <a:t>Inward FDI is </a:t>
            </a:r>
            <a:r>
              <a:rPr lang="en-GB" sz="2800" dirty="0" smtClean="0">
                <a:solidFill>
                  <a:srgbClr val="00040C"/>
                </a:solidFill>
              </a:rPr>
              <a:t>low for a small country</a:t>
            </a:r>
            <a:br>
              <a:rPr lang="en-GB" sz="2800" dirty="0" smtClean="0">
                <a:solidFill>
                  <a:srgbClr val="00040C"/>
                </a:solidFill>
              </a:rPr>
            </a:br>
            <a:r>
              <a:rPr lang="en-US" sz="1600" dirty="0">
                <a:solidFill>
                  <a:srgbClr val="00040C"/>
                </a:solidFill>
              </a:rPr>
              <a:t>As a percentage of GDP, 2016 or latest available data</a:t>
            </a:r>
            <a:endParaRPr lang="en-GB" sz="1600" dirty="0">
              <a:solidFill>
                <a:srgbClr val="00040C"/>
              </a:solidFill>
            </a:endParaRPr>
          </a:p>
        </p:txBody>
      </p:sp>
      <p:sp>
        <p:nvSpPr>
          <p:cNvPr id="3" name="Slide Number Placeholder 2"/>
          <p:cNvSpPr>
            <a:spLocks noGrp="1"/>
          </p:cNvSpPr>
          <p:nvPr>
            <p:ph type="sldNum" sz="quarter" idx="12"/>
          </p:nvPr>
        </p:nvSpPr>
        <p:spPr/>
        <p:txBody>
          <a:bodyPr/>
          <a:lstStyle/>
          <a:p>
            <a:fld id="{ECC21D3F-8F1A-49C5-AD48-E60BC70EEBCB}" type="slidenum">
              <a:rPr lang="en-GB" smtClean="0">
                <a:solidFill>
                  <a:prstClr val="white"/>
                </a:solidFill>
              </a:rPr>
              <a:pPr/>
              <a:t>21</a:t>
            </a:fld>
            <a:endParaRPr lang="en-GB" dirty="0">
              <a:solidFill>
                <a:prstClr val="white"/>
              </a:solidFill>
            </a:endParaRPr>
          </a:p>
        </p:txBody>
      </p:sp>
      <p:sp>
        <p:nvSpPr>
          <p:cNvPr id="10" name="TextBox 9"/>
          <p:cNvSpPr txBox="1"/>
          <p:nvPr/>
        </p:nvSpPr>
        <p:spPr>
          <a:xfrm>
            <a:off x="94223" y="5362498"/>
            <a:ext cx="3762568" cy="461665"/>
          </a:xfrm>
          <a:prstGeom prst="rect">
            <a:avLst/>
          </a:prstGeom>
          <a:noFill/>
        </p:spPr>
        <p:txBody>
          <a:bodyPr wrap="none" rtlCol="0">
            <a:spAutoFit/>
          </a:bodyPr>
          <a:lstStyle/>
          <a:p>
            <a:r>
              <a:rPr lang="en-US" sz="1200" dirty="0" smtClean="0">
                <a:solidFill>
                  <a:srgbClr val="00040C"/>
                </a:solidFill>
                <a:latin typeface="Arial"/>
              </a:rPr>
              <a:t/>
            </a:r>
            <a:br>
              <a:rPr lang="en-US" sz="1200" dirty="0" smtClean="0">
                <a:solidFill>
                  <a:srgbClr val="00040C"/>
                </a:solidFill>
                <a:latin typeface="Arial"/>
              </a:rPr>
            </a:br>
            <a:r>
              <a:rPr lang="en-US" sz="1200" dirty="0" smtClean="0">
                <a:solidFill>
                  <a:srgbClr val="00040C"/>
                </a:solidFill>
                <a:latin typeface="Arial"/>
              </a:rPr>
              <a:t>Source</a:t>
            </a:r>
            <a:r>
              <a:rPr lang="en-US" sz="1200" dirty="0">
                <a:solidFill>
                  <a:srgbClr val="00040C"/>
                </a:solidFill>
                <a:latin typeface="Arial"/>
              </a:rPr>
              <a:t>: OECD, Foreign Direct Investment database.</a:t>
            </a:r>
            <a:endParaRPr lang="en-US" sz="1200" i="1" dirty="0">
              <a:solidFill>
                <a:srgbClr val="00040C"/>
              </a:solidFill>
              <a:latin typeface="Aria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1556792"/>
            <a:ext cx="7776864" cy="4036538"/>
          </a:xfrm>
          <a:prstGeom prst="rect">
            <a:avLst/>
          </a:prstGeom>
        </p:spPr>
      </p:pic>
      <p:sp>
        <p:nvSpPr>
          <p:cNvPr id="6" name="TextBox 5"/>
          <p:cNvSpPr txBox="1"/>
          <p:nvPr/>
        </p:nvSpPr>
        <p:spPr>
          <a:xfrm>
            <a:off x="107504" y="5949280"/>
            <a:ext cx="8460940" cy="615553"/>
          </a:xfrm>
          <a:prstGeom prst="rect">
            <a:avLst/>
          </a:prstGeom>
          <a:noFill/>
        </p:spPr>
        <p:txBody>
          <a:bodyPr wrap="square" rtlCol="0">
            <a:spAutoFit/>
          </a:bodyPr>
          <a:lstStyle/>
          <a:p>
            <a:pPr marL="342900" indent="-342900">
              <a:buFont typeface="Wingdings" panose="05000000000000000000" pitchFamily="2" charset="2"/>
              <a:buChar char="Ø"/>
            </a:pPr>
            <a:r>
              <a:rPr lang="en-US" sz="1400" i="1" dirty="0" smtClean="0">
                <a:solidFill>
                  <a:srgbClr val="00040C"/>
                </a:solidFill>
                <a:latin typeface="Arial"/>
              </a:rPr>
              <a:t>Progressively narrow screening of foreign direct investment.  </a:t>
            </a:r>
          </a:p>
          <a:p>
            <a:pPr marL="342900" indent="-342900">
              <a:buFont typeface="Wingdings" panose="05000000000000000000" pitchFamily="2" charset="2"/>
              <a:buChar char="Ø"/>
            </a:pPr>
            <a:r>
              <a:rPr lang="en-US" sz="1400" i="1" dirty="0" smtClean="0">
                <a:solidFill>
                  <a:srgbClr val="00040C"/>
                </a:solidFill>
                <a:latin typeface="Arial"/>
              </a:rPr>
              <a:t>Continue to reduce compliance costs  and boost predictability for investors. </a:t>
            </a:r>
            <a:r>
              <a:rPr lang="en-US" sz="2000" i="1" dirty="0" smtClean="0">
                <a:solidFill>
                  <a:srgbClr val="00040C"/>
                </a:solidFill>
                <a:latin typeface="Arial"/>
              </a:rPr>
              <a:t>    </a:t>
            </a:r>
            <a:endParaRPr lang="en-GB" dirty="0">
              <a:solidFill>
                <a:srgbClr val="727272"/>
              </a:solidFill>
            </a:endParaRPr>
          </a:p>
        </p:txBody>
      </p:sp>
    </p:spTree>
    <p:extLst>
      <p:ext uri="{BB962C8B-B14F-4D97-AF65-F5344CB8AC3E}">
        <p14:creationId xmlns:p14="http://schemas.microsoft.com/office/powerpoint/2010/main" val="19849880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000" y="237600"/>
            <a:ext cx="7740472" cy="1175176"/>
          </a:xfrm>
        </p:spPr>
        <p:txBody>
          <a:bodyPr/>
          <a:lstStyle/>
          <a:p>
            <a:pPr algn="ctr"/>
            <a:r>
              <a:rPr lang="en-US" sz="2800" dirty="0">
                <a:solidFill>
                  <a:srgbClr val="00040C"/>
                </a:solidFill>
              </a:rPr>
              <a:t>The effective marginal corporate tax rate is high</a:t>
            </a:r>
            <a:endParaRPr lang="en-GB" sz="2800" dirty="0">
              <a:solidFill>
                <a:srgbClr val="00040C"/>
              </a:solidFill>
            </a:endParaRPr>
          </a:p>
        </p:txBody>
      </p:sp>
      <p:sp>
        <p:nvSpPr>
          <p:cNvPr id="3" name="Slide Number Placeholder 2"/>
          <p:cNvSpPr>
            <a:spLocks noGrp="1"/>
          </p:cNvSpPr>
          <p:nvPr>
            <p:ph type="sldNum" sz="quarter" idx="12"/>
          </p:nvPr>
        </p:nvSpPr>
        <p:spPr/>
        <p:txBody>
          <a:bodyPr/>
          <a:lstStyle/>
          <a:p>
            <a:fld id="{ECC21D3F-8F1A-49C5-AD48-E60BC70EEBCB}" type="slidenum">
              <a:rPr lang="en-GB" smtClean="0">
                <a:solidFill>
                  <a:prstClr val="white"/>
                </a:solidFill>
              </a:rPr>
              <a:pPr/>
              <a:t>22</a:t>
            </a:fld>
            <a:endParaRPr lang="en-GB" dirty="0">
              <a:solidFill>
                <a:prstClr val="white"/>
              </a:solidFill>
            </a:endParaRPr>
          </a:p>
        </p:txBody>
      </p:sp>
      <p:sp>
        <p:nvSpPr>
          <p:cNvPr id="10" name="TextBox 9"/>
          <p:cNvSpPr txBox="1"/>
          <p:nvPr/>
        </p:nvSpPr>
        <p:spPr>
          <a:xfrm>
            <a:off x="371345" y="5672281"/>
            <a:ext cx="5294911" cy="276999"/>
          </a:xfrm>
          <a:prstGeom prst="rect">
            <a:avLst/>
          </a:prstGeom>
          <a:noFill/>
        </p:spPr>
        <p:txBody>
          <a:bodyPr wrap="none" rtlCol="0">
            <a:spAutoFit/>
          </a:bodyPr>
          <a:lstStyle/>
          <a:p>
            <a:r>
              <a:rPr lang="en-US" sz="1200" dirty="0" smtClean="0">
                <a:solidFill>
                  <a:srgbClr val="00040C"/>
                </a:solidFill>
                <a:latin typeface="Arial"/>
              </a:rPr>
              <a:t>Source</a:t>
            </a:r>
            <a:r>
              <a:rPr lang="en-US" sz="1200" dirty="0">
                <a:solidFill>
                  <a:srgbClr val="00040C"/>
                </a:solidFill>
                <a:latin typeface="Arial"/>
              </a:rPr>
              <a:t>: Oxford University Centre for Business Taxation, CBT tax database.</a:t>
            </a:r>
            <a:endParaRPr lang="en-US" sz="1200" i="1" dirty="0">
              <a:solidFill>
                <a:srgbClr val="00040C"/>
              </a:solidFill>
              <a:latin typeface="Aria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1674" y="1412776"/>
            <a:ext cx="8516790" cy="4104456"/>
          </a:xfrm>
          <a:prstGeom prst="rect">
            <a:avLst/>
          </a:prstGeom>
        </p:spPr>
      </p:pic>
      <p:sp>
        <p:nvSpPr>
          <p:cNvPr id="5" name="TextBox 5"/>
          <p:cNvSpPr txBox="1"/>
          <p:nvPr/>
        </p:nvSpPr>
        <p:spPr>
          <a:xfrm>
            <a:off x="107504" y="5949280"/>
            <a:ext cx="8460940" cy="615553"/>
          </a:xfrm>
          <a:prstGeom prst="rect">
            <a:avLst/>
          </a:prstGeom>
          <a:noFill/>
        </p:spPr>
        <p:txBody>
          <a:bodyPr wrap="square" rtlCol="0">
            <a:spAutoFit/>
          </a:bodyPr>
          <a:lstStyle/>
          <a:p>
            <a:pPr marL="342900" indent="-342900">
              <a:buFont typeface="Wingdings" panose="05000000000000000000" pitchFamily="2" charset="2"/>
              <a:buChar char="Ø"/>
            </a:pPr>
            <a:r>
              <a:rPr lang="en-US" sz="1400" i="1" dirty="0" smtClean="0">
                <a:solidFill>
                  <a:srgbClr val="00040C"/>
                </a:solidFill>
                <a:latin typeface="Arial"/>
              </a:rPr>
              <a:t>Undertake a tax review that considers corporate and personal income tax settings and potential new tax bases.  </a:t>
            </a:r>
            <a:r>
              <a:rPr lang="en-US" sz="2000" i="1" dirty="0" smtClean="0">
                <a:solidFill>
                  <a:srgbClr val="00040C"/>
                </a:solidFill>
                <a:latin typeface="Arial"/>
              </a:rPr>
              <a:t>    </a:t>
            </a:r>
            <a:endParaRPr lang="en-GB" dirty="0">
              <a:solidFill>
                <a:srgbClr val="727272"/>
              </a:solidFill>
            </a:endParaRPr>
          </a:p>
        </p:txBody>
      </p:sp>
    </p:spTree>
    <p:extLst>
      <p:ext uri="{BB962C8B-B14F-4D97-AF65-F5344CB8AC3E}">
        <p14:creationId xmlns:p14="http://schemas.microsoft.com/office/powerpoint/2010/main" val="26187233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116632"/>
            <a:ext cx="8172400" cy="1175176"/>
          </a:xfrm>
        </p:spPr>
        <p:txBody>
          <a:bodyPr/>
          <a:lstStyle/>
          <a:p>
            <a:pPr algn="ctr"/>
            <a:r>
              <a:rPr lang="en-US" sz="2800" dirty="0">
                <a:solidFill>
                  <a:srgbClr val="00040C"/>
                </a:solidFill>
              </a:rPr>
              <a:t>House prices have soared in Auckland, limiting agglomeration economies</a:t>
            </a:r>
            <a:endParaRPr lang="en-GB" sz="2800" dirty="0">
              <a:solidFill>
                <a:srgbClr val="00040C"/>
              </a:solidFill>
            </a:endParaRPr>
          </a:p>
        </p:txBody>
      </p:sp>
      <p:sp>
        <p:nvSpPr>
          <p:cNvPr id="3" name="Slide Number Placeholder 2"/>
          <p:cNvSpPr>
            <a:spLocks noGrp="1"/>
          </p:cNvSpPr>
          <p:nvPr>
            <p:ph type="sldNum" sz="quarter" idx="12"/>
          </p:nvPr>
        </p:nvSpPr>
        <p:spPr/>
        <p:txBody>
          <a:bodyPr/>
          <a:lstStyle/>
          <a:p>
            <a:fld id="{ECC21D3F-8F1A-49C5-AD48-E60BC70EEBCB}" type="slidenum">
              <a:rPr lang="en-GB" smtClean="0">
                <a:solidFill>
                  <a:prstClr val="white"/>
                </a:solidFill>
              </a:rPr>
              <a:pPr/>
              <a:t>23</a:t>
            </a:fld>
            <a:endParaRPr lang="en-GB" dirty="0">
              <a:solidFill>
                <a:prstClr val="white"/>
              </a:solidFill>
            </a:endParaRPr>
          </a:p>
        </p:txBody>
      </p:sp>
      <p:sp>
        <p:nvSpPr>
          <p:cNvPr id="10" name="TextBox 9"/>
          <p:cNvSpPr txBox="1"/>
          <p:nvPr/>
        </p:nvSpPr>
        <p:spPr>
          <a:xfrm>
            <a:off x="179512" y="5589240"/>
            <a:ext cx="3292889" cy="276999"/>
          </a:xfrm>
          <a:prstGeom prst="rect">
            <a:avLst/>
          </a:prstGeom>
          <a:noFill/>
        </p:spPr>
        <p:txBody>
          <a:bodyPr wrap="none" rtlCol="0">
            <a:spAutoFit/>
          </a:bodyPr>
          <a:lstStyle/>
          <a:p>
            <a:r>
              <a:rPr lang="en-US" sz="1200" dirty="0">
                <a:solidFill>
                  <a:srgbClr val="00040C"/>
                </a:solidFill>
                <a:latin typeface="Arial"/>
              </a:rPr>
              <a:t>S</a:t>
            </a:r>
            <a:r>
              <a:rPr lang="en-US" sz="1200" dirty="0" smtClean="0">
                <a:solidFill>
                  <a:srgbClr val="00040C"/>
                </a:solidFill>
                <a:latin typeface="Arial"/>
              </a:rPr>
              <a:t>ource</a:t>
            </a:r>
            <a:r>
              <a:rPr lang="en-US" sz="1200" dirty="0">
                <a:solidFill>
                  <a:srgbClr val="00040C"/>
                </a:solidFill>
                <a:latin typeface="Arial"/>
              </a:rPr>
              <a:t>: Real Estate Institute of New Zealand</a:t>
            </a:r>
            <a:r>
              <a:rPr lang="en-US" sz="1200" i="1" dirty="0" smtClean="0">
                <a:solidFill>
                  <a:srgbClr val="00040C"/>
                </a:solidFill>
                <a:latin typeface="Arial"/>
              </a:rPr>
              <a:t>.</a:t>
            </a:r>
            <a:endParaRPr lang="en-US" sz="1200" i="1" dirty="0">
              <a:solidFill>
                <a:srgbClr val="00040C"/>
              </a:solidFill>
              <a:latin typeface="Aria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1484784"/>
            <a:ext cx="8496944" cy="4104455"/>
          </a:xfrm>
          <a:prstGeom prst="rect">
            <a:avLst/>
          </a:prstGeom>
        </p:spPr>
      </p:pic>
      <p:sp>
        <p:nvSpPr>
          <p:cNvPr id="6" name="TextBox 5"/>
          <p:cNvSpPr txBox="1"/>
          <p:nvPr/>
        </p:nvSpPr>
        <p:spPr>
          <a:xfrm>
            <a:off x="107504" y="5949280"/>
            <a:ext cx="8460940" cy="830997"/>
          </a:xfrm>
          <a:prstGeom prst="rect">
            <a:avLst/>
          </a:prstGeom>
          <a:noFill/>
        </p:spPr>
        <p:txBody>
          <a:bodyPr wrap="square" rtlCol="0">
            <a:spAutoFit/>
          </a:bodyPr>
          <a:lstStyle/>
          <a:p>
            <a:pPr marL="342900" indent="-342900">
              <a:buFont typeface="Wingdings" panose="05000000000000000000" pitchFamily="2" charset="2"/>
              <a:buChar char="Ø"/>
            </a:pPr>
            <a:r>
              <a:rPr lang="en-US" sz="1400" i="1" dirty="0" smtClean="0">
                <a:solidFill>
                  <a:srgbClr val="00040C"/>
                </a:solidFill>
                <a:latin typeface="Arial"/>
              </a:rPr>
              <a:t>Enhance councils’ incentives to accommodate growth, for example by sharing a tax base linked to local economic activity. </a:t>
            </a:r>
          </a:p>
          <a:p>
            <a:pPr marL="342900" indent="-342900">
              <a:buFont typeface="Wingdings" panose="05000000000000000000" pitchFamily="2" charset="2"/>
              <a:buChar char="Ø"/>
            </a:pPr>
            <a:r>
              <a:rPr lang="en-US" sz="1400" i="1" dirty="0" smtClean="0">
                <a:solidFill>
                  <a:srgbClr val="00040C"/>
                </a:solidFill>
                <a:latin typeface="Arial"/>
              </a:rPr>
              <a:t>Apply user charging more broadly for infrastructure, including congestion charging.  </a:t>
            </a:r>
            <a:r>
              <a:rPr lang="en-US" sz="2000" i="1" dirty="0" smtClean="0">
                <a:solidFill>
                  <a:srgbClr val="00040C"/>
                </a:solidFill>
                <a:latin typeface="Arial"/>
              </a:rPr>
              <a:t>    </a:t>
            </a:r>
            <a:endParaRPr lang="en-GB" dirty="0">
              <a:solidFill>
                <a:srgbClr val="727272"/>
              </a:solidFill>
            </a:endParaRPr>
          </a:p>
        </p:txBody>
      </p:sp>
    </p:spTree>
    <p:extLst>
      <p:ext uri="{BB962C8B-B14F-4D97-AF65-F5344CB8AC3E}">
        <p14:creationId xmlns:p14="http://schemas.microsoft.com/office/powerpoint/2010/main" val="35537227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37600"/>
            <a:ext cx="8172400" cy="1175176"/>
          </a:xfrm>
        </p:spPr>
        <p:txBody>
          <a:bodyPr/>
          <a:lstStyle/>
          <a:p>
            <a:pPr algn="ctr"/>
            <a:r>
              <a:rPr lang="en-GB" sz="2800" dirty="0" smtClean="0">
                <a:solidFill>
                  <a:srgbClr val="00040C"/>
                </a:solidFill>
              </a:rPr>
              <a:t>Expenditure on R&amp;D is low</a:t>
            </a:r>
            <a:br>
              <a:rPr lang="en-GB" sz="2800" dirty="0" smtClean="0">
                <a:solidFill>
                  <a:srgbClr val="00040C"/>
                </a:solidFill>
              </a:rPr>
            </a:br>
            <a:r>
              <a:rPr lang="en-US" sz="1600" dirty="0">
                <a:solidFill>
                  <a:srgbClr val="00040C"/>
                </a:solidFill>
              </a:rPr>
              <a:t>2015 or latest year available</a:t>
            </a:r>
            <a:endParaRPr lang="en-GB" sz="1600" dirty="0">
              <a:solidFill>
                <a:srgbClr val="00040C"/>
              </a:solidFill>
            </a:endParaRPr>
          </a:p>
        </p:txBody>
      </p:sp>
      <p:sp>
        <p:nvSpPr>
          <p:cNvPr id="3" name="Slide Number Placeholder 2"/>
          <p:cNvSpPr>
            <a:spLocks noGrp="1"/>
          </p:cNvSpPr>
          <p:nvPr>
            <p:ph type="sldNum" sz="quarter" idx="12"/>
          </p:nvPr>
        </p:nvSpPr>
        <p:spPr/>
        <p:txBody>
          <a:bodyPr/>
          <a:lstStyle/>
          <a:p>
            <a:fld id="{ECC21D3F-8F1A-49C5-AD48-E60BC70EEBCB}" type="slidenum">
              <a:rPr lang="en-GB" smtClean="0">
                <a:solidFill>
                  <a:prstClr val="white"/>
                </a:solidFill>
              </a:rPr>
              <a:pPr/>
              <a:t>24</a:t>
            </a:fld>
            <a:endParaRPr lang="en-GB" dirty="0">
              <a:solidFill>
                <a:prstClr val="white"/>
              </a:solidFill>
            </a:endParaRPr>
          </a:p>
        </p:txBody>
      </p:sp>
      <p:sp>
        <p:nvSpPr>
          <p:cNvPr id="10" name="TextBox 9"/>
          <p:cNvSpPr txBox="1"/>
          <p:nvPr/>
        </p:nvSpPr>
        <p:spPr>
          <a:xfrm>
            <a:off x="251520" y="5589240"/>
            <a:ext cx="7567521" cy="276999"/>
          </a:xfrm>
          <a:prstGeom prst="rect">
            <a:avLst/>
          </a:prstGeom>
          <a:noFill/>
        </p:spPr>
        <p:txBody>
          <a:bodyPr wrap="none" rtlCol="0">
            <a:spAutoFit/>
          </a:bodyPr>
          <a:lstStyle/>
          <a:p>
            <a:r>
              <a:rPr lang="en-US" sz="1200" dirty="0" smtClean="0">
                <a:solidFill>
                  <a:srgbClr val="00040C"/>
                </a:solidFill>
                <a:latin typeface="Arial"/>
              </a:rPr>
              <a:t>Source</a:t>
            </a:r>
            <a:r>
              <a:rPr lang="en-US" sz="1200" dirty="0">
                <a:solidFill>
                  <a:srgbClr val="00040C"/>
                </a:solidFill>
                <a:latin typeface="Arial"/>
              </a:rPr>
              <a:t>: Statistics New Zealand; OECD, Main Science and Technology Indicators database, http://oe.cd/msti</a:t>
            </a:r>
            <a:r>
              <a:rPr lang="en-US" sz="1200" i="1" dirty="0" smtClean="0">
                <a:solidFill>
                  <a:srgbClr val="00040C"/>
                </a:solidFill>
                <a:latin typeface="Arial"/>
              </a:rPr>
              <a:t>.</a:t>
            </a:r>
            <a:endParaRPr lang="en-US" sz="1200" i="1" dirty="0">
              <a:solidFill>
                <a:srgbClr val="00040C"/>
              </a:solidFill>
              <a:latin typeface="Aria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1412777"/>
            <a:ext cx="8064896" cy="4104456"/>
          </a:xfrm>
          <a:prstGeom prst="rect">
            <a:avLst/>
          </a:prstGeom>
        </p:spPr>
      </p:pic>
      <p:sp>
        <p:nvSpPr>
          <p:cNvPr id="6" name="TextBox 5"/>
          <p:cNvSpPr txBox="1"/>
          <p:nvPr/>
        </p:nvSpPr>
        <p:spPr>
          <a:xfrm>
            <a:off x="107504" y="5949280"/>
            <a:ext cx="8460940" cy="830997"/>
          </a:xfrm>
          <a:prstGeom prst="rect">
            <a:avLst/>
          </a:prstGeom>
          <a:noFill/>
        </p:spPr>
        <p:txBody>
          <a:bodyPr wrap="square" rtlCol="0">
            <a:spAutoFit/>
          </a:bodyPr>
          <a:lstStyle/>
          <a:p>
            <a:pPr marL="342900" indent="-342900">
              <a:buFont typeface="Wingdings" panose="05000000000000000000" pitchFamily="2" charset="2"/>
              <a:buChar char="Ø"/>
            </a:pPr>
            <a:r>
              <a:rPr lang="en-US" sz="1400" i="1" dirty="0" smtClean="0">
                <a:solidFill>
                  <a:srgbClr val="00040C"/>
                </a:solidFill>
                <a:latin typeface="Arial"/>
              </a:rPr>
              <a:t>Increase fiscal support for business research and development.  </a:t>
            </a:r>
          </a:p>
          <a:p>
            <a:pPr marL="342900" indent="-342900">
              <a:buFont typeface="Wingdings" panose="05000000000000000000" pitchFamily="2" charset="2"/>
              <a:buChar char="Ø"/>
            </a:pPr>
            <a:r>
              <a:rPr lang="en-US" sz="1400" i="1" dirty="0" smtClean="0">
                <a:solidFill>
                  <a:srgbClr val="00040C"/>
                </a:solidFill>
                <a:latin typeface="Arial"/>
              </a:rPr>
              <a:t>Maintain or increase long-term support for successful collaboration between research institutions and industry.  </a:t>
            </a:r>
            <a:r>
              <a:rPr lang="en-US" sz="2000" i="1" dirty="0" smtClean="0">
                <a:solidFill>
                  <a:srgbClr val="00040C"/>
                </a:solidFill>
                <a:latin typeface="Arial"/>
              </a:rPr>
              <a:t>    </a:t>
            </a:r>
            <a:endParaRPr lang="en-GB" dirty="0">
              <a:solidFill>
                <a:srgbClr val="727272"/>
              </a:solidFill>
            </a:endParaRPr>
          </a:p>
        </p:txBody>
      </p:sp>
    </p:spTree>
    <p:extLst>
      <p:ext uri="{BB962C8B-B14F-4D97-AF65-F5344CB8AC3E}">
        <p14:creationId xmlns:p14="http://schemas.microsoft.com/office/powerpoint/2010/main" val="16695318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80000" y="116632"/>
            <a:ext cx="7668000" cy="1175176"/>
          </a:xfrm>
        </p:spPr>
        <p:txBody>
          <a:bodyPr/>
          <a:lstStyle/>
          <a:p>
            <a:pPr algn="ctr"/>
            <a:r>
              <a:rPr lang="en-GB" sz="2800" dirty="0" smtClean="0">
                <a:solidFill>
                  <a:srgbClr val="00040C"/>
                </a:solidFill>
              </a:rPr>
              <a:t>Other key recommendations to increase productivity</a:t>
            </a:r>
            <a:endParaRPr lang="en-GB" sz="2800" dirty="0">
              <a:solidFill>
                <a:srgbClr val="00040C"/>
              </a:solidFill>
            </a:endParaRPr>
          </a:p>
        </p:txBody>
      </p:sp>
      <p:sp>
        <p:nvSpPr>
          <p:cNvPr id="12" name="TextBox 11"/>
          <p:cNvSpPr txBox="1"/>
          <p:nvPr/>
        </p:nvSpPr>
        <p:spPr>
          <a:xfrm>
            <a:off x="683568" y="1772816"/>
            <a:ext cx="7920000" cy="1708160"/>
          </a:xfrm>
          <a:prstGeom prst="rect">
            <a:avLst/>
          </a:prstGeom>
          <a:noFill/>
        </p:spPr>
        <p:txBody>
          <a:bodyPr wrap="square" rtlCol="0">
            <a:spAutoFit/>
          </a:bodyPr>
          <a:lstStyle/>
          <a:p>
            <a:pPr marL="285750" indent="-285750">
              <a:spcAft>
                <a:spcPts val="1800"/>
              </a:spcAft>
              <a:buFont typeface="Courier New" panose="02070309020205020404" pitchFamily="49" charset="0"/>
              <a:buChar char="o"/>
            </a:pPr>
            <a:r>
              <a:rPr lang="en-US" dirty="0" smtClean="0">
                <a:solidFill>
                  <a:srgbClr val="00040C"/>
                </a:solidFill>
                <a:latin typeface="Arial"/>
              </a:rPr>
              <a:t>To strengthen competition, consider refocusing competition law on the effects of potentially anti-competitive conduct, as opposed to its intent, and provide the Commerce Commission with the power and resources to undertake market studies.   </a:t>
            </a:r>
            <a:endParaRPr lang="en-GB" dirty="0">
              <a:solidFill>
                <a:srgbClr val="00040C"/>
              </a:solidFill>
              <a:latin typeface="Arial"/>
            </a:endParaRPr>
          </a:p>
          <a:p>
            <a:pPr marL="285750" indent="-285750">
              <a:spcAft>
                <a:spcPts val="1200"/>
              </a:spcAft>
              <a:buFont typeface="Courier New" panose="02070309020205020404" pitchFamily="49" charset="0"/>
              <a:buChar char="o"/>
            </a:pPr>
            <a:endParaRPr lang="en-GB" dirty="0">
              <a:solidFill>
                <a:srgbClr val="00040C"/>
              </a:solidFill>
              <a:latin typeface="Arial"/>
            </a:endParaRPr>
          </a:p>
        </p:txBody>
      </p:sp>
      <p:sp>
        <p:nvSpPr>
          <p:cNvPr id="2" name="Slide Number Placeholder 1"/>
          <p:cNvSpPr>
            <a:spLocks noGrp="1"/>
          </p:cNvSpPr>
          <p:nvPr>
            <p:ph type="sldNum" sz="quarter" idx="12"/>
          </p:nvPr>
        </p:nvSpPr>
        <p:spPr/>
        <p:txBody>
          <a:bodyPr/>
          <a:lstStyle/>
          <a:p>
            <a:fld id="{ECC21D3F-8F1A-49C5-AD48-E60BC70EEBCB}" type="slidenum">
              <a:rPr lang="en-GB" smtClean="0">
                <a:solidFill>
                  <a:prstClr val="white"/>
                </a:solidFill>
              </a:rPr>
              <a:pPr/>
              <a:t>25</a:t>
            </a:fld>
            <a:endParaRPr lang="en-GB" dirty="0">
              <a:solidFill>
                <a:prstClr val="white"/>
              </a:solidFill>
            </a:endParaRPr>
          </a:p>
        </p:txBody>
      </p:sp>
    </p:spTree>
    <p:extLst>
      <p:ext uri="{BB962C8B-B14F-4D97-AF65-F5344CB8AC3E}">
        <p14:creationId xmlns:p14="http://schemas.microsoft.com/office/powerpoint/2010/main" val="23733474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FCE284C4-5ED1-4D6C-B7CC-2049C3062C5E}" type="slidenum">
              <a:rPr lang="en-GB" smtClean="0">
                <a:solidFill>
                  <a:prstClr val="white"/>
                </a:solidFill>
              </a:rPr>
              <a:pPr/>
              <a:t>26</a:t>
            </a:fld>
            <a:endParaRPr lang="en-GB" dirty="0">
              <a:solidFill>
                <a:prstClr val="white"/>
              </a:solidFill>
            </a:endParaRPr>
          </a:p>
        </p:txBody>
      </p:sp>
      <p:sp>
        <p:nvSpPr>
          <p:cNvPr id="9" name="Rectangle 8"/>
          <p:cNvSpPr/>
          <p:nvPr/>
        </p:nvSpPr>
        <p:spPr>
          <a:xfrm>
            <a:off x="333802" y="2554540"/>
            <a:ext cx="8568952" cy="1323439"/>
          </a:xfrm>
          <a:prstGeom prst="rect">
            <a:avLst/>
          </a:prstGeom>
        </p:spPr>
        <p:txBody>
          <a:bodyPr wrap="square">
            <a:spAutoFit/>
          </a:bodyPr>
          <a:lstStyle/>
          <a:p>
            <a:pPr algn="ctr">
              <a:defRPr/>
            </a:pPr>
            <a:r>
              <a:rPr lang="en-US" sz="4000" b="1" dirty="0" smtClean="0">
                <a:solidFill>
                  <a:srgbClr val="006299"/>
                </a:solidFill>
                <a:latin typeface="Arial"/>
              </a:rPr>
              <a:t>Adapting to the changing </a:t>
            </a:r>
            <a:r>
              <a:rPr lang="en-US" sz="4000" b="1" dirty="0" err="1" smtClean="0">
                <a:solidFill>
                  <a:srgbClr val="006299"/>
                </a:solidFill>
                <a:latin typeface="Arial"/>
              </a:rPr>
              <a:t>labour</a:t>
            </a:r>
            <a:r>
              <a:rPr lang="en-US" sz="4000" b="1" dirty="0" smtClean="0">
                <a:solidFill>
                  <a:srgbClr val="006299"/>
                </a:solidFill>
                <a:latin typeface="Arial"/>
              </a:rPr>
              <a:t> market</a:t>
            </a:r>
          </a:p>
        </p:txBody>
      </p:sp>
    </p:spTree>
    <p:extLst>
      <p:ext uri="{BB962C8B-B14F-4D97-AF65-F5344CB8AC3E}">
        <p14:creationId xmlns:p14="http://schemas.microsoft.com/office/powerpoint/2010/main" val="41581218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37600"/>
            <a:ext cx="8172400" cy="959152"/>
          </a:xfrm>
        </p:spPr>
        <p:txBody>
          <a:bodyPr/>
          <a:lstStyle/>
          <a:p>
            <a:pPr algn="ctr"/>
            <a:r>
              <a:rPr lang="en-US" sz="2600" dirty="0">
                <a:solidFill>
                  <a:srgbClr val="00040C"/>
                </a:solidFill>
              </a:rPr>
              <a:t>PISA scores have fallen, especially in mathematics</a:t>
            </a:r>
            <a:endParaRPr lang="en-GB" sz="2600" dirty="0">
              <a:solidFill>
                <a:srgbClr val="00040C"/>
              </a:solidFill>
            </a:endParaRPr>
          </a:p>
        </p:txBody>
      </p:sp>
      <p:sp>
        <p:nvSpPr>
          <p:cNvPr id="3" name="Slide Number Placeholder 2"/>
          <p:cNvSpPr>
            <a:spLocks noGrp="1"/>
          </p:cNvSpPr>
          <p:nvPr>
            <p:ph type="sldNum" sz="quarter" idx="12"/>
          </p:nvPr>
        </p:nvSpPr>
        <p:spPr/>
        <p:txBody>
          <a:bodyPr/>
          <a:lstStyle/>
          <a:p>
            <a:fld id="{ECC21D3F-8F1A-49C5-AD48-E60BC70EEBCB}" type="slidenum">
              <a:rPr lang="en-GB" smtClean="0">
                <a:solidFill>
                  <a:prstClr val="white"/>
                </a:solidFill>
              </a:rPr>
              <a:pPr/>
              <a:t>27</a:t>
            </a:fld>
            <a:endParaRPr lang="en-GB" dirty="0">
              <a:solidFill>
                <a:prstClr val="white"/>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484783"/>
            <a:ext cx="8640960" cy="3649667"/>
          </a:xfrm>
          <a:prstGeom prst="rect">
            <a:avLst/>
          </a:prstGeom>
        </p:spPr>
      </p:pic>
      <p:sp>
        <p:nvSpPr>
          <p:cNvPr id="5" name="TextBox 4"/>
          <p:cNvSpPr txBox="1"/>
          <p:nvPr/>
        </p:nvSpPr>
        <p:spPr>
          <a:xfrm>
            <a:off x="308185" y="5134451"/>
            <a:ext cx="7704856" cy="461665"/>
          </a:xfrm>
          <a:prstGeom prst="rect">
            <a:avLst/>
          </a:prstGeom>
          <a:noFill/>
        </p:spPr>
        <p:txBody>
          <a:bodyPr wrap="square" rtlCol="0">
            <a:spAutoFit/>
          </a:bodyPr>
          <a:lstStyle/>
          <a:p>
            <a:r>
              <a:rPr lang="en-US" sz="1200" dirty="0">
                <a:solidFill>
                  <a:srgbClr val="00040C"/>
                </a:solidFill>
                <a:latin typeface="+mj-lt"/>
              </a:rPr>
              <a:t>Source: OECD, PISA Results, various years; S. May, J. </a:t>
            </a:r>
            <a:r>
              <a:rPr lang="en-US" sz="1200" dirty="0" err="1">
                <a:solidFill>
                  <a:srgbClr val="00040C"/>
                </a:solidFill>
                <a:latin typeface="+mj-lt"/>
              </a:rPr>
              <a:t>Flockton</a:t>
            </a:r>
            <a:r>
              <a:rPr lang="en-US" sz="1200" dirty="0">
                <a:solidFill>
                  <a:srgbClr val="00040C"/>
                </a:solidFill>
                <a:latin typeface="+mj-lt"/>
              </a:rPr>
              <a:t> and S. Kirkham (2016), PISA 2015 - New Zealand Summary Report, Ministry of Education.</a:t>
            </a:r>
            <a:endParaRPr lang="en-GB" sz="1200" dirty="0">
              <a:solidFill>
                <a:srgbClr val="00040C"/>
              </a:solidFill>
              <a:latin typeface="+mj-lt"/>
            </a:endParaRPr>
          </a:p>
        </p:txBody>
      </p:sp>
      <p:sp>
        <p:nvSpPr>
          <p:cNvPr id="6" name="TextBox 5"/>
          <p:cNvSpPr txBox="1"/>
          <p:nvPr/>
        </p:nvSpPr>
        <p:spPr>
          <a:xfrm>
            <a:off x="130812" y="5596116"/>
            <a:ext cx="8460940" cy="1261884"/>
          </a:xfrm>
          <a:prstGeom prst="rect">
            <a:avLst/>
          </a:prstGeom>
          <a:noFill/>
        </p:spPr>
        <p:txBody>
          <a:bodyPr wrap="square" rtlCol="0">
            <a:spAutoFit/>
          </a:bodyPr>
          <a:lstStyle/>
          <a:p>
            <a:pPr marL="342900" indent="-342900">
              <a:buFont typeface="Wingdings" panose="05000000000000000000" pitchFamily="2" charset="2"/>
              <a:buChar char="Ø"/>
            </a:pPr>
            <a:r>
              <a:rPr lang="en-US" sz="1400" i="1" dirty="0" smtClean="0">
                <a:solidFill>
                  <a:srgbClr val="00040C"/>
                </a:solidFill>
                <a:latin typeface="Arial"/>
              </a:rPr>
              <a:t>Improve mathematics teaching by supporting professional development and evidence-informed teaching and raising initial teacher education quality and entry standards.   </a:t>
            </a:r>
          </a:p>
          <a:p>
            <a:pPr marL="342900" indent="-342900">
              <a:buFont typeface="Wingdings" panose="05000000000000000000" pitchFamily="2" charset="2"/>
              <a:buChar char="Ø"/>
            </a:pPr>
            <a:r>
              <a:rPr lang="en-US" sz="1400" i="1" dirty="0" smtClean="0">
                <a:solidFill>
                  <a:srgbClr val="00040C"/>
                </a:solidFill>
                <a:latin typeface="Arial"/>
              </a:rPr>
              <a:t>Review minimum numeracy requirements for school qualifications and the minimum education required by all school leavers.  </a:t>
            </a:r>
          </a:p>
          <a:p>
            <a:pPr marL="342900" indent="-342900">
              <a:buFont typeface="Wingdings" panose="05000000000000000000" pitchFamily="2" charset="2"/>
              <a:buChar char="Ø"/>
            </a:pPr>
            <a:r>
              <a:rPr lang="en-US" sz="1400" i="1" dirty="0" smtClean="0">
                <a:solidFill>
                  <a:srgbClr val="00040C"/>
                </a:solidFill>
                <a:latin typeface="Arial"/>
              </a:rPr>
              <a:t>Help schools to make more effective use of ability grouping strategies.</a:t>
            </a:r>
            <a:r>
              <a:rPr lang="en-US" sz="2000" i="1" dirty="0" smtClean="0">
                <a:solidFill>
                  <a:srgbClr val="00040C"/>
                </a:solidFill>
                <a:latin typeface="Arial"/>
              </a:rPr>
              <a:t>    </a:t>
            </a:r>
            <a:endParaRPr lang="en-GB" dirty="0">
              <a:solidFill>
                <a:srgbClr val="727272"/>
              </a:solidFill>
            </a:endParaRPr>
          </a:p>
        </p:txBody>
      </p:sp>
    </p:spTree>
    <p:extLst>
      <p:ext uri="{BB962C8B-B14F-4D97-AF65-F5344CB8AC3E}">
        <p14:creationId xmlns:p14="http://schemas.microsoft.com/office/powerpoint/2010/main" val="7145603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60648"/>
            <a:ext cx="8172400" cy="959152"/>
          </a:xfrm>
        </p:spPr>
        <p:txBody>
          <a:bodyPr/>
          <a:lstStyle/>
          <a:p>
            <a:pPr algn="ctr"/>
            <a:r>
              <a:rPr lang="en-US" sz="2800" dirty="0">
                <a:solidFill>
                  <a:srgbClr val="00040C"/>
                </a:solidFill>
              </a:rPr>
              <a:t>Most over-qualified workers are also field-of-study mismatched, 2012 and 2015¹</a:t>
            </a:r>
            <a:endParaRPr lang="en-GB" sz="2800" dirty="0">
              <a:solidFill>
                <a:srgbClr val="00040C"/>
              </a:solidFill>
            </a:endParaRPr>
          </a:p>
        </p:txBody>
      </p:sp>
      <p:sp>
        <p:nvSpPr>
          <p:cNvPr id="3" name="Slide Number Placeholder 2"/>
          <p:cNvSpPr>
            <a:spLocks noGrp="1"/>
          </p:cNvSpPr>
          <p:nvPr>
            <p:ph type="sldNum" sz="quarter" idx="12"/>
          </p:nvPr>
        </p:nvSpPr>
        <p:spPr/>
        <p:txBody>
          <a:bodyPr/>
          <a:lstStyle/>
          <a:p>
            <a:fld id="{ECC21D3F-8F1A-49C5-AD48-E60BC70EEBCB}" type="slidenum">
              <a:rPr lang="en-GB" smtClean="0">
                <a:solidFill>
                  <a:prstClr val="white"/>
                </a:solidFill>
              </a:rPr>
              <a:pPr/>
              <a:t>28</a:t>
            </a:fld>
            <a:endParaRPr lang="en-GB" dirty="0">
              <a:solidFill>
                <a:prstClr val="white"/>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1484784"/>
            <a:ext cx="8064896" cy="3528392"/>
          </a:xfrm>
          <a:prstGeom prst="rect">
            <a:avLst/>
          </a:prstGeom>
        </p:spPr>
      </p:pic>
      <p:sp>
        <p:nvSpPr>
          <p:cNvPr id="5" name="TextBox 4"/>
          <p:cNvSpPr txBox="1"/>
          <p:nvPr/>
        </p:nvSpPr>
        <p:spPr>
          <a:xfrm>
            <a:off x="539552" y="5118283"/>
            <a:ext cx="7776864" cy="830997"/>
          </a:xfrm>
          <a:prstGeom prst="rect">
            <a:avLst/>
          </a:prstGeom>
          <a:noFill/>
        </p:spPr>
        <p:txBody>
          <a:bodyPr wrap="square" rtlCol="0">
            <a:spAutoFit/>
          </a:bodyPr>
          <a:lstStyle/>
          <a:p>
            <a:r>
              <a:rPr lang="en-US" sz="1200" dirty="0">
                <a:solidFill>
                  <a:srgbClr val="00040C"/>
                </a:solidFill>
                <a:latin typeface="Arial" panose="020B0604020202020204" pitchFamily="34" charset="0"/>
                <a:cs typeface="Arial" panose="020B0604020202020204" pitchFamily="34" charset="0"/>
              </a:rPr>
              <a:t>1. For the exact year of reference of the data, see footnote 2 in Figure 2.8. Data indicated as Belgium correspond to Flanders; GBR1 = England and GBR2 = Northern Ireland.</a:t>
            </a:r>
            <a:br>
              <a:rPr lang="en-US" sz="1200" dirty="0">
                <a:solidFill>
                  <a:srgbClr val="00040C"/>
                </a:solidFill>
                <a:latin typeface="Arial" panose="020B0604020202020204" pitchFamily="34" charset="0"/>
                <a:cs typeface="Arial" panose="020B0604020202020204" pitchFamily="34" charset="0"/>
              </a:rPr>
            </a:br>
            <a:r>
              <a:rPr lang="en-US" sz="1200" dirty="0">
                <a:solidFill>
                  <a:srgbClr val="00040C"/>
                </a:solidFill>
                <a:latin typeface="Arial" panose="020B0604020202020204" pitchFamily="34" charset="0"/>
                <a:cs typeface="Arial" panose="020B0604020202020204" pitchFamily="34" charset="0"/>
              </a:rPr>
              <a:t>Source: OECD (2016), Skills Matter: Further Results from the Survey of Adult Skills, Figures 5.8a &amp; 5.8b; OECD Survey of Adult Skills (PIAAC) </a:t>
            </a:r>
            <a:r>
              <a:rPr lang="en-US" sz="1200" dirty="0" smtClean="0">
                <a:solidFill>
                  <a:srgbClr val="00040C"/>
                </a:solidFill>
                <a:latin typeface="Arial" panose="020B0604020202020204" pitchFamily="34" charset="0"/>
                <a:cs typeface="Arial" panose="020B0604020202020204" pitchFamily="34" charset="0"/>
              </a:rPr>
              <a:t>database.</a:t>
            </a:r>
            <a:endParaRPr lang="en-GB" sz="1200" dirty="0">
              <a:solidFill>
                <a:srgbClr val="00040C"/>
              </a:solidFill>
              <a:latin typeface="Arial" panose="020B0604020202020204" pitchFamily="34" charset="0"/>
              <a:cs typeface="Arial" panose="020B0604020202020204" pitchFamily="34" charset="0"/>
            </a:endParaRPr>
          </a:p>
        </p:txBody>
      </p:sp>
      <p:sp>
        <p:nvSpPr>
          <p:cNvPr id="6" name="TextBox 5"/>
          <p:cNvSpPr txBox="1"/>
          <p:nvPr/>
        </p:nvSpPr>
        <p:spPr>
          <a:xfrm>
            <a:off x="107504" y="5949280"/>
            <a:ext cx="8460940" cy="830997"/>
          </a:xfrm>
          <a:prstGeom prst="rect">
            <a:avLst/>
          </a:prstGeom>
          <a:noFill/>
        </p:spPr>
        <p:txBody>
          <a:bodyPr wrap="square" rtlCol="0">
            <a:spAutoFit/>
          </a:bodyPr>
          <a:lstStyle/>
          <a:p>
            <a:pPr marL="342900" indent="-342900">
              <a:buFont typeface="Wingdings" panose="05000000000000000000" pitchFamily="2" charset="2"/>
              <a:buChar char="Ø"/>
            </a:pPr>
            <a:r>
              <a:rPr lang="en-US" sz="1400" i="1" dirty="0" smtClean="0">
                <a:solidFill>
                  <a:srgbClr val="00040C"/>
                </a:solidFill>
                <a:latin typeface="Arial"/>
              </a:rPr>
              <a:t>Merge Careers New Zealand into the Tertiary Education Commission to increase the extent to which young people choose study fields in demand and tertiary institutions adapt their </a:t>
            </a:r>
            <a:r>
              <a:rPr lang="en-US" sz="1400" i="1" dirty="0" err="1" smtClean="0">
                <a:solidFill>
                  <a:srgbClr val="00040C"/>
                </a:solidFill>
                <a:latin typeface="Arial"/>
              </a:rPr>
              <a:t>programmes</a:t>
            </a:r>
            <a:r>
              <a:rPr lang="en-US" sz="1400" i="1" dirty="0" smtClean="0">
                <a:solidFill>
                  <a:srgbClr val="00040C"/>
                </a:solidFill>
                <a:latin typeface="Arial"/>
              </a:rPr>
              <a:t> to employer requirements.  </a:t>
            </a:r>
            <a:r>
              <a:rPr lang="en-US" sz="2000" i="1" dirty="0" smtClean="0">
                <a:solidFill>
                  <a:srgbClr val="00040C"/>
                </a:solidFill>
                <a:latin typeface="Arial"/>
              </a:rPr>
              <a:t>    </a:t>
            </a:r>
            <a:endParaRPr lang="en-GB" dirty="0">
              <a:solidFill>
                <a:srgbClr val="727272"/>
              </a:solidFill>
            </a:endParaRPr>
          </a:p>
        </p:txBody>
      </p:sp>
    </p:spTree>
    <p:extLst>
      <p:ext uri="{BB962C8B-B14F-4D97-AF65-F5344CB8AC3E}">
        <p14:creationId xmlns:p14="http://schemas.microsoft.com/office/powerpoint/2010/main" val="17173521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332656"/>
            <a:ext cx="8172400" cy="815136"/>
          </a:xfrm>
        </p:spPr>
        <p:txBody>
          <a:bodyPr/>
          <a:lstStyle/>
          <a:p>
            <a:pPr algn="ctr"/>
            <a:r>
              <a:rPr lang="en-US" sz="2800" dirty="0">
                <a:solidFill>
                  <a:srgbClr val="00040C"/>
                </a:solidFill>
              </a:rPr>
              <a:t>Many NZ workers are </a:t>
            </a:r>
            <a:r>
              <a:rPr lang="en-US" sz="2800" dirty="0" smtClean="0">
                <a:solidFill>
                  <a:srgbClr val="00040C"/>
                </a:solidFill>
              </a:rPr>
              <a:t>skill-mismatched for their jobs, reducing productivity</a:t>
            </a:r>
            <a:r>
              <a:rPr lang="en-GB" sz="2800" dirty="0" smtClean="0">
                <a:solidFill>
                  <a:srgbClr val="00040C"/>
                </a:solidFill>
              </a:rPr>
              <a:t> </a:t>
            </a:r>
            <a:endParaRPr lang="en-GB" sz="2800" dirty="0">
              <a:solidFill>
                <a:srgbClr val="00040C"/>
              </a:solidFill>
            </a:endParaRPr>
          </a:p>
        </p:txBody>
      </p:sp>
      <p:sp>
        <p:nvSpPr>
          <p:cNvPr id="3" name="Slide Number Placeholder 2"/>
          <p:cNvSpPr>
            <a:spLocks noGrp="1"/>
          </p:cNvSpPr>
          <p:nvPr>
            <p:ph type="sldNum" sz="quarter" idx="12"/>
          </p:nvPr>
        </p:nvSpPr>
        <p:spPr/>
        <p:txBody>
          <a:bodyPr/>
          <a:lstStyle/>
          <a:p>
            <a:fld id="{ECC21D3F-8F1A-49C5-AD48-E60BC70EEBCB}" type="slidenum">
              <a:rPr lang="en-GB" smtClean="0">
                <a:solidFill>
                  <a:prstClr val="white"/>
                </a:solidFill>
              </a:rPr>
              <a:pPr/>
              <a:t>29</a:t>
            </a:fld>
            <a:endParaRPr lang="en-GB" dirty="0">
              <a:solidFill>
                <a:prstClr val="white"/>
              </a:solidFill>
            </a:endParaRPr>
          </a:p>
        </p:txBody>
      </p:sp>
      <p:sp>
        <p:nvSpPr>
          <p:cNvPr id="10" name="TextBox 9"/>
          <p:cNvSpPr txBox="1"/>
          <p:nvPr/>
        </p:nvSpPr>
        <p:spPr>
          <a:xfrm>
            <a:off x="395536" y="4869160"/>
            <a:ext cx="7860550" cy="646331"/>
          </a:xfrm>
          <a:prstGeom prst="rect">
            <a:avLst/>
          </a:prstGeom>
          <a:noFill/>
        </p:spPr>
        <p:txBody>
          <a:bodyPr wrap="none" rtlCol="0">
            <a:spAutoFit/>
          </a:bodyPr>
          <a:lstStyle/>
          <a:p>
            <a:r>
              <a:rPr lang="en-US" sz="1200" dirty="0" smtClean="0">
                <a:solidFill>
                  <a:srgbClr val="00040C"/>
                </a:solidFill>
                <a:latin typeface="Arial"/>
              </a:rPr>
              <a:t>Source</a:t>
            </a:r>
            <a:r>
              <a:rPr lang="en-US" sz="1200" dirty="0">
                <a:solidFill>
                  <a:srgbClr val="00040C"/>
                </a:solidFill>
                <a:latin typeface="Arial"/>
              </a:rPr>
              <a:t>: M. </a:t>
            </a:r>
            <a:r>
              <a:rPr lang="en-US" sz="1200" dirty="0" err="1">
                <a:solidFill>
                  <a:srgbClr val="00040C"/>
                </a:solidFill>
                <a:latin typeface="Arial"/>
              </a:rPr>
              <a:t>Adalet</a:t>
            </a:r>
            <a:r>
              <a:rPr lang="en-US" sz="1200" dirty="0">
                <a:solidFill>
                  <a:srgbClr val="00040C"/>
                </a:solidFill>
                <a:latin typeface="Arial"/>
              </a:rPr>
              <a:t> McGowan and D. Andrews (2017), 'Skills Mismatch, Productivity and Policies in New Zealand: </a:t>
            </a:r>
            <a:r>
              <a:rPr lang="en-US" sz="1200" dirty="0" smtClean="0">
                <a:solidFill>
                  <a:srgbClr val="00040C"/>
                </a:solidFill>
                <a:latin typeface="Arial"/>
              </a:rPr>
              <a:t/>
            </a:r>
            <a:br>
              <a:rPr lang="en-US" sz="1200" dirty="0" smtClean="0">
                <a:solidFill>
                  <a:srgbClr val="00040C"/>
                </a:solidFill>
                <a:latin typeface="Arial"/>
              </a:rPr>
            </a:br>
            <a:r>
              <a:rPr lang="en-US" sz="1200" dirty="0" smtClean="0">
                <a:solidFill>
                  <a:srgbClr val="00040C"/>
                </a:solidFill>
                <a:latin typeface="Arial"/>
              </a:rPr>
              <a:t>Evidence </a:t>
            </a:r>
            <a:r>
              <a:rPr lang="en-US" sz="1200" dirty="0">
                <a:solidFill>
                  <a:srgbClr val="00040C"/>
                </a:solidFill>
                <a:latin typeface="Arial"/>
              </a:rPr>
              <a:t>from PIAAC', OECD Economics Department Working Papers (forthcoming); </a:t>
            </a:r>
            <a:r>
              <a:rPr lang="en-US" sz="1200" dirty="0" smtClean="0">
                <a:solidFill>
                  <a:srgbClr val="00040C"/>
                </a:solidFill>
                <a:latin typeface="Arial"/>
              </a:rPr>
              <a:t>OECD </a:t>
            </a:r>
            <a:r>
              <a:rPr lang="en-US" sz="1200" dirty="0">
                <a:solidFill>
                  <a:srgbClr val="00040C"/>
                </a:solidFill>
                <a:latin typeface="Arial"/>
              </a:rPr>
              <a:t>calculations based </a:t>
            </a:r>
            <a:r>
              <a:rPr lang="en-US" sz="1200" dirty="0" smtClean="0">
                <a:solidFill>
                  <a:srgbClr val="00040C"/>
                </a:solidFill>
                <a:latin typeface="Arial"/>
              </a:rPr>
              <a:t/>
            </a:r>
            <a:br>
              <a:rPr lang="en-US" sz="1200" dirty="0" smtClean="0">
                <a:solidFill>
                  <a:srgbClr val="00040C"/>
                </a:solidFill>
                <a:latin typeface="Arial"/>
              </a:rPr>
            </a:br>
            <a:r>
              <a:rPr lang="en-US" sz="1200" dirty="0" smtClean="0">
                <a:solidFill>
                  <a:srgbClr val="00040C"/>
                </a:solidFill>
                <a:latin typeface="Arial"/>
              </a:rPr>
              <a:t>on </a:t>
            </a:r>
            <a:r>
              <a:rPr lang="en-US" sz="1200" dirty="0">
                <a:solidFill>
                  <a:srgbClr val="00040C"/>
                </a:solidFill>
                <a:latin typeface="Arial"/>
              </a:rPr>
              <a:t>the Survey of Adult Skills (PIAAC) (2012 and 2015</a:t>
            </a:r>
            <a:r>
              <a:rPr lang="en-US" sz="1200" dirty="0" smtClean="0">
                <a:solidFill>
                  <a:srgbClr val="00040C"/>
                </a:solidFill>
                <a:latin typeface="Arial"/>
              </a:rPr>
              <a:t>).</a:t>
            </a:r>
            <a:endParaRPr lang="en-US" sz="1200" i="1" dirty="0">
              <a:solidFill>
                <a:srgbClr val="00040C"/>
              </a:solidFill>
              <a:latin typeface="Arial"/>
            </a:endParaRPr>
          </a:p>
        </p:txBody>
      </p:sp>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8361" y="1476375"/>
            <a:ext cx="7878030" cy="3464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07504" y="5949280"/>
            <a:ext cx="8460940" cy="615553"/>
          </a:xfrm>
          <a:prstGeom prst="rect">
            <a:avLst/>
          </a:prstGeom>
          <a:noFill/>
        </p:spPr>
        <p:txBody>
          <a:bodyPr wrap="square" rtlCol="0">
            <a:spAutoFit/>
          </a:bodyPr>
          <a:lstStyle/>
          <a:p>
            <a:pPr marL="342900" indent="-342900">
              <a:buFont typeface="Wingdings" panose="05000000000000000000" pitchFamily="2" charset="2"/>
              <a:buChar char="Ø"/>
            </a:pPr>
            <a:r>
              <a:rPr lang="en-US" sz="1400" i="1" dirty="0">
                <a:solidFill>
                  <a:srgbClr val="00040C"/>
                </a:solidFill>
                <a:latin typeface="Arial"/>
              </a:rPr>
              <a:t>Ease housing supply restrictions – inadequate infrastructure and urban planning laws - to improve the allocation of workers to jobs.</a:t>
            </a:r>
            <a:r>
              <a:rPr lang="en-US" sz="1400" i="1" dirty="0" smtClean="0">
                <a:solidFill>
                  <a:srgbClr val="00040C"/>
                </a:solidFill>
                <a:latin typeface="Arial"/>
              </a:rPr>
              <a:t> </a:t>
            </a:r>
            <a:r>
              <a:rPr lang="en-US" sz="2000" i="1" dirty="0" smtClean="0">
                <a:solidFill>
                  <a:srgbClr val="00040C"/>
                </a:solidFill>
                <a:latin typeface="Arial"/>
              </a:rPr>
              <a:t>    </a:t>
            </a:r>
            <a:endParaRPr lang="en-GB" dirty="0">
              <a:solidFill>
                <a:srgbClr val="727272"/>
              </a:solidFill>
            </a:endParaRPr>
          </a:p>
        </p:txBody>
      </p:sp>
    </p:spTree>
    <p:extLst>
      <p:ext uri="{BB962C8B-B14F-4D97-AF65-F5344CB8AC3E}">
        <p14:creationId xmlns:p14="http://schemas.microsoft.com/office/powerpoint/2010/main" val="23932582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27585" y="332656"/>
            <a:ext cx="7920880" cy="954107"/>
          </a:xfrm>
          <a:prstGeom prst="rect">
            <a:avLst/>
          </a:prstGeom>
        </p:spPr>
        <p:txBody>
          <a:bodyPr wrap="square">
            <a:spAutoFit/>
          </a:bodyPr>
          <a:lstStyle/>
          <a:p>
            <a:pPr algn="ctr">
              <a:defRPr/>
            </a:pPr>
            <a:r>
              <a:rPr lang="en-GB" sz="2800" dirty="0">
                <a:solidFill>
                  <a:srgbClr val="00040C"/>
                </a:solidFill>
                <a:latin typeface="+mj-lt"/>
                <a:ea typeface="+mj-ea"/>
                <a:cs typeface="+mj-cs"/>
              </a:rPr>
              <a:t>Economic growth is strong but less so in per capita terms</a:t>
            </a:r>
          </a:p>
        </p:txBody>
      </p:sp>
      <p:sp>
        <p:nvSpPr>
          <p:cNvPr id="11" name="Slide Number Placeholder 10"/>
          <p:cNvSpPr>
            <a:spLocks noGrp="1"/>
          </p:cNvSpPr>
          <p:nvPr>
            <p:ph type="sldNum" sz="quarter" idx="12"/>
          </p:nvPr>
        </p:nvSpPr>
        <p:spPr/>
        <p:txBody>
          <a:bodyPr/>
          <a:lstStyle/>
          <a:p>
            <a:fld id="{FCE284C4-5ED1-4D6C-B7CC-2049C3062C5E}" type="slidenum">
              <a:rPr lang="en-GB" smtClean="0">
                <a:solidFill>
                  <a:prstClr val="white"/>
                </a:solidFill>
              </a:rPr>
              <a:pPr/>
              <a:t>3</a:t>
            </a:fld>
            <a:endParaRPr lang="en-GB" dirty="0">
              <a:solidFill>
                <a:prstClr val="white"/>
              </a:solidFill>
            </a:endParaRPr>
          </a:p>
        </p:txBody>
      </p:sp>
      <p:sp>
        <p:nvSpPr>
          <p:cNvPr id="10" name="TextBox 9"/>
          <p:cNvSpPr txBox="1"/>
          <p:nvPr/>
        </p:nvSpPr>
        <p:spPr>
          <a:xfrm>
            <a:off x="480230" y="6180113"/>
            <a:ext cx="8174286" cy="461665"/>
          </a:xfrm>
          <a:prstGeom prst="rect">
            <a:avLst/>
          </a:prstGeom>
          <a:noFill/>
        </p:spPr>
        <p:txBody>
          <a:bodyPr wrap="square" rtlCol="0">
            <a:spAutoFit/>
          </a:bodyPr>
          <a:lstStyle/>
          <a:p>
            <a:r>
              <a:rPr lang="en-US" sz="1200" dirty="0" smtClean="0">
                <a:solidFill>
                  <a:srgbClr val="E6E6E6">
                    <a:lumMod val="10000"/>
                  </a:srgbClr>
                </a:solidFill>
                <a:latin typeface="Calibri" panose="020F0502020204030204" pitchFamily="34" charset="0"/>
              </a:rPr>
              <a:t>1. </a:t>
            </a:r>
            <a:r>
              <a:rPr lang="en-US" sz="1200" dirty="0">
                <a:solidFill>
                  <a:srgbClr val="E6E6E6">
                    <a:lumMod val="10000"/>
                  </a:srgbClr>
                </a:solidFill>
                <a:latin typeface="Calibri" panose="020F0502020204030204" pitchFamily="34" charset="0"/>
              </a:rPr>
              <a:t>Real GDI equals real GDP adjusted for changes in the terms of trade.</a:t>
            </a:r>
          </a:p>
          <a:p>
            <a:r>
              <a:rPr lang="en-US" sz="1200" dirty="0" smtClean="0">
                <a:solidFill>
                  <a:srgbClr val="E6E6E6">
                    <a:lumMod val="10000"/>
                  </a:srgbClr>
                </a:solidFill>
                <a:latin typeface="Calibri" panose="020F0502020204030204" pitchFamily="34" charset="0"/>
              </a:rPr>
              <a:t>Source</a:t>
            </a:r>
            <a:r>
              <a:rPr lang="en-US" sz="1200" dirty="0">
                <a:solidFill>
                  <a:srgbClr val="E6E6E6">
                    <a:lumMod val="10000"/>
                  </a:srgbClr>
                </a:solidFill>
                <a:latin typeface="Calibri" panose="020F0502020204030204" pitchFamily="34" charset="0"/>
              </a:rPr>
              <a:t>: OECD June 2017 Economic Outlook </a:t>
            </a:r>
            <a:r>
              <a:rPr lang="en-US" sz="1200" dirty="0" smtClean="0">
                <a:solidFill>
                  <a:srgbClr val="E6E6E6">
                    <a:lumMod val="10000"/>
                  </a:srgbClr>
                </a:solidFill>
                <a:latin typeface="Calibri" panose="020F0502020204030204" pitchFamily="34" charset="0"/>
              </a:rPr>
              <a:t>database; OECD </a:t>
            </a:r>
            <a:r>
              <a:rPr lang="en-US" sz="1200" dirty="0">
                <a:solidFill>
                  <a:srgbClr val="E6E6E6">
                    <a:lumMod val="10000"/>
                  </a:srgbClr>
                </a:solidFill>
                <a:latin typeface="Calibri" panose="020F0502020204030204" pitchFamily="34" charset="0"/>
              </a:rPr>
              <a:t>Income Distribution database.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340768"/>
            <a:ext cx="8424936" cy="4752528"/>
          </a:xfrm>
          <a:prstGeom prst="rect">
            <a:avLst/>
          </a:prstGeom>
        </p:spPr>
      </p:pic>
    </p:spTree>
    <p:extLst>
      <p:ext uri="{BB962C8B-B14F-4D97-AF65-F5344CB8AC3E}">
        <p14:creationId xmlns:p14="http://schemas.microsoft.com/office/powerpoint/2010/main" val="16381142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80000" y="93584"/>
            <a:ext cx="7668000" cy="1175176"/>
          </a:xfrm>
        </p:spPr>
        <p:txBody>
          <a:bodyPr/>
          <a:lstStyle/>
          <a:p>
            <a:pPr algn="ctr"/>
            <a:r>
              <a:rPr lang="en-GB" sz="2800" dirty="0" smtClean="0">
                <a:solidFill>
                  <a:srgbClr val="00040C"/>
                </a:solidFill>
              </a:rPr>
              <a:t>Greater support for displaced workers could reduce layoff costs they face</a:t>
            </a:r>
            <a:endParaRPr lang="en-GB" sz="2800" dirty="0">
              <a:solidFill>
                <a:srgbClr val="00040C"/>
              </a:solidFill>
            </a:endParaRPr>
          </a:p>
        </p:txBody>
      </p:sp>
      <p:sp>
        <p:nvSpPr>
          <p:cNvPr id="12" name="TextBox 11"/>
          <p:cNvSpPr txBox="1"/>
          <p:nvPr/>
        </p:nvSpPr>
        <p:spPr>
          <a:xfrm>
            <a:off x="661508" y="1282436"/>
            <a:ext cx="7920000" cy="5586145"/>
          </a:xfrm>
          <a:prstGeom prst="rect">
            <a:avLst/>
          </a:prstGeom>
          <a:noFill/>
        </p:spPr>
        <p:txBody>
          <a:bodyPr wrap="square" rtlCol="0">
            <a:spAutoFit/>
          </a:bodyPr>
          <a:lstStyle/>
          <a:p>
            <a:pPr marL="285750" indent="-285750">
              <a:spcAft>
                <a:spcPts val="1800"/>
              </a:spcAft>
              <a:buFont typeface="Courier New" panose="02070309020205020404" pitchFamily="49" charset="0"/>
              <a:buChar char="o"/>
            </a:pPr>
            <a:r>
              <a:rPr lang="en-GB" dirty="0" smtClean="0">
                <a:solidFill>
                  <a:srgbClr val="00040C"/>
                </a:solidFill>
                <a:latin typeface="Arial"/>
              </a:rPr>
              <a:t>More workers are likely to be displaced in future as a result of technical change</a:t>
            </a:r>
            <a:r>
              <a:rPr lang="en-US" dirty="0" smtClean="0">
                <a:solidFill>
                  <a:srgbClr val="00040C"/>
                </a:solidFill>
                <a:latin typeface="Arial"/>
              </a:rPr>
              <a:t>.</a:t>
            </a:r>
          </a:p>
          <a:p>
            <a:pPr marL="285750" indent="-285750">
              <a:spcAft>
                <a:spcPts val="1800"/>
              </a:spcAft>
              <a:buFont typeface="Courier New" panose="02070309020205020404" pitchFamily="49" charset="0"/>
              <a:buChar char="o"/>
            </a:pPr>
            <a:r>
              <a:rPr lang="en-GB" dirty="0">
                <a:solidFill>
                  <a:srgbClr val="00040C"/>
                </a:solidFill>
                <a:latin typeface="Arial"/>
              </a:rPr>
              <a:t>Stock of displaced workers is 1.1% of workforce, similar to other OECD countries, but re-employment rate after two years is high</a:t>
            </a:r>
            <a:r>
              <a:rPr lang="en-GB" dirty="0" smtClean="0">
                <a:solidFill>
                  <a:srgbClr val="00040C"/>
                </a:solidFill>
                <a:latin typeface="Arial"/>
              </a:rPr>
              <a:t>.</a:t>
            </a:r>
            <a:endParaRPr lang="en-US" dirty="0" smtClean="0">
              <a:solidFill>
                <a:srgbClr val="00040C"/>
              </a:solidFill>
              <a:latin typeface="Arial"/>
            </a:endParaRPr>
          </a:p>
          <a:p>
            <a:pPr marL="285750" indent="-285750">
              <a:spcAft>
                <a:spcPts val="1800"/>
              </a:spcAft>
              <a:buFont typeface="Courier New" panose="02070309020205020404" pitchFamily="49" charset="0"/>
              <a:buChar char="o"/>
            </a:pPr>
            <a:r>
              <a:rPr lang="en-US" dirty="0" smtClean="0">
                <a:solidFill>
                  <a:srgbClr val="00040C"/>
                </a:solidFill>
                <a:latin typeface="Arial"/>
              </a:rPr>
              <a:t>Most do not qualify for the means-tested unemployment benefit, half do not receive redundancy pay and few benefit from activation measures.</a:t>
            </a:r>
          </a:p>
          <a:p>
            <a:pPr marL="285750" indent="-285750">
              <a:spcAft>
                <a:spcPts val="1800"/>
              </a:spcAft>
              <a:buFont typeface="Courier New" panose="02070309020205020404" pitchFamily="49" charset="0"/>
              <a:buChar char="o"/>
            </a:pPr>
            <a:r>
              <a:rPr lang="en-US" dirty="0">
                <a:solidFill>
                  <a:srgbClr val="00040C"/>
                </a:solidFill>
                <a:latin typeface="Arial"/>
              </a:rPr>
              <a:t>Displaced workers incur larger earnings losses when re-employed in New Zealand than in most other countries.  </a:t>
            </a:r>
            <a:endParaRPr lang="en-US" dirty="0" smtClean="0">
              <a:solidFill>
                <a:srgbClr val="00040C"/>
              </a:solidFill>
              <a:latin typeface="Arial"/>
            </a:endParaRPr>
          </a:p>
          <a:p>
            <a:pPr>
              <a:spcAft>
                <a:spcPts val="1800"/>
              </a:spcAft>
            </a:pPr>
            <a:r>
              <a:rPr lang="en-US" dirty="0" smtClean="0">
                <a:solidFill>
                  <a:srgbClr val="00040C"/>
                </a:solidFill>
                <a:latin typeface="Arial"/>
              </a:rPr>
              <a:t>So: </a:t>
            </a:r>
          </a:p>
          <a:p>
            <a:pPr marL="285750" indent="-285750">
              <a:spcAft>
                <a:spcPts val="1800"/>
              </a:spcAft>
              <a:buFont typeface="Courier New" panose="02070309020205020404" pitchFamily="49" charset="0"/>
              <a:buChar char="o"/>
            </a:pPr>
            <a:r>
              <a:rPr lang="en-US" dirty="0" smtClean="0">
                <a:solidFill>
                  <a:srgbClr val="00040C"/>
                </a:solidFill>
                <a:latin typeface="Arial"/>
              </a:rPr>
              <a:t>Consider introducing unemployment insurance, or alternatively longer notice periods and mandatory notification of layoffs. </a:t>
            </a:r>
          </a:p>
          <a:p>
            <a:pPr marL="285750" indent="-285750">
              <a:spcAft>
                <a:spcPts val="1800"/>
              </a:spcAft>
              <a:buFont typeface="Courier New" panose="02070309020205020404" pitchFamily="49" charset="0"/>
              <a:buChar char="o"/>
            </a:pPr>
            <a:r>
              <a:rPr lang="en-US" dirty="0" smtClean="0">
                <a:solidFill>
                  <a:srgbClr val="00040C"/>
                </a:solidFill>
                <a:latin typeface="Arial"/>
              </a:rPr>
              <a:t>Consider expanding training, guidance and counselling for displaced workers.   </a:t>
            </a:r>
            <a:endParaRPr lang="en-GB" dirty="0">
              <a:solidFill>
                <a:srgbClr val="00040C"/>
              </a:solidFill>
              <a:latin typeface="Arial"/>
            </a:endParaRPr>
          </a:p>
          <a:p>
            <a:pPr marL="285750" indent="-285750">
              <a:spcAft>
                <a:spcPts val="1200"/>
              </a:spcAft>
              <a:buFont typeface="Courier New" panose="02070309020205020404" pitchFamily="49" charset="0"/>
              <a:buChar char="o"/>
            </a:pPr>
            <a:endParaRPr lang="en-GB" dirty="0">
              <a:solidFill>
                <a:srgbClr val="00040C"/>
              </a:solidFill>
              <a:latin typeface="Arial"/>
            </a:endParaRPr>
          </a:p>
        </p:txBody>
      </p:sp>
      <p:sp>
        <p:nvSpPr>
          <p:cNvPr id="2" name="Slide Number Placeholder 1"/>
          <p:cNvSpPr>
            <a:spLocks noGrp="1"/>
          </p:cNvSpPr>
          <p:nvPr>
            <p:ph type="sldNum" sz="quarter" idx="12"/>
          </p:nvPr>
        </p:nvSpPr>
        <p:spPr/>
        <p:txBody>
          <a:bodyPr/>
          <a:lstStyle/>
          <a:p>
            <a:fld id="{ECC21D3F-8F1A-49C5-AD48-E60BC70EEBCB}" type="slidenum">
              <a:rPr lang="en-GB" smtClean="0">
                <a:solidFill>
                  <a:prstClr val="white"/>
                </a:solidFill>
              </a:rPr>
              <a:pPr/>
              <a:t>30</a:t>
            </a:fld>
            <a:endParaRPr lang="en-GB" dirty="0">
              <a:solidFill>
                <a:prstClr val="white"/>
              </a:solidFill>
            </a:endParaRPr>
          </a:p>
        </p:txBody>
      </p:sp>
    </p:spTree>
    <p:extLst>
      <p:ext uri="{BB962C8B-B14F-4D97-AF65-F5344CB8AC3E}">
        <p14:creationId xmlns:p14="http://schemas.microsoft.com/office/powerpoint/2010/main" val="1074223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024" y="188640"/>
            <a:ext cx="7416000" cy="1022400"/>
          </a:xfrm>
        </p:spPr>
        <p:txBody>
          <a:bodyPr/>
          <a:lstStyle/>
          <a:p>
            <a:r>
              <a:rPr lang="en-GB" sz="2800" dirty="0">
                <a:solidFill>
                  <a:srgbClr val="00040C"/>
                </a:solidFill>
              </a:rPr>
              <a:t>More Information…</a:t>
            </a:r>
          </a:p>
        </p:txBody>
      </p:sp>
      <p:sp>
        <p:nvSpPr>
          <p:cNvPr id="5" name="Content Placeholder 4"/>
          <p:cNvSpPr txBox="1">
            <a:spLocks noGrp="1"/>
          </p:cNvSpPr>
          <p:nvPr>
            <p:ph idx="1"/>
          </p:nvPr>
        </p:nvSpPr>
        <p:spPr>
          <a:xfrm>
            <a:off x="468000" y="1602000"/>
            <a:ext cx="8218800" cy="913070"/>
          </a:xfrm>
          <a:prstGeom prst="rect">
            <a:avLst/>
          </a:prstGeom>
          <a:noFill/>
        </p:spPr>
        <p:txBody>
          <a:bodyPr wrap="square" rtlCol="0">
            <a:spAutoFit/>
          </a:bodyPr>
          <a:lstStyle/>
          <a:p>
            <a:pPr marL="0" indent="0">
              <a:buNone/>
            </a:pPr>
            <a:r>
              <a:rPr lang="en-GB" sz="800" dirty="0" smtClean="0">
                <a:latin typeface="+mj-lt"/>
              </a:rPr>
              <a:t>Disclaimers: </a:t>
            </a:r>
            <a:endParaRPr lang="en-US" sz="800" dirty="0">
              <a:latin typeface="+mj-lt"/>
            </a:endParaRPr>
          </a:p>
          <a:p>
            <a:pPr marL="0" indent="0">
              <a:buNone/>
            </a:pPr>
            <a:r>
              <a:rPr lang="en-US" sz="800" dirty="0">
                <a:latin typeface="+mj-lt"/>
              </a:rPr>
              <a:t>The statistical data for Israel are supplied by and under the responsibility of the relevant Israeli authorities. The use of such data by the OECD is without prejudice to the status of the Golan Heights, East Jerusalem and Israeli settlements in the West Bank under the terms of international law</a:t>
            </a:r>
            <a:r>
              <a:rPr lang="en-US" sz="800" dirty="0" smtClean="0">
                <a:latin typeface="+mj-lt"/>
              </a:rPr>
              <a:t>.</a:t>
            </a:r>
          </a:p>
          <a:p>
            <a:pPr marL="0" indent="0">
              <a:buNone/>
            </a:pPr>
            <a:r>
              <a:rPr lang="en-US" sz="800" dirty="0" smtClean="0">
                <a:latin typeface="+mj-lt"/>
              </a:rPr>
              <a:t>This </a:t>
            </a:r>
            <a:r>
              <a:rPr lang="en-US" sz="800" dirty="0">
                <a:latin typeface="+mj-lt"/>
              </a:rPr>
              <a:t>document and any map included herein are without prejudice to the status of or sovereignty over any territory, to the delimitation of international frontiers and boundaries and to the name of any territory, city or area.</a:t>
            </a:r>
            <a:endParaRPr lang="en-GB" sz="800" dirty="0">
              <a:latin typeface="+mj-lt"/>
            </a:endParaRPr>
          </a:p>
        </p:txBody>
      </p:sp>
      <p:sp>
        <p:nvSpPr>
          <p:cNvPr id="4" name="Rectangle 3"/>
          <p:cNvSpPr/>
          <p:nvPr/>
        </p:nvSpPr>
        <p:spPr>
          <a:xfrm>
            <a:off x="1475656" y="5264040"/>
            <a:ext cx="6624736" cy="1477328"/>
          </a:xfrm>
          <a:prstGeom prst="rect">
            <a:avLst/>
          </a:prstGeom>
        </p:spPr>
        <p:txBody>
          <a:bodyPr wrap="square">
            <a:spAutoFit/>
          </a:bodyPr>
          <a:lstStyle/>
          <a:p>
            <a:r>
              <a:rPr lang="en-GB" dirty="0" smtClean="0">
                <a:solidFill>
                  <a:srgbClr val="002060"/>
                </a:solidFill>
                <a:latin typeface="Arial"/>
                <a:hlinkClick r:id="rId3"/>
              </a:rPr>
              <a:t>www.oecd.org/eco/surveys/</a:t>
            </a:r>
            <a:r>
              <a:rPr lang="en-GB" dirty="0" smtClean="0">
                <a:solidFill>
                  <a:srgbClr val="FFFF00"/>
                </a:solidFill>
                <a:latin typeface="Arial"/>
                <a:hlinkClick r:id="rId3"/>
              </a:rPr>
              <a:t>economic-survey-new-zealand.htm</a:t>
            </a:r>
            <a:r>
              <a:rPr lang="en-GB" dirty="0" smtClean="0">
                <a:solidFill>
                  <a:srgbClr val="FFFF00"/>
                </a:solidFill>
                <a:latin typeface="Arial"/>
              </a:rPr>
              <a:t/>
            </a:r>
            <a:br>
              <a:rPr lang="en-GB" dirty="0" smtClean="0">
                <a:solidFill>
                  <a:srgbClr val="FFFF00"/>
                </a:solidFill>
                <a:latin typeface="Arial"/>
              </a:rPr>
            </a:br>
            <a:r>
              <a:rPr lang="en-GB" dirty="0" smtClean="0">
                <a:solidFill>
                  <a:srgbClr val="FFFF00"/>
                </a:solidFill>
                <a:latin typeface="Arial"/>
              </a:rPr>
              <a:t/>
            </a:r>
            <a:br>
              <a:rPr lang="en-GB" dirty="0" smtClean="0">
                <a:solidFill>
                  <a:srgbClr val="FFFF00"/>
                </a:solidFill>
                <a:latin typeface="Arial"/>
              </a:rPr>
            </a:br>
            <a:endParaRPr lang="en-GB" dirty="0">
              <a:solidFill>
                <a:srgbClr val="FFFF00"/>
              </a:solidFill>
              <a:latin typeface="Arial"/>
            </a:endParaRPr>
          </a:p>
          <a:p>
            <a:endParaRPr lang="en-GB" dirty="0" smtClean="0">
              <a:solidFill>
                <a:srgbClr val="FFFF00"/>
              </a:solidFill>
              <a:latin typeface="Arial"/>
            </a:endParaRPr>
          </a:p>
          <a:p>
            <a:endParaRPr lang="en-GB" dirty="0">
              <a:solidFill>
                <a:srgbClr val="727272"/>
              </a:solidFill>
            </a:endParaRPr>
          </a:p>
        </p:txBody>
      </p:sp>
      <p:pic>
        <p:nvPicPr>
          <p:cNvPr id="9" name="Picture 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49809" y="5981299"/>
            <a:ext cx="1183779" cy="322098"/>
          </a:xfrm>
          <a:prstGeom prst="rect">
            <a:avLst/>
          </a:prstGeom>
        </p:spPr>
      </p:pic>
      <p:pic>
        <p:nvPicPr>
          <p:cNvPr id="12" name="Picture 11">
            <a:hlinkClick r:id="rId6"/>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11760" y="6167723"/>
            <a:ext cx="381053" cy="381053"/>
          </a:xfrm>
          <a:prstGeom prst="rect">
            <a:avLst/>
          </a:prstGeom>
        </p:spPr>
      </p:pic>
      <p:pic>
        <p:nvPicPr>
          <p:cNvPr id="13" name="Picture 12">
            <a:hlinkClick r:id="rId6"/>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11760" y="6167723"/>
            <a:ext cx="381053" cy="381053"/>
          </a:xfrm>
          <a:prstGeom prst="rect">
            <a:avLst/>
          </a:prstGeom>
        </p:spPr>
      </p:pic>
      <p:pic>
        <p:nvPicPr>
          <p:cNvPr id="18" name="Picture 17">
            <a:hlinkClick r:id="rId6"/>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11760" y="5845804"/>
            <a:ext cx="381053" cy="381053"/>
          </a:xfrm>
          <a:prstGeom prst="rect">
            <a:avLst/>
          </a:prstGeom>
        </p:spPr>
      </p:pic>
      <p:sp>
        <p:nvSpPr>
          <p:cNvPr id="19" name="TextBox 18"/>
          <p:cNvSpPr txBox="1"/>
          <p:nvPr/>
        </p:nvSpPr>
        <p:spPr>
          <a:xfrm>
            <a:off x="2792812" y="5902768"/>
            <a:ext cx="1635171" cy="276999"/>
          </a:xfrm>
          <a:prstGeom prst="rect">
            <a:avLst/>
          </a:prstGeom>
          <a:noFill/>
        </p:spPr>
        <p:txBody>
          <a:bodyPr wrap="square" rtlCol="0">
            <a:spAutoFit/>
          </a:bodyPr>
          <a:lstStyle/>
          <a:p>
            <a:r>
              <a:rPr lang="en-US" sz="1200" b="1" dirty="0" smtClean="0">
                <a:solidFill>
                  <a:prstClr val="white"/>
                </a:solidFill>
                <a:latin typeface="Arial"/>
                <a:hlinkClick r:id="rId8"/>
              </a:rPr>
              <a:t>@</a:t>
            </a:r>
            <a:r>
              <a:rPr lang="en-US" sz="1200" b="1" dirty="0" err="1" smtClean="0">
                <a:solidFill>
                  <a:prstClr val="white"/>
                </a:solidFill>
                <a:latin typeface="Arial"/>
                <a:hlinkClick r:id="rId8"/>
              </a:rPr>
              <a:t>OECDeconomy</a:t>
            </a:r>
            <a:endParaRPr lang="en-GB" sz="1200" b="1" dirty="0">
              <a:solidFill>
                <a:srgbClr val="727272"/>
              </a:solidFill>
              <a:latin typeface="Arial"/>
            </a:endParaRPr>
          </a:p>
        </p:txBody>
      </p:sp>
      <p:sp>
        <p:nvSpPr>
          <p:cNvPr id="21" name="TextBox 20"/>
          <p:cNvSpPr txBox="1"/>
          <p:nvPr/>
        </p:nvSpPr>
        <p:spPr>
          <a:xfrm>
            <a:off x="2781465" y="6211115"/>
            <a:ext cx="1728192" cy="276999"/>
          </a:xfrm>
          <a:prstGeom prst="rect">
            <a:avLst/>
          </a:prstGeom>
          <a:noFill/>
        </p:spPr>
        <p:txBody>
          <a:bodyPr wrap="square" rtlCol="0">
            <a:spAutoFit/>
          </a:bodyPr>
          <a:lstStyle/>
          <a:p>
            <a:r>
              <a:rPr lang="en-GB" sz="1200" b="1" dirty="0" smtClean="0">
                <a:solidFill>
                  <a:prstClr val="white"/>
                </a:solidFill>
                <a:latin typeface="Arial"/>
                <a:hlinkClick r:id="rId6"/>
              </a:rPr>
              <a:t>@OECD</a:t>
            </a:r>
            <a:endParaRPr lang="en-GB" sz="1200" b="1" dirty="0">
              <a:solidFill>
                <a:prstClr val="white"/>
              </a:solidFill>
              <a:latin typeface="Arial"/>
            </a:endParaRPr>
          </a:p>
        </p:txBody>
      </p:sp>
      <p:pic>
        <p:nvPicPr>
          <p:cNvPr id="3" name="Pictur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69864" y="3140968"/>
            <a:ext cx="1036320" cy="1380744"/>
          </a:xfrm>
          <a:prstGeom prst="rect">
            <a:avLst/>
          </a:prstGeom>
          <a:ln>
            <a:solidFill>
              <a:schemeClr val="tx1"/>
            </a:solidFill>
          </a:ln>
        </p:spPr>
      </p:pic>
    </p:spTree>
    <p:extLst>
      <p:ext uri="{BB962C8B-B14F-4D97-AF65-F5344CB8AC3E}">
        <p14:creationId xmlns:p14="http://schemas.microsoft.com/office/powerpoint/2010/main" val="1899504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000" y="237600"/>
            <a:ext cx="7740472" cy="1175176"/>
          </a:xfrm>
        </p:spPr>
        <p:txBody>
          <a:bodyPr/>
          <a:lstStyle/>
          <a:p>
            <a:pPr algn="ctr"/>
            <a:r>
              <a:rPr lang="en-GB" sz="2800" dirty="0">
                <a:solidFill>
                  <a:srgbClr val="00040C"/>
                </a:solidFill>
              </a:rPr>
              <a:t>Unemployment is low</a:t>
            </a:r>
          </a:p>
        </p:txBody>
      </p:sp>
      <p:sp>
        <p:nvSpPr>
          <p:cNvPr id="3" name="Slide Number Placeholder 2"/>
          <p:cNvSpPr>
            <a:spLocks noGrp="1"/>
          </p:cNvSpPr>
          <p:nvPr>
            <p:ph type="sldNum" sz="quarter" idx="12"/>
          </p:nvPr>
        </p:nvSpPr>
        <p:spPr/>
        <p:txBody>
          <a:bodyPr/>
          <a:lstStyle/>
          <a:p>
            <a:fld id="{ECC21D3F-8F1A-49C5-AD48-E60BC70EEBCB}" type="slidenum">
              <a:rPr lang="en-GB" smtClean="0">
                <a:solidFill>
                  <a:prstClr val="white"/>
                </a:solidFill>
              </a:rPr>
              <a:pPr/>
              <a:t>4</a:t>
            </a:fld>
            <a:endParaRPr lang="en-GB" dirty="0">
              <a:solidFill>
                <a:prstClr val="white"/>
              </a:solidFill>
            </a:endParaRPr>
          </a:p>
        </p:txBody>
      </p:sp>
      <p:sp>
        <p:nvSpPr>
          <p:cNvPr id="10" name="TextBox 9"/>
          <p:cNvSpPr txBox="1"/>
          <p:nvPr/>
        </p:nvSpPr>
        <p:spPr>
          <a:xfrm>
            <a:off x="124819" y="6180112"/>
            <a:ext cx="3575018" cy="461665"/>
          </a:xfrm>
          <a:prstGeom prst="rect">
            <a:avLst/>
          </a:prstGeom>
          <a:noFill/>
        </p:spPr>
        <p:txBody>
          <a:bodyPr wrap="none" rtlCol="0">
            <a:spAutoFit/>
          </a:bodyPr>
          <a:lstStyle/>
          <a:p>
            <a:r>
              <a:rPr lang="en-US" sz="1200" dirty="0">
                <a:solidFill>
                  <a:srgbClr val="00040C"/>
                </a:solidFill>
                <a:latin typeface="Arial"/>
              </a:rPr>
              <a:t>1. Four-quarter moving average series.</a:t>
            </a:r>
            <a:r>
              <a:rPr lang="en-US" sz="1200" dirty="0" smtClean="0">
                <a:solidFill>
                  <a:srgbClr val="00040C"/>
                </a:solidFill>
                <a:latin typeface="Arial"/>
              </a:rPr>
              <a:t/>
            </a:r>
            <a:br>
              <a:rPr lang="en-US" sz="1200" dirty="0" smtClean="0">
                <a:solidFill>
                  <a:srgbClr val="00040C"/>
                </a:solidFill>
                <a:latin typeface="Arial"/>
              </a:rPr>
            </a:br>
            <a:r>
              <a:rPr lang="en-US" sz="1200" dirty="0" smtClean="0">
                <a:solidFill>
                  <a:srgbClr val="00040C"/>
                </a:solidFill>
                <a:latin typeface="Arial"/>
              </a:rPr>
              <a:t>Source</a:t>
            </a:r>
            <a:r>
              <a:rPr lang="en-US" sz="1200" dirty="0">
                <a:solidFill>
                  <a:srgbClr val="00040C"/>
                </a:solidFill>
                <a:latin typeface="Arial"/>
              </a:rPr>
              <a:t>: OECD, </a:t>
            </a:r>
            <a:r>
              <a:rPr lang="en-US" sz="1200" dirty="0" err="1">
                <a:solidFill>
                  <a:srgbClr val="00040C"/>
                </a:solidFill>
                <a:latin typeface="Arial"/>
              </a:rPr>
              <a:t>Labour</a:t>
            </a:r>
            <a:r>
              <a:rPr lang="en-US" sz="1200" dirty="0">
                <a:solidFill>
                  <a:srgbClr val="00040C"/>
                </a:solidFill>
                <a:latin typeface="Arial"/>
              </a:rPr>
              <a:t> Force Statistics database.</a:t>
            </a:r>
            <a:endParaRPr lang="en-US" sz="1200" i="1" dirty="0">
              <a:solidFill>
                <a:srgbClr val="00040C"/>
              </a:solidFill>
              <a:latin typeface="Aria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1556792"/>
            <a:ext cx="8280920" cy="4320479"/>
          </a:xfrm>
          <a:prstGeom prst="rect">
            <a:avLst/>
          </a:prstGeom>
        </p:spPr>
      </p:pic>
    </p:spTree>
    <p:extLst>
      <p:ext uri="{BB962C8B-B14F-4D97-AF65-F5344CB8AC3E}">
        <p14:creationId xmlns:p14="http://schemas.microsoft.com/office/powerpoint/2010/main" val="4101293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000" y="237600"/>
            <a:ext cx="7740472" cy="1175176"/>
          </a:xfrm>
        </p:spPr>
        <p:txBody>
          <a:bodyPr/>
          <a:lstStyle/>
          <a:p>
            <a:pPr algn="ctr"/>
            <a:r>
              <a:rPr lang="en-GB" sz="2800" dirty="0" smtClean="0">
                <a:solidFill>
                  <a:srgbClr val="00040C"/>
                </a:solidFill>
              </a:rPr>
              <a:t>Inflation </a:t>
            </a:r>
            <a:r>
              <a:rPr lang="en-GB" sz="2800" dirty="0">
                <a:solidFill>
                  <a:srgbClr val="00040C"/>
                </a:solidFill>
              </a:rPr>
              <a:t>is low</a:t>
            </a:r>
          </a:p>
        </p:txBody>
      </p:sp>
      <p:sp>
        <p:nvSpPr>
          <p:cNvPr id="3" name="Slide Number Placeholder 2"/>
          <p:cNvSpPr>
            <a:spLocks noGrp="1"/>
          </p:cNvSpPr>
          <p:nvPr>
            <p:ph type="sldNum" sz="quarter" idx="12"/>
          </p:nvPr>
        </p:nvSpPr>
        <p:spPr/>
        <p:txBody>
          <a:bodyPr/>
          <a:lstStyle/>
          <a:p>
            <a:fld id="{ECC21D3F-8F1A-49C5-AD48-E60BC70EEBCB}" type="slidenum">
              <a:rPr lang="en-GB" smtClean="0">
                <a:solidFill>
                  <a:prstClr val="white"/>
                </a:solidFill>
              </a:rPr>
              <a:pPr/>
              <a:t>5</a:t>
            </a:fld>
            <a:endParaRPr lang="en-GB" dirty="0">
              <a:solidFill>
                <a:prstClr val="white"/>
              </a:solidFill>
            </a:endParaRPr>
          </a:p>
        </p:txBody>
      </p:sp>
      <p:sp>
        <p:nvSpPr>
          <p:cNvPr id="10" name="TextBox 9"/>
          <p:cNvSpPr txBox="1"/>
          <p:nvPr/>
        </p:nvSpPr>
        <p:spPr>
          <a:xfrm>
            <a:off x="231675" y="5949280"/>
            <a:ext cx="2880917" cy="461665"/>
          </a:xfrm>
          <a:prstGeom prst="rect">
            <a:avLst/>
          </a:prstGeom>
          <a:noFill/>
        </p:spPr>
        <p:txBody>
          <a:bodyPr wrap="none" rtlCol="0">
            <a:spAutoFit/>
          </a:bodyPr>
          <a:lstStyle/>
          <a:p>
            <a:r>
              <a:rPr lang="en-US" sz="1200" dirty="0" smtClean="0">
                <a:solidFill>
                  <a:srgbClr val="00040C"/>
                </a:solidFill>
                <a:latin typeface="Arial"/>
              </a:rPr>
              <a:t/>
            </a:r>
            <a:br>
              <a:rPr lang="en-US" sz="1200" dirty="0" smtClean="0">
                <a:solidFill>
                  <a:srgbClr val="00040C"/>
                </a:solidFill>
                <a:latin typeface="Arial"/>
              </a:rPr>
            </a:br>
            <a:r>
              <a:rPr lang="en-US" sz="1200" dirty="0" smtClean="0">
                <a:solidFill>
                  <a:srgbClr val="00040C"/>
                </a:solidFill>
                <a:latin typeface="Arial"/>
              </a:rPr>
              <a:t>Source</a:t>
            </a:r>
            <a:r>
              <a:rPr lang="en-US" sz="1200" dirty="0">
                <a:solidFill>
                  <a:srgbClr val="00040C"/>
                </a:solidFill>
                <a:latin typeface="Arial"/>
              </a:rPr>
              <a:t>: </a:t>
            </a:r>
            <a:r>
              <a:rPr lang="en-US" sz="1200" dirty="0" smtClean="0">
                <a:solidFill>
                  <a:srgbClr val="00040C"/>
                </a:solidFill>
                <a:latin typeface="Arial"/>
              </a:rPr>
              <a:t>Reserve Bank of New Zealand.</a:t>
            </a:r>
            <a:endParaRPr lang="en-US" sz="1200" i="1" dirty="0">
              <a:solidFill>
                <a:srgbClr val="00040C"/>
              </a:solidFill>
              <a:latin typeface="Aria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1412776"/>
            <a:ext cx="8208912" cy="4536503"/>
          </a:xfrm>
          <a:prstGeom prst="rect">
            <a:avLst/>
          </a:prstGeom>
        </p:spPr>
      </p:pic>
    </p:spTree>
    <p:extLst>
      <p:ext uri="{BB962C8B-B14F-4D97-AF65-F5344CB8AC3E}">
        <p14:creationId xmlns:p14="http://schemas.microsoft.com/office/powerpoint/2010/main" val="36437122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000" y="237600"/>
            <a:ext cx="7740472" cy="1175176"/>
          </a:xfrm>
        </p:spPr>
        <p:txBody>
          <a:bodyPr/>
          <a:lstStyle/>
          <a:p>
            <a:pPr algn="ctr"/>
            <a:r>
              <a:rPr lang="en-US" sz="2800" dirty="0">
                <a:solidFill>
                  <a:srgbClr val="00040C"/>
                </a:solidFill>
              </a:rPr>
              <a:t>House prices are high relative to incomes</a:t>
            </a:r>
            <a:endParaRPr lang="en-GB" sz="2800" dirty="0">
              <a:solidFill>
                <a:srgbClr val="00040C"/>
              </a:solidFill>
            </a:endParaRPr>
          </a:p>
        </p:txBody>
      </p:sp>
      <p:sp>
        <p:nvSpPr>
          <p:cNvPr id="3" name="Slide Number Placeholder 2"/>
          <p:cNvSpPr>
            <a:spLocks noGrp="1"/>
          </p:cNvSpPr>
          <p:nvPr>
            <p:ph type="sldNum" sz="quarter" idx="12"/>
          </p:nvPr>
        </p:nvSpPr>
        <p:spPr/>
        <p:txBody>
          <a:bodyPr/>
          <a:lstStyle/>
          <a:p>
            <a:fld id="{ECC21D3F-8F1A-49C5-AD48-E60BC70EEBCB}" type="slidenum">
              <a:rPr lang="en-GB" smtClean="0">
                <a:solidFill>
                  <a:prstClr val="white"/>
                </a:solidFill>
              </a:rPr>
              <a:pPr/>
              <a:t>6</a:t>
            </a:fld>
            <a:endParaRPr lang="en-GB" dirty="0">
              <a:solidFill>
                <a:prstClr val="white"/>
              </a:solidFill>
            </a:endParaRPr>
          </a:p>
        </p:txBody>
      </p:sp>
      <p:sp>
        <p:nvSpPr>
          <p:cNvPr id="10" name="TextBox 9"/>
          <p:cNvSpPr txBox="1"/>
          <p:nvPr/>
        </p:nvSpPr>
        <p:spPr>
          <a:xfrm>
            <a:off x="235148" y="5949280"/>
            <a:ext cx="3034805" cy="461665"/>
          </a:xfrm>
          <a:prstGeom prst="rect">
            <a:avLst/>
          </a:prstGeom>
          <a:noFill/>
        </p:spPr>
        <p:txBody>
          <a:bodyPr wrap="none" rtlCol="0">
            <a:spAutoFit/>
          </a:bodyPr>
          <a:lstStyle/>
          <a:p>
            <a:r>
              <a:rPr lang="en-US" sz="1200" dirty="0" smtClean="0">
                <a:solidFill>
                  <a:srgbClr val="00040C"/>
                </a:solidFill>
                <a:latin typeface="Arial"/>
              </a:rPr>
              <a:t/>
            </a:r>
            <a:br>
              <a:rPr lang="en-US" sz="1200" dirty="0" smtClean="0">
                <a:solidFill>
                  <a:srgbClr val="00040C"/>
                </a:solidFill>
                <a:latin typeface="Arial"/>
              </a:rPr>
            </a:br>
            <a:r>
              <a:rPr lang="en-US" sz="1200" dirty="0" smtClean="0">
                <a:solidFill>
                  <a:srgbClr val="00040C"/>
                </a:solidFill>
                <a:latin typeface="Arial"/>
              </a:rPr>
              <a:t>Source</a:t>
            </a:r>
            <a:r>
              <a:rPr lang="en-US" sz="1200" dirty="0">
                <a:solidFill>
                  <a:srgbClr val="00040C"/>
                </a:solidFill>
                <a:latin typeface="Arial"/>
              </a:rPr>
              <a:t>: OECD, Housing Prices database.</a:t>
            </a:r>
            <a:endParaRPr lang="en-US" sz="1200" i="1" dirty="0">
              <a:solidFill>
                <a:srgbClr val="00040C"/>
              </a:solidFill>
              <a:latin typeface="Aria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5148" y="1412777"/>
            <a:ext cx="8441308" cy="4536504"/>
          </a:xfrm>
          <a:prstGeom prst="rect">
            <a:avLst/>
          </a:prstGeom>
        </p:spPr>
      </p:pic>
    </p:spTree>
    <p:extLst>
      <p:ext uri="{BB962C8B-B14F-4D97-AF65-F5344CB8AC3E}">
        <p14:creationId xmlns:p14="http://schemas.microsoft.com/office/powerpoint/2010/main" val="8408665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000" y="237600"/>
            <a:ext cx="7740472" cy="1175176"/>
          </a:xfrm>
        </p:spPr>
        <p:txBody>
          <a:bodyPr/>
          <a:lstStyle/>
          <a:p>
            <a:pPr algn="ctr"/>
            <a:r>
              <a:rPr lang="en-US" sz="2800" dirty="0" err="1">
                <a:solidFill>
                  <a:srgbClr val="00040C"/>
                </a:solidFill>
              </a:rPr>
              <a:t>Labour</a:t>
            </a:r>
            <a:r>
              <a:rPr lang="en-US" sz="2800" dirty="0">
                <a:solidFill>
                  <a:srgbClr val="00040C"/>
                </a:solidFill>
              </a:rPr>
              <a:t> productivity growth is low</a:t>
            </a:r>
            <a:endParaRPr lang="en-GB" sz="2800" dirty="0">
              <a:solidFill>
                <a:srgbClr val="00040C"/>
              </a:solidFill>
            </a:endParaRPr>
          </a:p>
        </p:txBody>
      </p:sp>
      <p:sp>
        <p:nvSpPr>
          <p:cNvPr id="3" name="Slide Number Placeholder 2"/>
          <p:cNvSpPr>
            <a:spLocks noGrp="1"/>
          </p:cNvSpPr>
          <p:nvPr>
            <p:ph type="sldNum" sz="quarter" idx="12"/>
          </p:nvPr>
        </p:nvSpPr>
        <p:spPr/>
        <p:txBody>
          <a:bodyPr/>
          <a:lstStyle/>
          <a:p>
            <a:fld id="{ECC21D3F-8F1A-49C5-AD48-E60BC70EEBCB}" type="slidenum">
              <a:rPr lang="en-GB" smtClean="0">
                <a:solidFill>
                  <a:prstClr val="white"/>
                </a:solidFill>
              </a:rPr>
              <a:pPr/>
              <a:t>7</a:t>
            </a:fld>
            <a:endParaRPr lang="en-GB" dirty="0">
              <a:solidFill>
                <a:prstClr val="white"/>
              </a:solidFill>
            </a:endParaRPr>
          </a:p>
        </p:txBody>
      </p:sp>
      <p:sp>
        <p:nvSpPr>
          <p:cNvPr id="10" name="TextBox 9"/>
          <p:cNvSpPr txBox="1"/>
          <p:nvPr/>
        </p:nvSpPr>
        <p:spPr>
          <a:xfrm>
            <a:off x="235148" y="5949280"/>
            <a:ext cx="8005718" cy="646331"/>
          </a:xfrm>
          <a:prstGeom prst="rect">
            <a:avLst/>
          </a:prstGeom>
          <a:noFill/>
        </p:spPr>
        <p:txBody>
          <a:bodyPr wrap="none" rtlCol="0">
            <a:spAutoFit/>
          </a:bodyPr>
          <a:lstStyle/>
          <a:p>
            <a:pPr marL="228600" indent="-228600">
              <a:buAutoNum type="arabicPeriod"/>
            </a:pPr>
            <a:r>
              <a:rPr lang="en-US" sz="1200" dirty="0" smtClean="0">
                <a:solidFill>
                  <a:srgbClr val="00040C"/>
                </a:solidFill>
                <a:latin typeface="Arial"/>
              </a:rPr>
              <a:t>1996-2015 </a:t>
            </a:r>
            <a:r>
              <a:rPr lang="en-US" sz="1200" dirty="0">
                <a:solidFill>
                  <a:srgbClr val="00040C"/>
                </a:solidFill>
                <a:latin typeface="Arial"/>
              </a:rPr>
              <a:t>for Austria; 1995-2014 for Australia, Ireland, Japan, Portugal and Spain</a:t>
            </a:r>
            <a:r>
              <a:rPr lang="en-US" sz="1200" dirty="0" smtClean="0">
                <a:solidFill>
                  <a:srgbClr val="00040C"/>
                </a:solidFill>
                <a:latin typeface="Arial"/>
              </a:rPr>
              <a:t>.</a:t>
            </a:r>
          </a:p>
          <a:p>
            <a:pPr marL="228600" indent="-228600">
              <a:buAutoNum type="arabicPeriod"/>
            </a:pPr>
            <a:r>
              <a:rPr lang="en-US" sz="1200" dirty="0">
                <a:solidFill>
                  <a:srgbClr val="00040C"/>
                </a:solidFill>
                <a:latin typeface="Arial"/>
              </a:rPr>
              <a:t>Average of the 20 countries for which data are available.</a:t>
            </a:r>
            <a:r>
              <a:rPr lang="en-US" sz="1200" dirty="0" smtClean="0">
                <a:solidFill>
                  <a:srgbClr val="00040C"/>
                </a:solidFill>
                <a:latin typeface="Arial"/>
              </a:rPr>
              <a:t/>
            </a:r>
            <a:br>
              <a:rPr lang="en-US" sz="1200" dirty="0" smtClean="0">
                <a:solidFill>
                  <a:srgbClr val="00040C"/>
                </a:solidFill>
                <a:latin typeface="Arial"/>
              </a:rPr>
            </a:br>
            <a:r>
              <a:rPr lang="en-US" sz="1200" dirty="0" smtClean="0">
                <a:solidFill>
                  <a:srgbClr val="00040C"/>
                </a:solidFill>
                <a:latin typeface="Arial"/>
              </a:rPr>
              <a:t>Source</a:t>
            </a:r>
            <a:r>
              <a:rPr lang="en-US" sz="1200" dirty="0">
                <a:solidFill>
                  <a:srgbClr val="00040C"/>
                </a:solidFill>
                <a:latin typeface="Arial"/>
              </a:rPr>
              <a:t>: OECD (2017), Productivity database; OECD (2017), Economic Policy Reforms: Going for Growth 2017.</a:t>
            </a:r>
            <a:endParaRPr lang="en-US" sz="1200" i="1" dirty="0">
              <a:solidFill>
                <a:srgbClr val="00040C"/>
              </a:solidFill>
              <a:latin typeface="Aria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1484784"/>
            <a:ext cx="8424936" cy="4320480"/>
          </a:xfrm>
          <a:prstGeom prst="rect">
            <a:avLst/>
          </a:prstGeom>
        </p:spPr>
      </p:pic>
    </p:spTree>
    <p:extLst>
      <p:ext uri="{BB962C8B-B14F-4D97-AF65-F5344CB8AC3E}">
        <p14:creationId xmlns:p14="http://schemas.microsoft.com/office/powerpoint/2010/main" val="10654729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332656"/>
            <a:ext cx="7740472" cy="1031160"/>
          </a:xfrm>
        </p:spPr>
        <p:txBody>
          <a:bodyPr/>
          <a:lstStyle/>
          <a:p>
            <a:pPr algn="ctr"/>
            <a:r>
              <a:rPr lang="en-US" sz="2800" dirty="0" err="1">
                <a:solidFill>
                  <a:srgbClr val="00040C"/>
                </a:solidFill>
              </a:rPr>
              <a:t>Labour</a:t>
            </a:r>
            <a:r>
              <a:rPr lang="en-US" sz="2800" dirty="0">
                <a:solidFill>
                  <a:srgbClr val="00040C"/>
                </a:solidFill>
              </a:rPr>
              <a:t> productivity continues to lag</a:t>
            </a:r>
            <a:endParaRPr lang="en-GB" sz="2800" dirty="0">
              <a:solidFill>
                <a:srgbClr val="00040C"/>
              </a:solidFill>
            </a:endParaRPr>
          </a:p>
        </p:txBody>
      </p:sp>
      <p:sp>
        <p:nvSpPr>
          <p:cNvPr id="3" name="Slide Number Placeholder 2"/>
          <p:cNvSpPr>
            <a:spLocks noGrp="1"/>
          </p:cNvSpPr>
          <p:nvPr>
            <p:ph type="sldNum" sz="quarter" idx="12"/>
          </p:nvPr>
        </p:nvSpPr>
        <p:spPr/>
        <p:txBody>
          <a:bodyPr/>
          <a:lstStyle/>
          <a:p>
            <a:fld id="{ECC21D3F-8F1A-49C5-AD48-E60BC70EEBCB}" type="slidenum">
              <a:rPr lang="en-GB" smtClean="0">
                <a:solidFill>
                  <a:prstClr val="white"/>
                </a:solidFill>
              </a:rPr>
              <a:pPr/>
              <a:t>8</a:t>
            </a:fld>
            <a:endParaRPr lang="en-GB" dirty="0">
              <a:solidFill>
                <a:prstClr val="white"/>
              </a:solidFill>
            </a:endParaRPr>
          </a:p>
        </p:txBody>
      </p:sp>
      <p:sp>
        <p:nvSpPr>
          <p:cNvPr id="10" name="TextBox 9"/>
          <p:cNvSpPr txBox="1"/>
          <p:nvPr/>
        </p:nvSpPr>
        <p:spPr>
          <a:xfrm>
            <a:off x="235148" y="5949280"/>
            <a:ext cx="7774885" cy="646331"/>
          </a:xfrm>
          <a:prstGeom prst="rect">
            <a:avLst/>
          </a:prstGeom>
          <a:noFill/>
        </p:spPr>
        <p:txBody>
          <a:bodyPr wrap="none" rtlCol="0">
            <a:spAutoFit/>
          </a:bodyPr>
          <a:lstStyle/>
          <a:p>
            <a:r>
              <a:rPr lang="en-US" sz="1200" dirty="0">
                <a:solidFill>
                  <a:srgbClr val="00040C"/>
                </a:solidFill>
                <a:latin typeface="Arial"/>
              </a:rPr>
              <a:t>1. Population-weighted average for the top 17 OECD countries for </a:t>
            </a:r>
            <a:r>
              <a:rPr lang="en-US" sz="1200" dirty="0" err="1">
                <a:solidFill>
                  <a:srgbClr val="00040C"/>
                </a:solidFill>
                <a:latin typeface="Arial"/>
              </a:rPr>
              <a:t>labour</a:t>
            </a:r>
            <a:r>
              <a:rPr lang="en-US" sz="1200" dirty="0">
                <a:solidFill>
                  <a:srgbClr val="00040C"/>
                </a:solidFill>
                <a:latin typeface="Arial"/>
              </a:rPr>
              <a:t> productivity, calculated using 2010 </a:t>
            </a:r>
            <a:r>
              <a:rPr lang="en-US" sz="1200" dirty="0" smtClean="0">
                <a:solidFill>
                  <a:srgbClr val="00040C"/>
                </a:solidFill>
                <a:latin typeface="Arial"/>
              </a:rPr>
              <a:t/>
            </a:r>
            <a:br>
              <a:rPr lang="en-US" sz="1200" dirty="0" smtClean="0">
                <a:solidFill>
                  <a:srgbClr val="00040C"/>
                </a:solidFill>
                <a:latin typeface="Arial"/>
              </a:rPr>
            </a:br>
            <a:r>
              <a:rPr lang="en-US" sz="1200" dirty="0" smtClean="0">
                <a:solidFill>
                  <a:srgbClr val="00040C"/>
                </a:solidFill>
                <a:latin typeface="Arial"/>
              </a:rPr>
              <a:t>purchasing </a:t>
            </a:r>
            <a:r>
              <a:rPr lang="en-US" sz="1200" dirty="0">
                <a:solidFill>
                  <a:srgbClr val="00040C"/>
                </a:solidFill>
                <a:latin typeface="Arial"/>
              </a:rPr>
              <a:t>power parity exchange rates.</a:t>
            </a:r>
            <a:r>
              <a:rPr lang="en-US" sz="1200" dirty="0" smtClean="0">
                <a:solidFill>
                  <a:srgbClr val="00040C"/>
                </a:solidFill>
                <a:latin typeface="Arial"/>
              </a:rPr>
              <a:t/>
            </a:r>
            <a:br>
              <a:rPr lang="en-US" sz="1200" dirty="0" smtClean="0">
                <a:solidFill>
                  <a:srgbClr val="00040C"/>
                </a:solidFill>
                <a:latin typeface="Arial"/>
              </a:rPr>
            </a:br>
            <a:r>
              <a:rPr lang="en-US" sz="1200" dirty="0" smtClean="0">
                <a:solidFill>
                  <a:srgbClr val="00040C"/>
                </a:solidFill>
                <a:latin typeface="Arial"/>
              </a:rPr>
              <a:t>Source</a:t>
            </a:r>
            <a:r>
              <a:rPr lang="en-US" sz="1200" dirty="0">
                <a:solidFill>
                  <a:srgbClr val="00040C"/>
                </a:solidFill>
                <a:latin typeface="Arial"/>
              </a:rPr>
              <a:t>: OECD (2017), Productivity database; OECD (2017), Economic Policy Reforms: Going for Growth 2017.</a:t>
            </a:r>
            <a:endParaRPr lang="en-US" sz="1200" i="1" dirty="0">
              <a:solidFill>
                <a:srgbClr val="00040C"/>
              </a:solidFill>
              <a:latin typeface="Aria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1484784"/>
            <a:ext cx="8064896" cy="4320480"/>
          </a:xfrm>
          <a:prstGeom prst="rect">
            <a:avLst/>
          </a:prstGeom>
        </p:spPr>
      </p:pic>
    </p:spTree>
    <p:extLst>
      <p:ext uri="{BB962C8B-B14F-4D97-AF65-F5344CB8AC3E}">
        <p14:creationId xmlns:p14="http://schemas.microsoft.com/office/powerpoint/2010/main" val="7661900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000" y="237600"/>
            <a:ext cx="7740472" cy="1175176"/>
          </a:xfrm>
        </p:spPr>
        <p:txBody>
          <a:bodyPr/>
          <a:lstStyle/>
          <a:p>
            <a:pPr algn="ctr"/>
            <a:r>
              <a:rPr lang="en-US" sz="2800" dirty="0">
                <a:solidFill>
                  <a:srgbClr val="00040C"/>
                </a:solidFill>
              </a:rPr>
              <a:t>Non-residential investment per capita is low</a:t>
            </a:r>
            <a:endParaRPr lang="en-GB" sz="2800" dirty="0">
              <a:solidFill>
                <a:srgbClr val="00040C"/>
              </a:solidFill>
            </a:endParaRPr>
          </a:p>
        </p:txBody>
      </p:sp>
      <p:sp>
        <p:nvSpPr>
          <p:cNvPr id="3" name="Slide Number Placeholder 2"/>
          <p:cNvSpPr>
            <a:spLocks noGrp="1"/>
          </p:cNvSpPr>
          <p:nvPr>
            <p:ph type="sldNum" sz="quarter" idx="12"/>
          </p:nvPr>
        </p:nvSpPr>
        <p:spPr/>
        <p:txBody>
          <a:bodyPr/>
          <a:lstStyle/>
          <a:p>
            <a:fld id="{ECC21D3F-8F1A-49C5-AD48-E60BC70EEBCB}" type="slidenum">
              <a:rPr lang="en-GB" smtClean="0">
                <a:solidFill>
                  <a:prstClr val="white"/>
                </a:solidFill>
              </a:rPr>
              <a:pPr/>
              <a:t>9</a:t>
            </a:fld>
            <a:endParaRPr lang="en-GB" dirty="0">
              <a:solidFill>
                <a:prstClr val="white"/>
              </a:solidFill>
            </a:endParaRPr>
          </a:p>
        </p:txBody>
      </p:sp>
      <p:sp>
        <p:nvSpPr>
          <p:cNvPr id="10" name="TextBox 9"/>
          <p:cNvSpPr txBox="1"/>
          <p:nvPr/>
        </p:nvSpPr>
        <p:spPr>
          <a:xfrm>
            <a:off x="154652" y="5383370"/>
            <a:ext cx="8475397" cy="1384995"/>
          </a:xfrm>
          <a:prstGeom prst="rect">
            <a:avLst/>
          </a:prstGeom>
          <a:noFill/>
        </p:spPr>
        <p:txBody>
          <a:bodyPr wrap="none" rtlCol="0">
            <a:spAutoFit/>
          </a:bodyPr>
          <a:lstStyle/>
          <a:p>
            <a:pPr marL="228600" indent="-228600">
              <a:buAutoNum type="arabicPeriod"/>
            </a:pPr>
            <a:r>
              <a:rPr lang="en-US" sz="1200" dirty="0" smtClean="0">
                <a:solidFill>
                  <a:srgbClr val="00040C"/>
                </a:solidFill>
                <a:latin typeface="Arial"/>
              </a:rPr>
              <a:t>Data </a:t>
            </a:r>
            <a:r>
              <a:rPr lang="en-US" sz="1200" dirty="0">
                <a:solidFill>
                  <a:srgbClr val="00040C"/>
                </a:solidFill>
                <a:latin typeface="Arial"/>
              </a:rPr>
              <a:t>for gross non-residential capital formation are in current prices and were converted into a common currency using</a:t>
            </a:r>
            <a:r>
              <a:rPr lang="en-US" sz="1200" dirty="0" smtClean="0">
                <a:solidFill>
                  <a:srgbClr val="00040C"/>
                </a:solidFill>
                <a:latin typeface="Arial"/>
              </a:rPr>
              <a:t/>
            </a:r>
            <a:br>
              <a:rPr lang="en-US" sz="1200" dirty="0" smtClean="0">
                <a:solidFill>
                  <a:srgbClr val="00040C"/>
                </a:solidFill>
                <a:latin typeface="Arial"/>
              </a:rPr>
            </a:br>
            <a:r>
              <a:rPr lang="en-US" sz="1200" dirty="0" smtClean="0">
                <a:solidFill>
                  <a:srgbClr val="00040C"/>
                </a:solidFill>
                <a:latin typeface="Arial"/>
              </a:rPr>
              <a:t>2010 </a:t>
            </a:r>
            <a:r>
              <a:rPr lang="en-US" sz="1200" dirty="0">
                <a:solidFill>
                  <a:srgbClr val="00040C"/>
                </a:solidFill>
                <a:latin typeface="Arial"/>
              </a:rPr>
              <a:t>purchasing power parity exchange rates. </a:t>
            </a:r>
            <a:r>
              <a:rPr lang="en-US" sz="1200" dirty="0" smtClean="0">
                <a:solidFill>
                  <a:srgbClr val="00040C"/>
                </a:solidFill>
                <a:latin typeface="Arial"/>
              </a:rPr>
              <a:t>The </a:t>
            </a:r>
            <a:r>
              <a:rPr lang="en-US" sz="1200" dirty="0" err="1">
                <a:solidFill>
                  <a:srgbClr val="00040C"/>
                </a:solidFill>
                <a:latin typeface="Arial"/>
              </a:rPr>
              <a:t>labour</a:t>
            </a:r>
            <a:r>
              <a:rPr lang="en-US" sz="1200" dirty="0">
                <a:solidFill>
                  <a:srgbClr val="00040C"/>
                </a:solidFill>
                <a:latin typeface="Arial"/>
              </a:rPr>
              <a:t> force includes only people aged 15-64. Data for the OECD </a:t>
            </a:r>
            <a:r>
              <a:rPr lang="en-US" sz="1200" dirty="0" smtClean="0">
                <a:solidFill>
                  <a:srgbClr val="00040C"/>
                </a:solidFill>
                <a:latin typeface="Arial"/>
              </a:rPr>
              <a:t/>
            </a:r>
            <a:br>
              <a:rPr lang="en-US" sz="1200" dirty="0" smtClean="0">
                <a:solidFill>
                  <a:srgbClr val="00040C"/>
                </a:solidFill>
                <a:latin typeface="Arial"/>
              </a:rPr>
            </a:br>
            <a:r>
              <a:rPr lang="en-US" sz="1200" dirty="0" smtClean="0">
                <a:solidFill>
                  <a:srgbClr val="00040C"/>
                </a:solidFill>
                <a:latin typeface="Arial"/>
              </a:rPr>
              <a:t>exclude </a:t>
            </a:r>
            <a:r>
              <a:rPr lang="en-US" sz="1200" dirty="0">
                <a:solidFill>
                  <a:srgbClr val="00040C"/>
                </a:solidFill>
                <a:latin typeface="Arial"/>
              </a:rPr>
              <a:t>Chile, the Czech Republic, Estonia, Greece, Hungary, Iceland, Israel, Latvia, Luxembourg, Mexico, Norway, </a:t>
            </a:r>
            <a:r>
              <a:rPr lang="en-US" sz="1200" dirty="0" smtClean="0">
                <a:solidFill>
                  <a:srgbClr val="00040C"/>
                </a:solidFill>
                <a:latin typeface="Arial"/>
              </a:rPr>
              <a:t> </a:t>
            </a:r>
            <a:br>
              <a:rPr lang="en-US" sz="1200" dirty="0" smtClean="0">
                <a:solidFill>
                  <a:srgbClr val="00040C"/>
                </a:solidFill>
                <a:latin typeface="Arial"/>
              </a:rPr>
            </a:br>
            <a:r>
              <a:rPr lang="en-US" sz="1200" dirty="0" smtClean="0">
                <a:solidFill>
                  <a:srgbClr val="00040C"/>
                </a:solidFill>
                <a:latin typeface="Arial"/>
              </a:rPr>
              <a:t>the </a:t>
            </a:r>
            <a:r>
              <a:rPr lang="en-US" sz="1200" dirty="0">
                <a:solidFill>
                  <a:srgbClr val="00040C"/>
                </a:solidFill>
                <a:latin typeface="Arial"/>
              </a:rPr>
              <a:t>Slovak Republic, Slovenia and Turkey</a:t>
            </a:r>
            <a:r>
              <a:rPr lang="en-US" sz="1200" dirty="0" smtClean="0">
                <a:solidFill>
                  <a:srgbClr val="00040C"/>
                </a:solidFill>
                <a:latin typeface="Arial"/>
              </a:rPr>
              <a:t>.</a:t>
            </a:r>
          </a:p>
          <a:p>
            <a:pPr marL="228600" indent="-228600">
              <a:buAutoNum type="arabicPeriod"/>
            </a:pPr>
            <a:r>
              <a:rPr lang="en-US" sz="1200" dirty="0">
                <a:solidFill>
                  <a:srgbClr val="00040C"/>
                </a:solidFill>
                <a:latin typeface="Arial"/>
              </a:rPr>
              <a:t>Excluding investment related to the Canterbury earthquake rebuild.</a:t>
            </a:r>
            <a:r>
              <a:rPr lang="en-US" sz="1200" dirty="0" smtClean="0">
                <a:solidFill>
                  <a:srgbClr val="00040C"/>
                </a:solidFill>
                <a:latin typeface="Arial"/>
              </a:rPr>
              <a:t/>
            </a:r>
            <a:br>
              <a:rPr lang="en-US" sz="1200" dirty="0" smtClean="0">
                <a:solidFill>
                  <a:srgbClr val="00040C"/>
                </a:solidFill>
                <a:latin typeface="Arial"/>
              </a:rPr>
            </a:br>
            <a:r>
              <a:rPr lang="en-US" sz="1200" dirty="0" smtClean="0">
                <a:solidFill>
                  <a:srgbClr val="00040C"/>
                </a:solidFill>
                <a:latin typeface="Arial"/>
              </a:rPr>
              <a:t>Source</a:t>
            </a:r>
            <a:r>
              <a:rPr lang="en-US" sz="1200" dirty="0">
                <a:solidFill>
                  <a:srgbClr val="00040C"/>
                </a:solidFill>
                <a:latin typeface="Arial"/>
              </a:rPr>
              <a:t>: OECD, Economic Outlook and </a:t>
            </a:r>
            <a:r>
              <a:rPr lang="en-US" sz="1200" dirty="0" err="1">
                <a:solidFill>
                  <a:srgbClr val="00040C"/>
                </a:solidFill>
                <a:latin typeface="Arial"/>
              </a:rPr>
              <a:t>Labour</a:t>
            </a:r>
            <a:r>
              <a:rPr lang="en-US" sz="1200" dirty="0">
                <a:solidFill>
                  <a:srgbClr val="00040C"/>
                </a:solidFill>
                <a:latin typeface="Arial"/>
              </a:rPr>
              <a:t> Force Statistics databases; A. Wood et al. (2016), 'The Canterbury </a:t>
            </a:r>
            <a:r>
              <a:rPr lang="en-US" sz="1200" dirty="0" smtClean="0">
                <a:solidFill>
                  <a:srgbClr val="00040C"/>
                </a:solidFill>
                <a:latin typeface="Arial"/>
              </a:rPr>
              <a:t/>
            </a:r>
            <a:br>
              <a:rPr lang="en-US" sz="1200" dirty="0" smtClean="0">
                <a:solidFill>
                  <a:srgbClr val="00040C"/>
                </a:solidFill>
                <a:latin typeface="Arial"/>
              </a:rPr>
            </a:br>
            <a:r>
              <a:rPr lang="en-US" sz="1200" dirty="0" smtClean="0">
                <a:solidFill>
                  <a:srgbClr val="00040C"/>
                </a:solidFill>
                <a:latin typeface="Arial"/>
              </a:rPr>
              <a:t>Rebuild </a:t>
            </a:r>
            <a:r>
              <a:rPr lang="en-US" sz="1200" dirty="0">
                <a:solidFill>
                  <a:srgbClr val="00040C"/>
                </a:solidFill>
                <a:latin typeface="Arial"/>
              </a:rPr>
              <a:t>Five Years on from the Christchurch Earthquake', </a:t>
            </a:r>
            <a:r>
              <a:rPr lang="en-US" sz="1200" dirty="0" smtClean="0">
                <a:solidFill>
                  <a:srgbClr val="00040C"/>
                </a:solidFill>
                <a:latin typeface="Arial"/>
              </a:rPr>
              <a:t> RBNZ </a:t>
            </a:r>
            <a:r>
              <a:rPr lang="en-US" sz="1200" dirty="0">
                <a:solidFill>
                  <a:srgbClr val="00040C"/>
                </a:solidFill>
                <a:latin typeface="Arial"/>
              </a:rPr>
              <a:t>Bulletin, Vol. 79, No. 3, February.</a:t>
            </a:r>
            <a:endParaRPr lang="en-US" sz="1200" i="1" dirty="0">
              <a:solidFill>
                <a:srgbClr val="00040C"/>
              </a:solidFill>
              <a:latin typeface="Aria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153" y="1340769"/>
            <a:ext cx="8064896" cy="4104455"/>
          </a:xfrm>
          <a:prstGeom prst="rect">
            <a:avLst/>
          </a:prstGeom>
        </p:spPr>
      </p:pic>
    </p:spTree>
    <p:extLst>
      <p:ext uri="{BB962C8B-B14F-4D97-AF65-F5344CB8AC3E}">
        <p14:creationId xmlns:p14="http://schemas.microsoft.com/office/powerpoint/2010/main" val="356843264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ECD_English_white">
  <a:themeElements>
    <a:clrScheme name="OECD white">
      <a:dk1>
        <a:srgbClr val="727272"/>
      </a:dk1>
      <a:lt1>
        <a:sysClr val="window" lastClr="FFFFFF"/>
      </a:lt1>
      <a:dk2>
        <a:srgbClr val="006299"/>
      </a:dk2>
      <a:lt2>
        <a:srgbClr val="E6E6E6"/>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ECD">
      <a:majorFont>
        <a:latin typeface="Arial"/>
        <a:ea typeface=""/>
        <a:cs typeface=""/>
      </a:majorFont>
      <a:minorFont>
        <a:latin typeface="Georgia"/>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1_OECD_English_white">
  <a:themeElements>
    <a:clrScheme name="OECD white">
      <a:dk1>
        <a:srgbClr val="727272"/>
      </a:dk1>
      <a:lt1>
        <a:sysClr val="window" lastClr="FFFFFF"/>
      </a:lt1>
      <a:dk2>
        <a:srgbClr val="006299"/>
      </a:dk2>
      <a:lt2>
        <a:srgbClr val="E6E6E6"/>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ECD">
      <a:majorFont>
        <a:latin typeface="Arial"/>
        <a:ea typeface=""/>
        <a:cs typeface=""/>
      </a:majorFont>
      <a:minorFont>
        <a:latin typeface="Georgia"/>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2_OECD_English_white">
  <a:themeElements>
    <a:clrScheme name="OECD white">
      <a:dk1>
        <a:srgbClr val="727272"/>
      </a:dk1>
      <a:lt1>
        <a:sysClr val="window" lastClr="FFFFFF"/>
      </a:lt1>
      <a:dk2>
        <a:srgbClr val="006299"/>
      </a:dk2>
      <a:lt2>
        <a:srgbClr val="E6E6E6"/>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ECD">
      <a:majorFont>
        <a:latin typeface="Arial"/>
        <a:ea typeface=""/>
        <a:cs typeface=""/>
      </a:majorFont>
      <a:minorFont>
        <a:latin typeface="Georgia"/>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spe:Receivers xmlns:spe="http://schemas.microsoft.com/sharepoint/events"/>
</file>

<file path=customXml/item2.xml><?xml version="1.0" encoding="utf-8"?>
<?mso-contentType ?>
<FormTemplates xmlns="http://schemas.microsoft.com/sharepoint/v3/contenttype/forms">
  <Display>OECDListFormCollapsible</Display>
  <Edit>OECDListFormCollapsible</Edit>
  <New>OECDListFormCollapsible</New>
</FormTemplates>
</file>

<file path=customXml/item3.xml><?xml version="1.0" encoding="utf-8"?>
<p:properties xmlns:p="http://schemas.microsoft.com/office/2006/metadata/properties" xmlns:xsi="http://www.w3.org/2001/XMLSchema-instance" xmlns:pc="http://schemas.microsoft.com/office/infopath/2007/PartnerControls">
  <documentManagement>
    <OECDKimBussinessContext xmlns="54c4cd27-f286-408f-9ce0-33c1e0f3ab39" xsi:nil="true"/>
    <DocumentSetDescription xmlns="http://schemas.microsoft.com/sharepoint/v3">2015 ECONOMIC SURVEY NEW ZEALAND</DocumentSetDescription>
    <OECDKimProvenance xmlns="54c4cd27-f286-408f-9ce0-33c1e0f3ab39" xsi:nil="true"/>
    <eShareCountryTaxHTField0 xmlns="c9f238dd-bb73-4aef-a7a5-d644ad823e52">New Zealand|e270f276-0b75-4300-ba17-087ec646b13e</eShareCountryTaxHTField0>
    <eShareTopicTaxHTField0 xmlns="c9f238dd-bb73-4aef-a7a5-d644ad823e52" xsi:nil="true"/>
    <OECDKimStatus xmlns="54c4cd27-f286-408f-9ce0-33c1e0f3ab39">Draft</OECDKimStatus>
    <eShareKeywordsTaxHTField0 xmlns="c9f238dd-bb73-4aef-a7a5-d644ad823e52" xsi:nil="true"/>
    <TaxCatchAll xmlns="ca82dde9-3436-4d3d-bddd-d31447390034">
      <Value>404</Value>
      <Value>821</Value>
      <Value>142</Value>
    </TaxCatchAll>
    <_dlc_DocId xmlns="464847da-6e18-4144-8ad5-5857903e06b6">ESHAREECO-20-356</_dlc_DocId>
    <_dlc_DocIdUrl xmlns="464847da-6e18-4144-8ad5-5857903e06b6">
      <Url>http://portal.oecd.org/eshare/eco/KCentre/_layouts/DocIdRedir.aspx?ID=ESHAREECO-20-356</Url>
      <Description>ESHAREECO-20-356</Description>
    </_dlc_DocIdUrl>
    <bc65155f859f476689f41d2e239f3b65 xmlns="464847da-6e18-4144-8ad5-5857903e06b6">
      <Terms xmlns="http://schemas.microsoft.com/office/infopath/2007/PartnerControls"/>
    </bc65155f859f476689f41d2e239f3b65>
    <OECDProjectLookup xmlns="b028c3f4-2795-4946-841c-2e1644b148e5">119</OECDProjectLookup>
    <OECDlanguage xmlns="ca82dde9-3436-4d3d-bddd-d31447390034">English</OECDlanguage>
    <eSharePWBTaxHTField0 xmlns="c9f238dd-bb73-4aef-a7a5-d644ad823e52">1.1 Economic Surveillance|723231d9-fbc3-417d-a476-8ccd94c87567</eSharePWBTaxHTField0>
    <OECDCommunityDocumentID xmlns="b028c3f4-2795-4946-841c-2e1644b148e5" xsi:nil="true"/>
    <eShareHorizProjTaxHTField0 xmlns="464847da-6e18-4144-8ad5-5857903e06b6" xsi:nil="true"/>
    <IconOverlay xmlns="http://schemas.microsoft.com/sharepoint/v4" xsi:nil="true"/>
    <OECDCommunityDocumentURL xmlns="b028c3f4-2795-4946-841c-2e1644b148e5" xsi:nil="true"/>
    <OECDExpirationDate xmlns="464847da-6e18-4144-8ad5-5857903e06b6" xsi:nil="true"/>
    <OECDPinnedBy xmlns="b028c3f4-2795-4946-841c-2e1644b148e5">
      <UserInfo>
        <DisplayName/>
        <AccountId xsi:nil="true"/>
        <AccountType/>
      </UserInfo>
    </OECDPinnedBy>
    <OECDMeetingDate xmlns="54c4cd27-f286-408f-9ce0-33c1e0f3ab39" xsi:nil="true"/>
    <OECDTagsCache xmlns="b028c3f4-2795-4946-841c-2e1644b148e5" xsi:nil="true"/>
    <OECDAllRelatedUsers xmlns="464847da-6e18-4144-8ad5-5857903e06b6">
      <UserInfo>
        <DisplayName/>
        <AccountId xsi:nil="true"/>
        <AccountType/>
      </UserInfo>
    </OECDAllRelatedUsers>
    <eShareCommitteeTaxHTField0 xmlns="c9f238dd-bb73-4aef-a7a5-d644ad823e52" xsi:nil="true"/>
    <OECDProjectManager xmlns="b028c3f4-2795-4946-841c-2e1644b148e5">
      <UserInfo>
        <DisplayName/>
        <AccountId>172</AccountId>
        <AccountType/>
      </UserInfo>
    </OECDProjectManager>
    <OECDMainProject xmlns="b028c3f4-2795-4946-841c-2e1644b148e5">41</OECDMainProject>
    <k521ff600dac4d78b40e1e44ce493525 xmlns="b028c3f4-2795-4946-841c-2e1644b148e5">
      <Terms xmlns="http://schemas.microsoft.com/office/infopath/2007/PartnerControls">
        <TermInfo xmlns="http://schemas.microsoft.com/office/infopath/2007/PartnerControls">
          <TermName xmlns="http://schemas.microsoft.com/office/infopath/2007/PartnerControls">ECO/CS1</TermName>
          <TermId xmlns="http://schemas.microsoft.com/office/infopath/2007/PartnerControls">2895c0a6-52fe-49b2-9345-09e0009656a9</TermId>
        </TermInfo>
      </Terms>
    </k521ff600dac4d78b40e1e44ce493525>
    <OECDProjectMembers xmlns="b028c3f4-2795-4946-841c-2e1644b148e5">
      <UserInfo>
        <DisplayName>JARRETT Peter, ECO/CS1</DisplayName>
        <AccountId>126</AccountId>
        <AccountType/>
      </UserInfo>
      <UserInfo>
        <DisplayName>GODBER Amelia, ECO/CS1</DisplayName>
        <AccountId>1532</AccountId>
        <AccountType/>
      </UserInfo>
      <UserInfo>
        <DisplayName>BARKER Andrew, ECO/CS1</DisplayName>
        <AccountId>1603</AccountId>
        <AccountType/>
      </UserInfo>
    </OECDProjectMembers>
    <OECDSharingStatus xmlns="b028c3f4-2795-4946-841c-2e1644b148e5" xsi:nil="true"/>
  </documentManagement>
</p:properties>
</file>

<file path=customXml/item4.xml><?xml version="1.0" encoding="utf-8"?>
<?mso-contentType ?>
<CtFieldPriority xmlns="http://www.oecd.org/eshare/projectsentre/CtFieldPriority/" xmlns:i="http://www.w3.org/2001/XMLSchema-instance">
  <PriorityFields xmlns:a="http://schemas.microsoft.com/2003/10/Serialization/Arrays">
    <a:string>Title</a:string>
    <a:string>OECDCountry</a:string>
    <a:string>OECDTopic</a:string>
    <a:string>OECDKeywords</a:string>
  </PriorityFields>
</CtFieldPriority>
</file>

<file path=customXml/item5.xml><?xml version="1.0" encoding="utf-8"?>
<?mso-contentType ?>
<SharedContentType xmlns="Microsoft.SharePoint.Taxonomy.ContentTypeSync" SourceId="27ec883c-a62c-444f-a935-fcddb579e39d" ContentTypeId="0x0101008B4DD370EC31429186F3AD49F0D3098F00D44DBCB9EB4F45278CB5C9765BE52995" PreviousValue="false"/>
</file>

<file path=customXml/item6.xml><?xml version="1.0" encoding="utf-8"?>
<ct:contentTypeSchema xmlns:ct="http://schemas.microsoft.com/office/2006/metadata/contentType" xmlns:ma="http://schemas.microsoft.com/office/2006/metadata/properties/metaAttributes" ct:_="" ma:_="" ma:contentTypeName="Working Document" ma:contentTypeID="0x0101008B4DD370EC31429186F3AD49F0D3098F00D44DBCB9EB4F45278CB5C9765BE5299500A4858B360C6A491AA753F8BCA47AA91000293773D153AD3C41920164F348570E54" ma:contentTypeVersion="627" ma:contentTypeDescription="" ma:contentTypeScope="" ma:versionID="5717caf216986462e4fe7afa7d4bcda3">
  <xsd:schema xmlns:xsd="http://www.w3.org/2001/XMLSchema" xmlns:xs="http://www.w3.org/2001/XMLSchema" xmlns:p="http://schemas.microsoft.com/office/2006/metadata/properties" xmlns:ns1="http://schemas.microsoft.com/sharepoint/v3" xmlns:ns2="54c4cd27-f286-408f-9ce0-33c1e0f3ab39" xmlns:ns3="464847da-6e18-4144-8ad5-5857903e06b6" xmlns:ns4="ca82dde9-3436-4d3d-bddd-d31447390034" xmlns:ns5="b028c3f4-2795-4946-841c-2e1644b148e5" xmlns:ns6="c9f238dd-bb73-4aef-a7a5-d644ad823e52" xmlns:ns7="http://schemas.microsoft.com/sharepoint/v4" targetNamespace="http://schemas.microsoft.com/office/2006/metadata/properties" ma:root="true" ma:fieldsID="2b733801d3139450aec37dd2679c5307" ns1:_="" ns2:_="" ns3:_="" ns4:_="" ns5:_="" ns6:_="" ns7:_="">
    <xsd:import namespace="http://schemas.microsoft.com/sharepoint/v3"/>
    <xsd:import namespace="54c4cd27-f286-408f-9ce0-33c1e0f3ab39"/>
    <xsd:import namespace="464847da-6e18-4144-8ad5-5857903e06b6"/>
    <xsd:import namespace="ca82dde9-3436-4d3d-bddd-d31447390034"/>
    <xsd:import namespace="b028c3f4-2795-4946-841c-2e1644b148e5"/>
    <xsd:import namespace="c9f238dd-bb73-4aef-a7a5-d644ad823e52"/>
    <xsd:import namespace="http://schemas.microsoft.com/sharepoint/v4"/>
    <xsd:element name="properties">
      <xsd:complexType>
        <xsd:sequence>
          <xsd:element name="documentManagement">
            <xsd:complexType>
              <xsd:all>
                <xsd:element ref="ns2:OECDMeetingDate" minOccurs="0"/>
                <xsd:element ref="ns4:OECDlanguage" minOccurs="0"/>
                <xsd:element ref="ns3:OECDExpirationDate" minOccurs="0"/>
                <xsd:element ref="ns5:OECDProjectLookup" minOccurs="0"/>
                <xsd:element ref="ns5:OECDProjectManager" minOccurs="0"/>
                <xsd:element ref="ns5:OECDProjectMembers" minOccurs="0"/>
                <xsd:element ref="ns5:OECDMainProject" minOccurs="0"/>
                <xsd:element ref="ns5:OECDPinnedBy" minOccurs="0"/>
                <xsd:element ref="ns2:OECDKimStatus" minOccurs="0"/>
                <xsd:element ref="ns5:OECDTagsCache" minOccurs="0"/>
                <xsd:element ref="ns3:_dlc_DocIdUrl" minOccurs="0"/>
                <xsd:element ref="ns6:eShareCountryTaxHTField0" minOccurs="0"/>
                <xsd:element ref="ns6:eShareTopicTaxHTField0" minOccurs="0"/>
                <xsd:element ref="ns6:eShareKeywordsTaxHTField0" minOccurs="0"/>
                <xsd:element ref="ns6:eShareCommitteeTaxHTField0" minOccurs="0"/>
                <xsd:element ref="ns6:eSharePWBTaxHTField0" minOccurs="0"/>
                <xsd:element ref="ns5:Project_x003a_Project_x0020_status" minOccurs="0"/>
                <xsd:element ref="ns4:TaxCatchAllLabel" minOccurs="0"/>
                <xsd:element ref="ns2:OECDKimBussinessContext" minOccurs="0"/>
                <xsd:element ref="ns3:_dlc_DocIdPersistId" minOccurs="0"/>
                <xsd:element ref="ns4:TaxCatchAll" minOccurs="0"/>
                <xsd:element ref="ns7:IconOverlay" minOccurs="0"/>
                <xsd:element ref="ns3:_dlc_DocId" minOccurs="0"/>
                <xsd:element ref="ns2:OECDKimProvenance" minOccurs="0"/>
                <xsd:element ref="ns3:bc65155f859f476689f41d2e239f3b65" minOccurs="0"/>
                <xsd:element ref="ns5:k521ff600dac4d78b40e1e44ce493525" minOccurs="0"/>
                <xsd:element ref="ns1:DocumentSetDescription" minOccurs="0"/>
                <xsd:element ref="ns5:OECDSharingStatus" minOccurs="0"/>
                <xsd:element ref="ns5:OECDCommunityDocumentURL" minOccurs="0"/>
                <xsd:element ref="ns5:OECDCommunityDocumentID" minOccurs="0"/>
                <xsd:element ref="ns3:eShareHorizProjTaxHTField0" minOccurs="0"/>
                <xsd:element ref="ns3:OECDAllRelatedUsers"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ocumentSetDescription" ma:index="40" nillable="true" ma:displayName="Description" ma:description="A description of the Document Set" ma:internalName="DocumentSetDescription"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4c4cd27-f286-408f-9ce0-33c1e0f3ab39" elementFormDefault="qualified">
    <xsd:import namespace="http://schemas.microsoft.com/office/2006/documentManagement/types"/>
    <xsd:import namespace="http://schemas.microsoft.com/office/infopath/2007/PartnerControls"/>
    <xsd:element name="OECDMeetingDate" ma:index="4" nillable="true" ma:displayName="Meeting Date" ma:default="" ma:format="DateOnly" ma:hidden="true" ma:internalName="OECDMeetingDate" ma:readOnly="false">
      <xsd:simpleType>
        <xsd:restriction base="dms:DateTime"/>
      </xsd:simpleType>
    </xsd:element>
    <xsd:element name="OECDKimStatus" ma:index="16" nillable="true" ma:displayName="Kim status" ma:default="Draft" ma:description="" ma:format="Dropdown" ma:hidden="true" ma:internalName="OECDKimStatus">
      <xsd:simpleType>
        <xsd:restriction base="dms:Choice">
          <xsd:enumeration value="Draft"/>
          <xsd:enumeration value="Final"/>
        </xsd:restriction>
      </xsd:simpleType>
    </xsd:element>
    <xsd:element name="OECDKimBussinessContext" ma:index="27" nillable="true" ma:displayName="Kim business context" ma:description="" ma:hidden="true" ma:internalName="OECDKimBussinessContext" ma:readOnly="false">
      <xsd:simpleType>
        <xsd:restriction base="dms:Text"/>
      </xsd:simpleType>
    </xsd:element>
    <xsd:element name="OECDKimProvenance" ma:index="34" nillable="true" ma:displayName="Kim provenance" ma:description="" ma:hidden="true" ma:internalName="OECDKimProvenance"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64847da-6e18-4144-8ad5-5857903e06b6" elementFormDefault="qualified">
    <xsd:import namespace="http://schemas.microsoft.com/office/2006/documentManagement/types"/>
    <xsd:import namespace="http://schemas.microsoft.com/office/infopath/2007/PartnerControls"/>
    <xsd:element name="OECDExpirationDate" ma:index="8" nillable="true" ma:displayName="Highlights" ma:default="" ma:description="" ma:format="DateOnly" ma:hidden="true" ma:indexed="true" ma:internalName="OECDExpirationDate">
      <xsd:simpleType>
        <xsd:restriction base="dms:DateTime"/>
      </xsd:simpleType>
    </xsd:element>
    <xsd:element name="_dlc_DocIdUrl" ma:index="18" nillable="true" ma:displayName="Document ID" ma:description=""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9" nillable="true" ma:displayName="Persist ID" ma:description="Keep ID on add." ma:hidden="true" ma:internalName="_dlc_DocIdPersistId" ma:readOnly="true">
      <xsd:simpleType>
        <xsd:restriction base="dms:Boolean"/>
      </xsd:simpleType>
    </xsd:element>
    <xsd:element name="_dlc_DocId" ma:index="33" nillable="true" ma:displayName="Document ID" ma:description="" ma:hidden="true" ma:internalName="_dlc_DocId" ma:readOnly="true">
      <xsd:simpleType>
        <xsd:restriction base="dms:Text"/>
      </xsd:simpleType>
    </xsd:element>
    <xsd:element name="bc65155f859f476689f41d2e239f3b65" ma:index="37" nillable="true" ma:taxonomy="true" ma:internalName="bc65155f859f476689f41d2e239f3b65" ma:taxonomyFieldName="OECDHorizontalProjects" ma:displayName="Horizontal project" ma:readOnly="false" ma:default="" ma:fieldId="bc65155f-859f-4766-89f4-1d2e239f3b65" ma:taxonomyMulti="true" ma:sspId="27ec883c-a62c-444f-a935-fcddb579e39d" ma:termSetId="d3ca0e0e-65f9-44bf-9d98-5271504f6d61" ma:anchorId="00000000-0000-0000-0000-000000000000" ma:open="false" ma:isKeyword="false">
      <xsd:complexType>
        <xsd:sequence>
          <xsd:element ref="pc:Terms" minOccurs="0" maxOccurs="1"/>
        </xsd:sequence>
      </xsd:complexType>
    </xsd:element>
    <xsd:element name="eShareHorizProjTaxHTField0" ma:index="44" nillable="true" ma:displayName="OECDHorizontalProjects_0" ma:description="" ma:hidden="true" ma:internalName="eShareHorizProjTaxHTField0">
      <xsd:simpleType>
        <xsd:restriction base="dms:Note"/>
      </xsd:simpleType>
    </xsd:element>
    <xsd:element name="OECDAllRelatedUsers" ma:index="47" nillable="true" ma:displayName="All related users" ma:description="" ma:hidden="true" ma:internalName="OECDAllRelatedUs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a82dde9-3436-4d3d-bddd-d31447390034" elementFormDefault="qualified">
    <xsd:import namespace="http://schemas.microsoft.com/office/2006/documentManagement/types"/>
    <xsd:import namespace="http://schemas.microsoft.com/office/infopath/2007/PartnerControls"/>
    <xsd:element name="OECDlanguage" ma:index="5" nillable="true" ma:displayName="Document language" ma:default="English" ma:description="" ma:format="Dropdown" ma:hidden="true" ma:internalName="OECDlanguage" ma:readOnly="false">
      <xsd:simpleType>
        <xsd:restriction base="dms:Choice">
          <xsd:enumeration value="English"/>
          <xsd:enumeration value="French"/>
        </xsd:restriction>
      </xsd:simpleType>
    </xsd:element>
    <xsd:element name="TaxCatchAllLabel" ma:index="26" nillable="true" ma:displayName="Taxonomy Catch All Column1" ma:hidden="true" ma:list="{f238c0b0-3384-41ab-af60-ab39d110a44d}" ma:internalName="TaxCatchAllLabel" ma:readOnly="true" ma:showField="CatchAllDataLabel" ma:web="464847da-6e18-4144-8ad5-5857903e06b6">
      <xsd:complexType>
        <xsd:complexContent>
          <xsd:extension base="dms:MultiChoiceLookup">
            <xsd:sequence>
              <xsd:element name="Value" type="dms:Lookup" maxOccurs="unbounded" minOccurs="0" nillable="true"/>
            </xsd:sequence>
          </xsd:extension>
        </xsd:complexContent>
      </xsd:complexType>
    </xsd:element>
    <xsd:element name="TaxCatchAll" ma:index="31" nillable="true" ma:displayName="Taxonomy Catch All Column" ma:hidden="true" ma:list="{f238c0b0-3384-41ab-af60-ab39d110a44d}" ma:internalName="TaxCatchAll" ma:showField="CatchAllData" ma:web="464847da-6e18-4144-8ad5-5857903e06b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028c3f4-2795-4946-841c-2e1644b148e5" elementFormDefault="qualified">
    <xsd:import namespace="http://schemas.microsoft.com/office/2006/documentManagement/types"/>
    <xsd:import namespace="http://schemas.microsoft.com/office/infopath/2007/PartnerControls"/>
    <xsd:element name="OECDProjectLookup" ma:index="9" nillable="true" ma:displayName="Project" ma:description="" ma:hidden="true" ma:indexed="true" ma:list="8fd64a43-52c7-4b87-a931-a975dc3d108c" ma:internalName="OECDProjectLookup" ma:showField="OECDShortProjectName" ma:web="b028c3f4-2795-4946-841c-2e1644b148e5">
      <xsd:simpleType>
        <xsd:restriction base="dms:Unknown"/>
      </xsd:simpleType>
    </xsd:element>
    <xsd:element name="OECDProjectManager" ma:index="10" nillable="true" ma:displayName="Project manager" ma:description="" ma:hidden="true" ma:indexed="true" ma:internalName="OECDProjectManage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ECDProjectMembers" ma:index="11" nillable="true" ma:displayName="Project members" ma:description="" ma:hidden="true" ma:internalName="OECDProjectMembers" ma:readOnly="fals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ECDMainProject" ma:index="14" nillable="true" ma:displayName="Main project" ma:description="" ma:hidden="true" ma:indexed="true" ma:list="8fd64a43-52c7-4b87-a931-a975dc3d108c" ma:internalName="OECDMainProject" ma:readOnly="false" ma:showField="OECDShortProjectName">
      <xsd:simpleType>
        <xsd:restriction base="dms:Unknown"/>
      </xsd:simpleType>
    </xsd:element>
    <xsd:element name="OECDPinnedBy" ma:index="15" nillable="true" ma:displayName="Pinned by" ma:description="" ma:hidden="true" ma:internalName="OECDPinn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ECDTagsCache" ma:index="17" nillable="true" ma:displayName="Tags cache" ma:description="" ma:hidden="true" ma:internalName="OECDTagsCache">
      <xsd:simpleType>
        <xsd:restriction base="dms:Note"/>
      </xsd:simpleType>
    </xsd:element>
    <xsd:element name="Project_x003a_Project_x0020_status" ma:index="25" nillable="true" ma:displayName="Project:Project status" ma:hidden="true" ma:list="8fd64a43-52c7-4b87-a931-a975dc3d108c" ma:internalName="Project_x003A_Project_x0020_status" ma:readOnly="true" ma:showField="OECDProjectStatus" ma:web="b028c3f4-2795-4946-841c-2e1644b148e5">
      <xsd:simpleType>
        <xsd:restriction base="dms:Lookup"/>
      </xsd:simpleType>
    </xsd:element>
    <xsd:element name="k521ff600dac4d78b40e1e44ce493525" ma:index="38" nillable="true" ma:taxonomy="true" ma:internalName="k521ff600dac4d78b40e1e44ce493525" ma:taxonomyFieldName="OECDProjectOwnerStructure" ma:displayName="Project owner" ma:readOnly="false" ma:default="" ma:fieldId="4521ff60-0dac-4d78-b40e-1e44ce493525" ma:taxonomyMulti="true" ma:sspId="27ec883c-a62c-444f-a935-fcddb579e39d" ma:termSetId="aeec4dcb-19ee-4bc0-941f-681845b568c9" ma:anchorId="00000000-0000-0000-0000-000000000000" ma:open="false" ma:isKeyword="false">
      <xsd:complexType>
        <xsd:sequence>
          <xsd:element ref="pc:Terms" minOccurs="0" maxOccurs="1"/>
        </xsd:sequence>
      </xsd:complexType>
    </xsd:element>
    <xsd:element name="OECDSharingStatus" ma:index="41" nillable="true" ma:displayName="O.N.E Document Sharing Status" ma:description="" ma:hidden="true" ma:internalName="OECDSharingStatus">
      <xsd:simpleType>
        <xsd:restriction base="dms:Text"/>
      </xsd:simpleType>
    </xsd:element>
    <xsd:element name="OECDCommunityDocumentURL" ma:index="42" nillable="true" ma:displayName="O.N.E Community Document URL" ma:description="" ma:hidden="true" ma:internalName="OECDCommunityDocumentURL">
      <xsd:simpleType>
        <xsd:restriction base="dms:Text"/>
      </xsd:simpleType>
    </xsd:element>
    <xsd:element name="OECDCommunityDocumentID" ma:index="43" nillable="true" ma:displayName="O.N.E Community Document ID" ma:decimals="0" ma:description="" ma:hidden="true" ma:internalName="OECDCommunityDocumentID">
      <xsd:simpleType>
        <xsd:restriction base="dms:Number"/>
      </xsd:simpleType>
    </xsd:element>
    <xsd:element name="SharedWithUsers" ma:index="4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9f238dd-bb73-4aef-a7a5-d644ad823e52" elementFormDefault="qualified">
    <xsd:import namespace="http://schemas.microsoft.com/office/2006/documentManagement/types"/>
    <xsd:import namespace="http://schemas.microsoft.com/office/infopath/2007/PartnerControls"/>
    <xsd:element name="eShareCountryTaxHTField0" ma:index="20" nillable="true" ma:displayName="eShareCountry_0" ma:description="" ma:hidden="true" ma:internalName="eShareCountryTaxHTField0">
      <xsd:simpleType>
        <xsd:restriction base="dms:Note"/>
      </xsd:simpleType>
    </xsd:element>
    <xsd:element name="eShareTopicTaxHTField0" ma:index="21" nillable="true" ma:displayName="eShareTopic_0" ma:description="" ma:hidden="true" ma:internalName="eShareTopicTaxHTField0">
      <xsd:simpleType>
        <xsd:restriction base="dms:Note"/>
      </xsd:simpleType>
    </xsd:element>
    <xsd:element name="eShareKeywordsTaxHTField0" ma:index="22" nillable="true" ma:displayName="eShareKeywords_0" ma:description="" ma:hidden="true" ma:internalName="eShareKeywordsTaxHTField0">
      <xsd:simpleType>
        <xsd:restriction base="dms:Note"/>
      </xsd:simpleType>
    </xsd:element>
    <xsd:element name="eShareCommitteeTaxHTField0" ma:index="23" nillable="true" ma:displayName="eShareCommittee_0" ma:description="" ma:hidden="true" ma:internalName="eShareCommitteeTaxHTField0">
      <xsd:simpleType>
        <xsd:restriction base="dms:Note"/>
      </xsd:simpleType>
    </xsd:element>
    <xsd:element name="eSharePWBTaxHTField0" ma:index="24" nillable="true" ma:displayName="eSharePWB_0" ma:description="" ma:hidden="true" ma:internalName="eSharePWBTaxHTField0">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32"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30" ma:displayName="Content Type"/>
        <xsd:element ref="dc:title" minOccurs="0" maxOccurs="1" ma:index="0"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8E25405-F1B4-4AAD-94D8-319F7C4B4628}">
  <ds:schemaRefs>
    <ds:schemaRef ds:uri="http://schemas.microsoft.com/sharepoint/events"/>
  </ds:schemaRefs>
</ds:datastoreItem>
</file>

<file path=customXml/itemProps2.xml><?xml version="1.0" encoding="utf-8"?>
<ds:datastoreItem xmlns:ds="http://schemas.openxmlformats.org/officeDocument/2006/customXml" ds:itemID="{156BD753-5399-4A83-83FD-82FAFC5832F6}">
  <ds:schemaRefs>
    <ds:schemaRef ds:uri="http://schemas.microsoft.com/sharepoint/v3/contenttype/forms"/>
  </ds:schemaRefs>
</ds:datastoreItem>
</file>

<file path=customXml/itemProps3.xml><?xml version="1.0" encoding="utf-8"?>
<ds:datastoreItem xmlns:ds="http://schemas.openxmlformats.org/officeDocument/2006/customXml" ds:itemID="{DDD0EDAB-A49B-40CA-A054-57DDFDC4A31D}">
  <ds:schemaRefs>
    <ds:schemaRef ds:uri="http://schemas.microsoft.com/office/2006/documentManagement/types"/>
    <ds:schemaRef ds:uri="http://purl.org/dc/dcmitype/"/>
    <ds:schemaRef ds:uri="http://www.w3.org/XML/1998/namespace"/>
    <ds:schemaRef ds:uri="http://purl.org/dc/elements/1.1/"/>
    <ds:schemaRef ds:uri="http://schemas.microsoft.com/office/infopath/2007/PartnerControls"/>
    <ds:schemaRef ds:uri="http://schemas.openxmlformats.org/package/2006/metadata/core-properties"/>
    <ds:schemaRef ds:uri="54c4cd27-f286-408f-9ce0-33c1e0f3ab39"/>
    <ds:schemaRef ds:uri="b028c3f4-2795-4946-841c-2e1644b148e5"/>
    <ds:schemaRef ds:uri="http://schemas.microsoft.com/sharepoint/v3"/>
    <ds:schemaRef ds:uri="http://schemas.microsoft.com/office/2006/metadata/properties"/>
    <ds:schemaRef ds:uri="http://purl.org/dc/terms/"/>
    <ds:schemaRef ds:uri="http://schemas.microsoft.com/sharepoint/v4"/>
    <ds:schemaRef ds:uri="c9f238dd-bb73-4aef-a7a5-d644ad823e52"/>
    <ds:schemaRef ds:uri="ca82dde9-3436-4d3d-bddd-d31447390034"/>
    <ds:schemaRef ds:uri="464847da-6e18-4144-8ad5-5857903e06b6"/>
  </ds:schemaRefs>
</ds:datastoreItem>
</file>

<file path=customXml/itemProps4.xml><?xml version="1.0" encoding="utf-8"?>
<ds:datastoreItem xmlns:ds="http://schemas.openxmlformats.org/officeDocument/2006/customXml" ds:itemID="{F7F658FC-A56C-46AB-A5E5-B3BA822DADE3}">
  <ds:schemaRefs>
    <ds:schemaRef ds:uri="http://www.oecd.org/eshare/projectsentre/CtFieldPriority/"/>
    <ds:schemaRef ds:uri="http://schemas.microsoft.com/2003/10/Serialization/Arrays"/>
  </ds:schemaRefs>
</ds:datastoreItem>
</file>

<file path=customXml/itemProps5.xml><?xml version="1.0" encoding="utf-8"?>
<ds:datastoreItem xmlns:ds="http://schemas.openxmlformats.org/officeDocument/2006/customXml" ds:itemID="{32EC9296-1ED5-4890-A1B9-DB9385F55131}">
  <ds:schemaRefs>
    <ds:schemaRef ds:uri="Microsoft.SharePoint.Taxonomy.ContentTypeSync"/>
  </ds:schemaRefs>
</ds:datastoreItem>
</file>

<file path=customXml/itemProps6.xml><?xml version="1.0" encoding="utf-8"?>
<ds:datastoreItem xmlns:ds="http://schemas.openxmlformats.org/officeDocument/2006/customXml" ds:itemID="{58E707C0-0BFA-4C4A-85DD-6AC246B3D3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4c4cd27-f286-408f-9ce0-33c1e0f3ab39"/>
    <ds:schemaRef ds:uri="464847da-6e18-4144-8ad5-5857903e06b6"/>
    <ds:schemaRef ds:uri="ca82dde9-3436-4d3d-bddd-d31447390034"/>
    <ds:schemaRef ds:uri="b028c3f4-2795-4946-841c-2e1644b148e5"/>
    <ds:schemaRef ds:uri="c9f238dd-bb73-4aef-a7a5-d644ad823e52"/>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OECD_English_white</Template>
  <TotalTime>17334</TotalTime>
  <Words>1297</Words>
  <Application>Microsoft Office PowerPoint</Application>
  <PresentationFormat>On-screen Show (4:3)</PresentationFormat>
  <Paragraphs>163</Paragraphs>
  <Slides>31</Slides>
  <Notes>28</Notes>
  <HiddenSlides>0</HiddenSlides>
  <MMClips>0</MMClips>
  <ScaleCrop>false</ScaleCrop>
  <HeadingPairs>
    <vt:vector size="4" baseType="variant">
      <vt:variant>
        <vt:lpstr>Theme</vt:lpstr>
      </vt:variant>
      <vt:variant>
        <vt:i4>3</vt:i4>
      </vt:variant>
      <vt:variant>
        <vt:lpstr>Slide Titles</vt:lpstr>
      </vt:variant>
      <vt:variant>
        <vt:i4>31</vt:i4>
      </vt:variant>
    </vt:vector>
  </HeadingPairs>
  <TitlesOfParts>
    <vt:vector size="34" baseType="lpstr">
      <vt:lpstr>OECD_English_white</vt:lpstr>
      <vt:lpstr>1_OECD_English_white</vt:lpstr>
      <vt:lpstr>2_OECD_English_white</vt:lpstr>
      <vt:lpstr>PowerPoint Presentation</vt:lpstr>
      <vt:lpstr>Well-being is high</vt:lpstr>
      <vt:lpstr>PowerPoint Presentation</vt:lpstr>
      <vt:lpstr>Unemployment is low</vt:lpstr>
      <vt:lpstr>Inflation is low</vt:lpstr>
      <vt:lpstr>House prices are high relative to incomes</vt:lpstr>
      <vt:lpstr>Labour productivity growth is low</vt:lpstr>
      <vt:lpstr>Labour productivity continues to lag</vt:lpstr>
      <vt:lpstr>Non-residential investment per capita is low</vt:lpstr>
      <vt:lpstr>NZ employment is shifting to high-skilled occupations</vt:lpstr>
      <vt:lpstr>Automation potential in New Zealand is greatest for low-skilled workers Share of workers in jobs at high risk of automation,¹ 2015</vt:lpstr>
      <vt:lpstr>New Zealanders have high problem-solving skills in technology-rich environments</vt:lpstr>
      <vt:lpstr>Tertiary education attainment is below the OECD average</vt:lpstr>
      <vt:lpstr>Many NZ workers are overqualified for their jobs Percentage of mismatched workers,¹ by type of mismatch, 2012 and 2015²</vt:lpstr>
      <vt:lpstr>PowerPoint Presentation</vt:lpstr>
      <vt:lpstr>Household indebtedness is high</vt:lpstr>
      <vt:lpstr>GHG emissions per capita are high</vt:lpstr>
      <vt:lpstr>Pollution from dairy farming is reducing  water quality</vt:lpstr>
      <vt:lpstr>Other key recommendations to make growth more sustainable and greener</vt:lpstr>
      <vt:lpstr>PowerPoint Presentation</vt:lpstr>
      <vt:lpstr>Inward FDI is low for a small country As a percentage of GDP, 2016 or latest available data</vt:lpstr>
      <vt:lpstr>The effective marginal corporate tax rate is high</vt:lpstr>
      <vt:lpstr>House prices have soared in Auckland, limiting agglomeration economies</vt:lpstr>
      <vt:lpstr>Expenditure on R&amp;D is low 2015 or latest year available</vt:lpstr>
      <vt:lpstr>Other key recommendations to increase productivity</vt:lpstr>
      <vt:lpstr>PowerPoint Presentation</vt:lpstr>
      <vt:lpstr>PISA scores have fallen, especially in mathematics</vt:lpstr>
      <vt:lpstr>Most over-qualified workers are also field-of-study mismatched, 2012 and 2015¹</vt:lpstr>
      <vt:lpstr>Many NZ workers are skill-mismatched for their jobs, reducing productivity </vt:lpstr>
      <vt:lpstr>Greater support for displaced workers could reduce layoff costs they face</vt:lpstr>
      <vt:lpstr>More Information…</vt:lpstr>
    </vt:vector>
  </TitlesOfParts>
  <Company>OECD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HAUGH David</dc:creator>
  <cp:lastModifiedBy>STOKLE Wendy</cp:lastModifiedBy>
  <cp:revision>849</cp:revision>
  <cp:lastPrinted>2017-06-14T08:57:30Z</cp:lastPrinted>
  <dcterms:created xsi:type="dcterms:W3CDTF">2014-08-22T07:57:56Z</dcterms:created>
  <dcterms:modified xsi:type="dcterms:W3CDTF">2017-06-14T09:26:13Z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0x0101008B4DD370EC31429186F3AD49F0D3098F00D44DBCB9EB4F45278CB5C9765BE5299500A4858B360C6A491AA753F8BCA47AA91000293773D153AD3C41920164F348570E54</vt:lpwstr>
  </property>
  <property fmtid="{D5CDD505-2E9C-101B-9397-08002B2CF9AE}" pid="3" name="_dlc_DocIdItemGuid">
    <vt:lpwstr>48b72282-115d-497f-ad07-966e6a719248</vt:lpwstr>
  </property>
  <property fmtid="{D5CDD505-2E9C-101B-9397-08002B2CF9AE}" pid="4" name="OECDCountry">
    <vt:lpwstr>142;#New Zealand|e270f276-0b75-4300-ba17-087ec646b13e</vt:lpwstr>
  </property>
  <property fmtid="{D5CDD505-2E9C-101B-9397-08002B2CF9AE}" pid="5" name="OECDTopic">
    <vt:lpwstr/>
  </property>
  <property fmtid="{D5CDD505-2E9C-101B-9397-08002B2CF9AE}" pid="6" name="OECDKeywords">
    <vt:lpwstr/>
  </property>
  <property fmtid="{D5CDD505-2E9C-101B-9397-08002B2CF9AE}" pid="7" name="OECDCommittee">
    <vt:lpwstr/>
  </property>
  <property fmtid="{D5CDD505-2E9C-101B-9397-08002B2CF9AE}" pid="8" name="OECDHorizontalProjects">
    <vt:lpwstr/>
  </property>
  <property fmtid="{D5CDD505-2E9C-101B-9397-08002B2CF9AE}" pid="9" name="OECDProjectOwnerStructure">
    <vt:lpwstr>404;#ECO/CS1|2895c0a6-52fe-49b2-9345-09e0009656a9</vt:lpwstr>
  </property>
  <property fmtid="{D5CDD505-2E9C-101B-9397-08002B2CF9AE}" pid="10" name="OECDPWB">
    <vt:lpwstr>821;#1.1 Economic Surveillance|723231d9-fbc3-417d-a476-8ccd94c87567</vt:lpwstr>
  </property>
  <property fmtid="{D5CDD505-2E9C-101B-9397-08002B2CF9AE}" pid="11" name="eShareOrganisationTaxHTField0">
    <vt:lpwstr/>
  </property>
  <property fmtid="{D5CDD505-2E9C-101B-9397-08002B2CF9AE}" pid="12" name="OECDOrganisation">
    <vt:lpwstr/>
  </property>
</Properties>
</file>