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60" r:id="rId4"/>
    <p:sldId id="261" r:id="rId5"/>
    <p:sldId id="258" r:id="rId6"/>
    <p:sldId id="259" r:id="rId7"/>
    <p:sldId id="262" r:id="rId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90" autoAdjust="0"/>
  </p:normalViewPr>
  <p:slideViewPr>
    <p:cSldViewPr>
      <p:cViewPr>
        <p:scale>
          <a:sx n="62" d="100"/>
          <a:sy n="62" d="100"/>
        </p:scale>
        <p:origin x="-936" y="-516"/>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890" y="244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C2588E40-AC9C-4EEA-BCED-B494BC823160}" type="datetimeFigureOut">
              <a:rPr lang="en-US"/>
              <a:pPr/>
              <a:t>2/2/2012</a:t>
            </a:fld>
            <a:endParaRPr lang="en-US"/>
          </a:p>
        </p:txBody>
      </p:sp>
      <p:sp>
        <p:nvSpPr>
          <p:cNvPr id="256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36ACB9A-3885-4D4B-BC6A-605815F6C0B1}" type="slidenum">
              <a:rPr lang="en-US"/>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46D0390-D84A-470B-8A78-CCA2C7877195}" type="slidenum">
              <a:rPr lang="en-GB"/>
              <a:pPr>
                <a:defRPr/>
              </a:pPr>
              <a:t>‹nr.›</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p:spPr>
        <p:txBody>
          <a:bodyPr/>
          <a:lstStyle/>
          <a:p>
            <a:pPr eaLnBrk="1" hangingPunct="1"/>
            <a:endParaRPr lang="en-US" smtClean="0"/>
          </a:p>
        </p:txBody>
      </p:sp>
      <p:sp>
        <p:nvSpPr>
          <p:cNvPr id="15363" name="Slide Number Placeholder 3"/>
          <p:cNvSpPr>
            <a:spLocks noGrp="1"/>
          </p:cNvSpPr>
          <p:nvPr>
            <p:ph type="sldNum" sz="quarter" idx="5"/>
          </p:nvPr>
        </p:nvSpPr>
        <p:spPr>
          <a:noFill/>
          <a:ln>
            <a:miter lim="800000"/>
            <a:headEnd/>
            <a:tailEnd/>
          </a:ln>
        </p:spPr>
        <p:txBody>
          <a:bodyPr/>
          <a:lstStyle/>
          <a:p>
            <a:fld id="{F338D1EF-773D-4D77-A2DF-3F923B039B37}" type="slidenum">
              <a:rPr lang="en-GB" smtClean="0">
                <a:cs typeface="Arial" charset="0"/>
              </a:rPr>
              <a:pPr/>
              <a:t>1</a:t>
            </a:fld>
            <a:endParaRPr lang="en-GB"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p:spPr>
        <p:txBody>
          <a:bodyPr/>
          <a:lstStyle/>
          <a:p>
            <a:pPr eaLnBrk="1" hangingPunct="1"/>
            <a:endParaRPr lang="en-GB" smtClean="0"/>
          </a:p>
          <a:p>
            <a:pPr eaLnBrk="1" hangingPunct="1"/>
            <a:r>
              <a:rPr lang="en-GB" smtClean="0"/>
              <a:t>Through the evaluation we were able to review some of the policy and programme actions on aid coordination and management which fed into the development of a National Partnership policy for Uganda. This is a new policy that guides the coordination and management of the relationship between Uganda and donors on matters of Development Assistance and ODA.</a:t>
            </a:r>
          </a:p>
          <a:p>
            <a:pPr eaLnBrk="1" hangingPunct="1"/>
            <a:endParaRPr lang="en-GB" smtClean="0"/>
          </a:p>
          <a:p>
            <a:pPr eaLnBrk="1" hangingPunct="1"/>
            <a:r>
              <a:rPr lang="en-GB" smtClean="0"/>
              <a:t> </a:t>
            </a:r>
          </a:p>
          <a:p>
            <a:pPr eaLnBrk="1" hangingPunct="1"/>
            <a:endParaRPr lang="en-GB" smtClean="0"/>
          </a:p>
          <a:p>
            <a:pPr eaLnBrk="1" hangingPunct="1"/>
            <a:r>
              <a:rPr lang="en-GB" smtClean="0"/>
              <a:t>2.Was your capacity improved (in QA) for the next evaluation? </a:t>
            </a:r>
          </a:p>
          <a:p>
            <a:pPr eaLnBrk="1" hangingPunct="1"/>
            <a:endParaRPr lang="en-GB" smtClean="0"/>
          </a:p>
          <a:p>
            <a:pPr eaLnBrk="1" hangingPunct="1"/>
            <a:r>
              <a:rPr lang="en-GB" smtClean="0"/>
              <a:t>How?</a:t>
            </a:r>
          </a:p>
          <a:p>
            <a:pPr eaLnBrk="1" hangingPunct="1"/>
            <a:endParaRPr lang="en-GB" smtClean="0"/>
          </a:p>
          <a:p>
            <a:pPr eaLnBrk="1" hangingPunct="1"/>
            <a:r>
              <a:rPr lang="en-GB" smtClean="0"/>
              <a:t>i) The PD Evaluation was particularly very important is training my Office on the management of large scale evaluations. We have as a result been tasked by Government to manage three other national evaluations:</a:t>
            </a:r>
          </a:p>
          <a:p>
            <a:pPr eaLnBrk="1" hangingPunct="1"/>
            <a:endParaRPr lang="en-GB" smtClean="0"/>
          </a:p>
          <a:p>
            <a:pPr eaLnBrk="1" hangingPunct="1"/>
            <a:r>
              <a:rPr lang="en-GB" smtClean="0"/>
              <a:t>- Study on staff absenteeism in the civil service</a:t>
            </a:r>
          </a:p>
          <a:p>
            <a:pPr eaLnBrk="1" hangingPunct="1"/>
            <a:endParaRPr lang="en-GB" smtClean="0"/>
          </a:p>
          <a:p>
            <a:pPr eaLnBrk="1" hangingPunct="1"/>
            <a:r>
              <a:rPr lang="en-GB" smtClean="0"/>
              <a:t>- Hard-to-reach incentive structure and staff recruitment and retention vs service delivery</a:t>
            </a:r>
          </a:p>
          <a:p>
            <a:pPr eaLnBrk="1" hangingPunct="1"/>
            <a:endParaRPr lang="en-GB" smtClean="0"/>
          </a:p>
          <a:p>
            <a:pPr eaLnBrk="1" hangingPunct="1"/>
            <a:r>
              <a:rPr lang="en-GB" smtClean="0"/>
              <a:t>- Youth employment scheme</a:t>
            </a:r>
          </a:p>
          <a:p>
            <a:pPr eaLnBrk="1" hangingPunct="1"/>
            <a:endParaRPr lang="en-GB" smtClean="0"/>
          </a:p>
          <a:p>
            <a:pPr eaLnBrk="1" hangingPunct="1"/>
            <a:r>
              <a:rPr lang="en-GB" smtClean="0"/>
              <a:t>ii) The national team benefited greatly from skills for planning large evaluations, developing the tools and guidelines as well as evaluation materials including facilities for dissemination of results, networking and ensuring continuity.</a:t>
            </a:r>
          </a:p>
          <a:p>
            <a:pPr eaLnBrk="1" hangingPunct="1"/>
            <a:endParaRPr lang="en-GB" smtClean="0"/>
          </a:p>
          <a:p>
            <a:pPr eaLnBrk="1" hangingPunct="1"/>
            <a:r>
              <a:rPr lang="en-GB" smtClean="0"/>
              <a:t> </a:t>
            </a:r>
          </a:p>
          <a:p>
            <a:pPr eaLnBrk="1" hangingPunct="1"/>
            <a:endParaRPr lang="en-GB" smtClean="0"/>
          </a:p>
          <a:p>
            <a:pPr eaLnBrk="1" hangingPunct="1"/>
            <a:r>
              <a:rPr lang="en-GB" smtClean="0"/>
              <a:t>3. How have you taken this experience forward in your evaluation practice?</a:t>
            </a:r>
          </a:p>
          <a:p>
            <a:pPr eaLnBrk="1" hangingPunct="1"/>
            <a:endParaRPr lang="en-GB" smtClean="0"/>
          </a:p>
          <a:p>
            <a:pPr eaLnBrk="1" hangingPunct="1"/>
            <a:r>
              <a:rPr lang="en-GB" smtClean="0"/>
              <a:t> </a:t>
            </a:r>
          </a:p>
          <a:p>
            <a:pPr eaLnBrk="1" hangingPunct="1"/>
            <a:endParaRPr lang="en-GB" smtClean="0"/>
          </a:p>
          <a:p>
            <a:pPr eaLnBrk="1" hangingPunct="1"/>
            <a:r>
              <a:rPr lang="en-GB" smtClean="0"/>
              <a:t>i) We have developed a national policy on Monitoring and Evaluation. The section on Evaluations borrowed heavily from our experience during the PD Evaluation.</a:t>
            </a:r>
          </a:p>
          <a:p>
            <a:pPr eaLnBrk="1" hangingPunct="1"/>
            <a:endParaRPr lang="en-GB" smtClean="0"/>
          </a:p>
          <a:p>
            <a:pPr eaLnBrk="1" hangingPunct="1"/>
            <a:r>
              <a:rPr lang="en-GB" smtClean="0"/>
              <a:t>ii) We have strengthened the Evaluation Subcommittee and expanded its mandate. It is now responsible for quality assurance of all national major evaluations of policies, programmes and projects. At the moment it is handling 8 evaluations including the three listed above.</a:t>
            </a:r>
          </a:p>
          <a:p>
            <a:pPr eaLnBrk="1" hangingPunct="1"/>
            <a:endParaRPr lang="en-GB" smtClean="0"/>
          </a:p>
          <a:p>
            <a:pPr eaLnBrk="1" hangingPunct="1"/>
            <a:r>
              <a:rPr lang="en-GB" smtClean="0"/>
              <a:t>iii) We are developing national guidelines and a strategy for conducting evaluations in the public sector. We were able to network with international institutions (3ie, IDEAS, IPDET e.t.c. from which we will continue to access training, expert advise, financial and technical support.</a:t>
            </a:r>
          </a:p>
          <a:p>
            <a:pPr eaLnBrk="1" hangingPunct="1"/>
            <a:endParaRPr lang="en-GB" smtClean="0"/>
          </a:p>
          <a:p>
            <a:pPr eaLnBrk="1" hangingPunct="1"/>
            <a:r>
              <a:rPr lang="en-GB" smtClean="0"/>
              <a:t>iv) We have now made it a norm to use a reference group of experts selected for each evaluation depending on their qualifications and expertise on the subject matter.</a:t>
            </a:r>
          </a:p>
        </p:txBody>
      </p:sp>
      <p:sp>
        <p:nvSpPr>
          <p:cNvPr id="17411" name="Slide Number Placeholder 3"/>
          <p:cNvSpPr>
            <a:spLocks noGrp="1"/>
          </p:cNvSpPr>
          <p:nvPr>
            <p:ph type="sldNum" sz="quarter" idx="5"/>
          </p:nvPr>
        </p:nvSpPr>
        <p:spPr>
          <a:noFill/>
          <a:ln>
            <a:miter lim="800000"/>
            <a:headEnd/>
            <a:tailEnd/>
          </a:ln>
        </p:spPr>
        <p:txBody>
          <a:bodyPr/>
          <a:lstStyle/>
          <a:p>
            <a:fld id="{F3E41B37-8E69-402F-9D28-DAB0B82567E0}" type="slidenum">
              <a:rPr lang="en-GB" smtClean="0">
                <a:cs typeface="Arial" charset="0"/>
              </a:rPr>
              <a:pPr/>
              <a:t>2</a:t>
            </a:fld>
            <a:endParaRPr lang="en-GB"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miter lim="800000"/>
            <a:headEnd/>
            <a:tailEnd/>
          </a:ln>
        </p:spPr>
        <p:txBody>
          <a:bodyPr/>
          <a:lstStyle/>
          <a:p>
            <a:fld id="{7ED245A1-29F7-462B-A003-7A2970A92DD4}" type="slidenum">
              <a:rPr lang="en-GB" smtClean="0">
                <a:cs typeface="Arial" charset="0"/>
              </a:rPr>
              <a:pPr/>
              <a:t>5</a:t>
            </a:fld>
            <a:endParaRPr lang="en-GB" smtClean="0">
              <a:cs typeface="Arial" charset="0"/>
            </a:endParaRP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eaLnBrk="1" hangingPunct="1"/>
            <a:r>
              <a:rPr lang="en-GB" sz="1000" b="1" smtClean="0"/>
              <a:t>Lack of interest</a:t>
            </a:r>
            <a:r>
              <a:rPr lang="en-GB" sz="1000" smtClean="0"/>
              <a:t> – </a:t>
            </a:r>
          </a:p>
          <a:p>
            <a:pPr eaLnBrk="1" hangingPunct="1"/>
            <a:r>
              <a:rPr lang="en-GB" sz="1000" b="1" smtClean="0"/>
              <a:t>Scale of the Evaluation</a:t>
            </a:r>
            <a:r>
              <a:rPr lang="en-GB" sz="1000" smtClean="0"/>
              <a:t> </a:t>
            </a:r>
          </a:p>
          <a:p>
            <a:pPr eaLnBrk="1" hangingPunct="1"/>
            <a:r>
              <a:rPr lang="en-GB" sz="1000" b="1" smtClean="0"/>
              <a:t>Support from IOD Parc</a:t>
            </a:r>
            <a:r>
              <a:rPr lang="en-GB" sz="1000" smtClean="0"/>
              <a:t> </a:t>
            </a:r>
          </a:p>
          <a:p>
            <a:pPr eaLnBrk="1" hangingPunct="1"/>
            <a:r>
              <a:rPr lang="en-GB" sz="1000" b="1" smtClean="0"/>
              <a:t>Independence</a:t>
            </a:r>
            <a:r>
              <a:rPr lang="en-GB" sz="1000" smtClean="0"/>
              <a:t> </a:t>
            </a:r>
            <a:endParaRPr lang="en-GB" sz="1000"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miter lim="800000"/>
            <a:headEnd/>
            <a:tailEnd/>
          </a:ln>
        </p:spPr>
        <p:txBody>
          <a:bodyPr/>
          <a:lstStyle/>
          <a:p>
            <a:fld id="{1357C25B-56BF-468A-B471-5F6047314E73}" type="slidenum">
              <a:rPr lang="en-GB" smtClean="0">
                <a:cs typeface="Arial" charset="0"/>
              </a:rPr>
              <a:pPr/>
              <a:t>6</a:t>
            </a:fld>
            <a:endParaRPr lang="en-GB" smtClean="0">
              <a:cs typeface="Arial"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p:spPr>
        <p:txBody>
          <a:bodyPr/>
          <a:lstStyle/>
          <a:p>
            <a:pPr eaLnBrk="1" hangingPunct="1"/>
            <a:r>
              <a:rPr lang="en-GB" sz="1000" b="1" smtClean="0"/>
              <a:t>Tighter focus</a:t>
            </a:r>
          </a:p>
          <a:p>
            <a:pPr eaLnBrk="1" hangingPunct="1"/>
            <a:endParaRPr lang="en-GB" sz="1000" smtClean="0"/>
          </a:p>
          <a:p>
            <a:pPr eaLnBrk="1" hangingPunct="1"/>
            <a:r>
              <a:rPr lang="en-GB" sz="1000" smtClean="0"/>
              <a:t>I would advocate a larger number of more focussed evaluations. For example, an evaluation might be done on only mutual accountability in Uganda, on alignment elsewhere and on predictability in a third country. This would allow for a more focussed, easier to manage evaluation in each country. The cost increase would be manageable and quality is likely to improve.</a:t>
            </a:r>
          </a:p>
          <a:p>
            <a:pPr eaLnBrk="1" hangingPunct="1"/>
            <a:endParaRPr lang="en-GB" sz="1000" smtClean="0"/>
          </a:p>
          <a:p>
            <a:pPr eaLnBrk="1" hangingPunct="1"/>
            <a:r>
              <a:rPr lang="en-GB" sz="1000" b="1" smtClean="0"/>
              <a:t>Narrower questions</a:t>
            </a:r>
          </a:p>
          <a:p>
            <a:pPr eaLnBrk="1" hangingPunct="1"/>
            <a:endParaRPr lang="en-GB" sz="1000" smtClean="0"/>
          </a:p>
          <a:p>
            <a:pPr eaLnBrk="1" hangingPunct="1"/>
            <a:r>
              <a:rPr lang="en-GB" sz="1000" smtClean="0"/>
              <a:t>We know the PD is struggling to have the impact that was hoped. There is also a great deal of fatigue from donors and partner countries. I would like to see the next evaluation have a much narrower question or set of questions: what targets have not been achieved and what needs to be done to achieve them. I believe this focus on action will interest all parties and provide practical actions that can be implemented.</a:t>
            </a:r>
          </a:p>
          <a:p>
            <a:pPr eaLnBrk="1" hangingPunct="1"/>
            <a:endParaRPr lang="en-GB" sz="1000" smtClean="0"/>
          </a:p>
          <a:p>
            <a:pPr eaLnBrk="1" hangingPunct="1"/>
            <a:r>
              <a:rPr lang="en-GB" sz="1000" b="1" smtClean="0"/>
              <a:t>These discussions</a:t>
            </a:r>
            <a:endParaRPr lang="en-GB" sz="1000" smtClean="0"/>
          </a:p>
          <a:p>
            <a:pPr eaLnBrk="1" hangingPunct="1"/>
            <a:endParaRPr lang="en-GB" sz="1000" smtClean="0"/>
          </a:p>
          <a:p>
            <a:pPr eaLnBrk="1" hangingPunct="1"/>
            <a:r>
              <a:rPr lang="en-GB" sz="1000" smtClean="0"/>
              <a:t>The first PD evaluation was carried out about 3 years before the current evaluation. How do we ensure that the results of these and other discussions make their way into any future evaluation?</a:t>
            </a:r>
            <a:endParaRPr lang="en-GB" sz="1000" b="1" smtClean="0"/>
          </a:p>
          <a:p>
            <a:pPr eaLnBrk="1" hangingPunct="1"/>
            <a:endParaRPr lang="en-GB"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7FC2AC-6576-4618-8636-F7C4E19BE09E}" type="slidenum">
              <a:rPr lang="en-GB"/>
              <a:pPr>
                <a:defRPr/>
              </a:pPr>
              <a:t>‹nr.›</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DBEE09E-552D-49B6-8FAD-D67A04855206}" type="slidenum">
              <a:rPr lang="en-GB"/>
              <a:pPr>
                <a:defRPr/>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A06794F-063B-45C2-8931-5D78A2E6153C}" type="slidenum">
              <a:rPr lang="en-GB"/>
              <a:pPr>
                <a:defRPr/>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DC11F84-91FD-4C2B-9BF9-6376139B0C58}" type="slidenum">
              <a:rPr lang="en-GB"/>
              <a:pPr>
                <a:defRPr/>
              </a:pPr>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EB1F42C-7464-4D7C-85E4-51FD03A6CB00}" type="slidenum">
              <a:rPr lang="en-GB"/>
              <a:pPr>
                <a:defRPr/>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90CBFFE-D16D-4D3F-88C4-F70ECCB797BB}" type="slidenum">
              <a:rPr lang="en-GB"/>
              <a:pPr>
                <a:defRPr/>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DBBDDE8-12CD-4D9A-B48C-6CEF0CA7A3EF}" type="slidenum">
              <a:rPr lang="en-GB"/>
              <a:pPr>
                <a:defRPr/>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69B5F5F-E68C-49B4-9378-0FD16FAA7AC8}" type="slidenum">
              <a:rPr lang="en-GB"/>
              <a:pPr>
                <a:defRPr/>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A56E8C4-F30E-454E-A9E0-E959E50B7E44}" type="slidenum">
              <a:rPr lang="en-GB"/>
              <a:pPr>
                <a:defRPr/>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F2E5650-D5EC-4EB9-BB51-C464C6C23B5F}" type="slidenum">
              <a:rPr lang="en-GB"/>
              <a:pPr>
                <a:defRPr/>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9913AFB-F2C9-4022-B9B1-80EDF635A7B0}" type="slidenum">
              <a:rPr lang="en-GB"/>
              <a:pPr>
                <a:defRPr/>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C5BFC9E5-EBD8-469A-B0AC-CF1587BB8F03}" type="slidenum">
              <a:rPr lang="en-GB"/>
              <a:pPr>
                <a:defRPr/>
              </a:pPr>
              <a:t>‹nr.›</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685800" y="404813"/>
            <a:ext cx="7772400" cy="2232025"/>
          </a:xfrm>
        </p:spPr>
        <p:txBody>
          <a:bodyPr/>
          <a:lstStyle/>
          <a:p>
            <a:pPr eaLnBrk="1" hangingPunct="1"/>
            <a:r>
              <a:rPr lang="en-GB" smtClean="0"/>
              <a:t>Governance and Management Structures PDAE Evaluation,</a:t>
            </a:r>
            <a:br>
              <a:rPr lang="en-GB" smtClean="0"/>
            </a:br>
            <a:r>
              <a:rPr lang="en-GB" smtClean="0"/>
              <a:t>Uganda  </a:t>
            </a:r>
          </a:p>
        </p:txBody>
      </p:sp>
      <p:sp>
        <p:nvSpPr>
          <p:cNvPr id="14338" name="Rectangle 3"/>
          <p:cNvSpPr>
            <a:spLocks noGrp="1" noChangeArrowheads="1"/>
          </p:cNvSpPr>
          <p:nvPr>
            <p:ph type="subTitle" idx="1"/>
          </p:nvPr>
        </p:nvSpPr>
        <p:spPr>
          <a:xfrm>
            <a:off x="1371600" y="2924175"/>
            <a:ext cx="6400800" cy="2714625"/>
          </a:xfrm>
        </p:spPr>
        <p:txBody>
          <a:bodyPr/>
          <a:lstStyle/>
          <a:p>
            <a:pPr eaLnBrk="1" hangingPunct="1"/>
            <a:r>
              <a:rPr lang="en-GB" smtClean="0"/>
              <a:t>Timothy Lubanga</a:t>
            </a:r>
          </a:p>
          <a:p>
            <a:pPr eaLnBrk="1" hangingPunct="1"/>
            <a:r>
              <a:rPr lang="en-GB" smtClean="0"/>
              <a:t>Office of the Prime Minister, Uganda</a:t>
            </a:r>
          </a:p>
          <a:p>
            <a:pPr eaLnBrk="1" hangingPunct="1"/>
            <a:endParaRPr lang="en-US" smtClean="0"/>
          </a:p>
          <a:p>
            <a:pPr eaLnBrk="1" hangingPunct="1"/>
            <a:r>
              <a:rPr lang="en-US" smtClean="0"/>
              <a:t>February 2012</a:t>
            </a:r>
            <a:endParaRPr lang="en-GB" smtClean="0"/>
          </a:p>
          <a:p>
            <a:pPr eaLnBrk="1" hangingPunct="1"/>
            <a:endParaRPr lang="en-GB"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algn="l" eaLnBrk="1" hangingPunct="1"/>
            <a:r>
              <a:rPr lang="en-GB" b="1" smtClean="0"/>
              <a:t>1.0	Introduction</a:t>
            </a:r>
          </a:p>
        </p:txBody>
      </p:sp>
      <p:sp>
        <p:nvSpPr>
          <p:cNvPr id="16386" name="Rectangle 3"/>
          <p:cNvSpPr>
            <a:spLocks noGrp="1" noChangeArrowheads="1"/>
          </p:cNvSpPr>
          <p:nvPr>
            <p:ph type="body" idx="1"/>
          </p:nvPr>
        </p:nvSpPr>
        <p:spPr/>
        <p:txBody>
          <a:bodyPr/>
          <a:lstStyle/>
          <a:p>
            <a:pPr eaLnBrk="1" hangingPunct="1">
              <a:lnSpc>
                <a:spcPct val="90000"/>
              </a:lnSpc>
            </a:pPr>
            <a:r>
              <a:rPr lang="en-US" sz="2800" smtClean="0"/>
              <a:t>Strong linkage with evaluation of the National Poverty Eradication Action Plan (PEAP) 1997-2007 done to inform the NDP</a:t>
            </a:r>
            <a:endParaRPr lang="en-GB" sz="2800" smtClean="0"/>
          </a:p>
          <a:p>
            <a:pPr eaLnBrk="1" hangingPunct="1">
              <a:lnSpc>
                <a:spcPct val="90000"/>
              </a:lnSpc>
            </a:pPr>
            <a:r>
              <a:rPr lang="en-GB" sz="2800" smtClean="0"/>
              <a:t>Preparations included series of international meetings (Auckland, Lilongwe and Paris and national meetings (OPM) </a:t>
            </a:r>
          </a:p>
          <a:p>
            <a:pPr eaLnBrk="1" hangingPunct="1">
              <a:lnSpc>
                <a:spcPct val="90000"/>
              </a:lnSpc>
            </a:pPr>
            <a:r>
              <a:rPr lang="en-GB" sz="2800" smtClean="0"/>
              <a:t>Funded by Austrian Development Cooperation, DFID and GoU</a:t>
            </a:r>
          </a:p>
          <a:p>
            <a:pPr eaLnBrk="1" hangingPunct="1">
              <a:lnSpc>
                <a:spcPct val="90000"/>
              </a:lnSpc>
            </a:pPr>
            <a:r>
              <a:rPr lang="en-GB" sz="2800" smtClean="0"/>
              <a:t>Managed principally by the Office of the Prime Minister with an established Government Policy Coordination and Evaluation Framework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algn="l" eaLnBrk="1" hangingPunct="1"/>
            <a:r>
              <a:rPr lang="en-US" sz="3200" b="1" smtClean="0"/>
              <a:t>2.0	The Evaluation Process</a:t>
            </a:r>
            <a:endParaRPr lang="en-GB" sz="3200" b="1" smtClean="0"/>
          </a:p>
        </p:txBody>
      </p:sp>
      <p:sp>
        <p:nvSpPr>
          <p:cNvPr id="18434" name="Content Placeholder 2"/>
          <p:cNvSpPr>
            <a:spLocks noGrp="1"/>
          </p:cNvSpPr>
          <p:nvPr>
            <p:ph idx="1"/>
          </p:nvPr>
        </p:nvSpPr>
        <p:spPr/>
        <p:txBody>
          <a:bodyPr/>
          <a:lstStyle/>
          <a:p>
            <a:pPr eaLnBrk="1" hangingPunct="1">
              <a:lnSpc>
                <a:spcPct val="80000"/>
              </a:lnSpc>
            </a:pPr>
            <a:r>
              <a:rPr lang="en-GB" sz="2800" smtClean="0"/>
              <a:t>National Monitoring and Evaluation Technical Working Group provided further quality control to IRG AND NRG</a:t>
            </a:r>
          </a:p>
          <a:p>
            <a:pPr eaLnBrk="1" hangingPunct="1">
              <a:lnSpc>
                <a:spcPct val="80000"/>
              </a:lnSpc>
            </a:pPr>
            <a:r>
              <a:rPr lang="en-GB" sz="2800" smtClean="0"/>
              <a:t>Private Independent consultants contracted for the actual Evaluation. Continuity was important from Phase 1 of the Evaluation</a:t>
            </a:r>
          </a:p>
          <a:p>
            <a:pPr eaLnBrk="1" hangingPunct="1">
              <a:lnSpc>
                <a:spcPct val="80000"/>
              </a:lnSpc>
            </a:pPr>
            <a:r>
              <a:rPr lang="en-GB" sz="2800" smtClean="0"/>
              <a:t>Policy makers at the level of Permanent Secretaries and Cabinet Ministers were briefed adequately</a:t>
            </a:r>
          </a:p>
          <a:p>
            <a:pPr eaLnBrk="1" hangingPunct="1">
              <a:lnSpc>
                <a:spcPct val="90000"/>
              </a:lnSpc>
            </a:pPr>
            <a:r>
              <a:rPr lang="en-GB" sz="2800" smtClean="0"/>
              <a:t>Technical guidance from IOD PARC team was very useful</a:t>
            </a:r>
          </a:p>
          <a:p>
            <a:pPr eaLnBrk="1" hangingPunct="1">
              <a:lnSpc>
                <a:spcPct val="90000"/>
              </a:lnSpc>
            </a:pPr>
            <a:r>
              <a:rPr lang="en-US" sz="2800" smtClean="0"/>
              <a:t>Linkage with the preparation of a National Partnership policy was mutually enriching</a:t>
            </a:r>
            <a:endParaRPr lang="en-GB" sz="2800" smtClean="0"/>
          </a:p>
          <a:p>
            <a:pPr eaLnBrk="1" hangingPunct="1"/>
            <a:endParaRPr lang="en-GB"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algn="l" eaLnBrk="1" hangingPunct="1"/>
            <a:r>
              <a:rPr lang="en-US" sz="3200" b="1" smtClean="0"/>
              <a:t>3.0	Lessons</a:t>
            </a:r>
            <a:endParaRPr lang="en-GB" sz="3200" b="1" smtClean="0"/>
          </a:p>
        </p:txBody>
      </p:sp>
      <p:sp>
        <p:nvSpPr>
          <p:cNvPr id="19458" name="Content Placeholder 2"/>
          <p:cNvSpPr>
            <a:spLocks noGrp="1"/>
          </p:cNvSpPr>
          <p:nvPr>
            <p:ph idx="1"/>
          </p:nvPr>
        </p:nvSpPr>
        <p:spPr>
          <a:xfrm>
            <a:off x="468313" y="1341438"/>
            <a:ext cx="8229600" cy="5183187"/>
          </a:xfrm>
        </p:spPr>
        <p:txBody>
          <a:bodyPr/>
          <a:lstStyle/>
          <a:p>
            <a:pPr eaLnBrk="1" hangingPunct="1"/>
            <a:r>
              <a:rPr lang="en-US" sz="2800" smtClean="0"/>
              <a:t>Dissemination of PD principles increased focus on results in the Government performance management and reporting</a:t>
            </a:r>
          </a:p>
          <a:p>
            <a:pPr eaLnBrk="1" hangingPunct="1"/>
            <a:r>
              <a:rPr lang="en-US" sz="2800" smtClean="0"/>
              <a:t>Strengthened Government donor coordination and assessment mechanisms through the Partnership policy and the Joint Assessments</a:t>
            </a:r>
          </a:p>
          <a:p>
            <a:pPr eaLnBrk="1" hangingPunct="1"/>
            <a:r>
              <a:rPr lang="en-US" sz="2800" smtClean="0"/>
              <a:t>Capacity development in the Department for Monitoring and Evaluation</a:t>
            </a:r>
          </a:p>
          <a:p>
            <a:pPr eaLnBrk="1" hangingPunct="1"/>
            <a:r>
              <a:rPr lang="en-US" sz="2800" smtClean="0"/>
              <a:t>Access to important networks, materials  and resources</a:t>
            </a:r>
            <a:endParaRPr lang="en-GB"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algn="l" eaLnBrk="1" hangingPunct="1"/>
            <a:r>
              <a:rPr lang="en-GB" sz="3200" b="1" smtClean="0"/>
              <a:t>4.0 Challenges </a:t>
            </a:r>
          </a:p>
        </p:txBody>
      </p:sp>
      <p:sp>
        <p:nvSpPr>
          <p:cNvPr id="20482" name="Rectangle 3"/>
          <p:cNvSpPr>
            <a:spLocks noGrp="1" noChangeArrowheads="1"/>
          </p:cNvSpPr>
          <p:nvPr>
            <p:ph type="body" idx="1"/>
          </p:nvPr>
        </p:nvSpPr>
        <p:spPr>
          <a:xfrm>
            <a:off x="457200" y="1125538"/>
            <a:ext cx="8229600" cy="5543550"/>
          </a:xfrm>
        </p:spPr>
        <p:txBody>
          <a:bodyPr/>
          <a:lstStyle/>
          <a:p>
            <a:pPr eaLnBrk="1" hangingPunct="1"/>
            <a:r>
              <a:rPr lang="en-GB" sz="2800" smtClean="0"/>
              <a:t>Limited knowledge and interest in the PD</a:t>
            </a:r>
          </a:p>
          <a:p>
            <a:pPr eaLnBrk="1" hangingPunct="1"/>
            <a:r>
              <a:rPr lang="en-GB" sz="2800" smtClean="0"/>
              <a:t>Complexity of the Evaluation </a:t>
            </a:r>
            <a:r>
              <a:rPr lang="en-GB" sz="1400" smtClean="0"/>
              <a:t>The problem is an evaluation of the PD is a huge task, in which it is difficult to pick out causative factors. </a:t>
            </a:r>
            <a:endParaRPr lang="en-GB" sz="1400" b="1" smtClean="0"/>
          </a:p>
          <a:p>
            <a:pPr eaLnBrk="1" hangingPunct="1"/>
            <a:r>
              <a:rPr lang="en-GB" sz="2600" smtClean="0"/>
              <a:t>Need for local studies and pre-evaluation assessments on specific issues. </a:t>
            </a:r>
          </a:p>
          <a:p>
            <a:pPr eaLnBrk="1" hangingPunct="1"/>
            <a:r>
              <a:rPr lang="en-GB" sz="2600" smtClean="0"/>
              <a:t>Independence of the evaluation</a:t>
            </a:r>
          </a:p>
          <a:p>
            <a:pPr eaLnBrk="1" hangingPunct="1"/>
            <a:r>
              <a:rPr lang="en-US" sz="2600" smtClean="0"/>
              <a:t>Dealing with emerging issues and beyond aid issues which have not been studied</a:t>
            </a:r>
          </a:p>
          <a:p>
            <a:pPr eaLnBrk="1" hangingPunct="1"/>
            <a:r>
              <a:rPr lang="en-US" sz="2600" smtClean="0"/>
              <a:t>Weakness of data information sources </a:t>
            </a:r>
          </a:p>
          <a:p>
            <a:pPr eaLnBrk="1" hangingPunct="1"/>
            <a:r>
              <a:rPr lang="en-US" sz="2600" smtClean="0"/>
              <a:t>Timing of national fiscal calendar and the evaluation calendar</a:t>
            </a:r>
          </a:p>
          <a:p>
            <a:pPr eaLnBrk="1" hangingPunct="1"/>
            <a:r>
              <a:rPr lang="en-US" sz="2600" smtClean="0"/>
              <a:t>Full use of evaluation findings, dissemination, simplification and translation</a:t>
            </a:r>
          </a:p>
          <a:p>
            <a:pPr eaLnBrk="1" hangingPunct="1"/>
            <a:endParaRPr lang="en-GB"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algn="l" eaLnBrk="1" hangingPunct="1"/>
            <a:r>
              <a:rPr lang="en-GB" b="1" smtClean="0"/>
              <a:t>5.0 Suggestions</a:t>
            </a:r>
          </a:p>
        </p:txBody>
      </p:sp>
      <p:sp>
        <p:nvSpPr>
          <p:cNvPr id="22530" name="Rectangle 3"/>
          <p:cNvSpPr>
            <a:spLocks noGrp="1" noChangeArrowheads="1"/>
          </p:cNvSpPr>
          <p:nvPr>
            <p:ph type="body" idx="1"/>
          </p:nvPr>
        </p:nvSpPr>
        <p:spPr>
          <a:xfrm>
            <a:off x="457200" y="1341438"/>
            <a:ext cx="8229600" cy="5256212"/>
          </a:xfrm>
        </p:spPr>
        <p:txBody>
          <a:bodyPr/>
          <a:lstStyle/>
          <a:p>
            <a:pPr eaLnBrk="1" hangingPunct="1"/>
            <a:r>
              <a:rPr lang="en-US" sz="2800" smtClean="0"/>
              <a:t>The evaluations must be endorsed by the highest policy organs, otherwise not used,</a:t>
            </a:r>
          </a:p>
          <a:p>
            <a:pPr eaLnBrk="1" hangingPunct="1"/>
            <a:r>
              <a:rPr lang="en-US" sz="2800" smtClean="0"/>
              <a:t>The Evaluation should be linked to some known important national process </a:t>
            </a:r>
            <a:r>
              <a:rPr lang="en-US" sz="2000" smtClean="0"/>
              <a:t>(In Ug, PEAP Evaluations and Part Policy Preparation</a:t>
            </a:r>
          </a:p>
          <a:p>
            <a:pPr eaLnBrk="1" hangingPunct="1"/>
            <a:r>
              <a:rPr lang="en-GB" sz="2800" smtClean="0"/>
              <a:t>There should be tighter focus to reduce its complexity and limit coverage</a:t>
            </a:r>
          </a:p>
          <a:p>
            <a:pPr lvl="1" eaLnBrk="1" hangingPunct="1"/>
            <a:r>
              <a:rPr lang="en-GB" smtClean="0"/>
              <a:t>Narrower questions</a:t>
            </a:r>
          </a:p>
          <a:p>
            <a:pPr eaLnBrk="1" hangingPunct="1"/>
            <a:r>
              <a:rPr lang="en-GB" sz="2800" smtClean="0"/>
              <a:t>Additional efforts are needed for pre-evaluation preparations and post evaluation dissemination to ensure use of results</a:t>
            </a:r>
          </a:p>
          <a:p>
            <a:pPr eaLnBrk="1" hangingPunct="1"/>
            <a:endParaRPr lang="en-GB" smtClean="0"/>
          </a:p>
          <a:p>
            <a:pPr eaLnBrk="1" hangingPunct="1"/>
            <a:endParaRPr lang="en-GB" smtClean="0"/>
          </a:p>
          <a:p>
            <a:pPr eaLnBrk="1" hangingPunct="1"/>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Conclusion</a:t>
            </a:r>
            <a:endParaRPr lang="en-GB" smtClean="0"/>
          </a:p>
        </p:txBody>
      </p:sp>
      <p:sp>
        <p:nvSpPr>
          <p:cNvPr id="24578" name="Content Placeholder 2"/>
          <p:cNvSpPr>
            <a:spLocks noGrp="1"/>
          </p:cNvSpPr>
          <p:nvPr>
            <p:ph idx="1"/>
          </p:nvPr>
        </p:nvSpPr>
        <p:spPr>
          <a:xfrm>
            <a:off x="395288" y="1557338"/>
            <a:ext cx="8229600" cy="4525962"/>
          </a:xfrm>
        </p:spPr>
        <p:txBody>
          <a:bodyPr/>
          <a:lstStyle/>
          <a:p>
            <a:pPr eaLnBrk="1" hangingPunct="1"/>
            <a:r>
              <a:rPr lang="en-US" smtClean="0"/>
              <a:t>Thank You</a:t>
            </a:r>
            <a:endParaRPr lang="en-GB"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842</Words>
  <Application>Microsoft Office PowerPoint</Application>
  <PresentationFormat>Skærmshow (4:3)</PresentationFormat>
  <Paragraphs>90</Paragraphs>
  <Slides>7</Slides>
  <Notes>4</Notes>
  <HiddenSlides>0</HiddenSlides>
  <MMClips>0</MMClips>
  <ScaleCrop>false</ScaleCrop>
  <HeadingPairs>
    <vt:vector size="6" baseType="variant">
      <vt:variant>
        <vt:lpstr>Benyttede skrifttyper</vt:lpstr>
      </vt:variant>
      <vt:variant>
        <vt:i4>1</vt:i4>
      </vt:variant>
      <vt:variant>
        <vt:lpstr>Designskabeloner</vt:lpstr>
      </vt:variant>
      <vt:variant>
        <vt:i4>1</vt:i4>
      </vt:variant>
      <vt:variant>
        <vt:lpstr>Diastitler</vt:lpstr>
      </vt:variant>
      <vt:variant>
        <vt:i4>7</vt:i4>
      </vt:variant>
    </vt:vector>
  </HeadingPairs>
  <TitlesOfParts>
    <vt:vector size="9" baseType="lpstr">
      <vt:lpstr>Arial</vt:lpstr>
      <vt:lpstr>Default Design</vt:lpstr>
      <vt:lpstr>Governance and Management Structures PDAE Evaluation, Uganda  </vt:lpstr>
      <vt:lpstr>1.0 Introduction</vt:lpstr>
      <vt:lpstr>2.0 The Evaluation Process</vt:lpstr>
      <vt:lpstr>3.0 Lessons</vt:lpstr>
      <vt:lpstr>4.0 Challenges </vt:lpstr>
      <vt:lpstr>5.0 Suggestions</vt:lpstr>
      <vt:lpstr>Conclusion</vt:lpstr>
    </vt:vector>
  </TitlesOfParts>
  <Company>DFID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Governance and Management Structures</dc:title>
  <dc:creator>Will Gargent</dc:creator>
  <cp:lastModifiedBy>Niels Dabelstein</cp:lastModifiedBy>
  <cp:revision>11</cp:revision>
  <dcterms:created xsi:type="dcterms:W3CDTF">2012-01-24T12:59:33Z</dcterms:created>
  <dcterms:modified xsi:type="dcterms:W3CDTF">2012-02-02T09:01:03Z</dcterms:modified>
</cp:coreProperties>
</file>